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6" r:id="rId2"/>
    <p:sldMasterId id="2147483688" r:id="rId3"/>
    <p:sldMasterId id="2147483712" r:id="rId4"/>
    <p:sldMasterId id="2147483724" r:id="rId5"/>
    <p:sldMasterId id="2147483736" r:id="rId6"/>
  </p:sldMasterIdLst>
  <p:notesMasterIdLst>
    <p:notesMasterId r:id="rId82"/>
  </p:notesMasterIdLst>
  <p:sldIdLst>
    <p:sldId id="319" r:id="rId7"/>
    <p:sldId id="1218" r:id="rId8"/>
    <p:sldId id="1150" r:id="rId9"/>
    <p:sldId id="1222" r:id="rId10"/>
    <p:sldId id="310" r:id="rId11"/>
    <p:sldId id="1226" r:id="rId12"/>
    <p:sldId id="1228" r:id="rId13"/>
    <p:sldId id="1229" r:id="rId14"/>
    <p:sldId id="1227" r:id="rId15"/>
    <p:sldId id="1232" r:id="rId16"/>
    <p:sldId id="1209" r:id="rId17"/>
    <p:sldId id="1230" r:id="rId18"/>
    <p:sldId id="1231" r:id="rId19"/>
    <p:sldId id="1233" r:id="rId20"/>
    <p:sldId id="1185" r:id="rId21"/>
    <p:sldId id="1201" r:id="rId22"/>
    <p:sldId id="1200" r:id="rId23"/>
    <p:sldId id="770" r:id="rId24"/>
    <p:sldId id="1234" r:id="rId25"/>
    <p:sldId id="1182" r:id="rId26"/>
    <p:sldId id="431" r:id="rId27"/>
    <p:sldId id="261" r:id="rId28"/>
    <p:sldId id="1167" r:id="rId29"/>
    <p:sldId id="1206" r:id="rId30"/>
    <p:sldId id="1148" r:id="rId31"/>
    <p:sldId id="1219" r:id="rId32"/>
    <p:sldId id="1216" r:id="rId33"/>
    <p:sldId id="1215" r:id="rId34"/>
    <p:sldId id="1214" r:id="rId35"/>
    <p:sldId id="1213" r:id="rId36"/>
    <p:sldId id="1212" r:id="rId37"/>
    <p:sldId id="1211" r:id="rId38"/>
    <p:sldId id="1198" r:id="rId39"/>
    <p:sldId id="1235" r:id="rId40"/>
    <p:sldId id="350" r:id="rId41"/>
    <p:sldId id="1220" r:id="rId42"/>
    <p:sldId id="312" r:id="rId43"/>
    <p:sldId id="1187" r:id="rId44"/>
    <p:sldId id="766" r:id="rId45"/>
    <p:sldId id="1154" r:id="rId46"/>
    <p:sldId id="1155" r:id="rId47"/>
    <p:sldId id="1156" r:id="rId48"/>
    <p:sldId id="784" r:id="rId49"/>
    <p:sldId id="1158" r:id="rId50"/>
    <p:sldId id="1188" r:id="rId51"/>
    <p:sldId id="1217" r:id="rId52"/>
    <p:sldId id="299" r:id="rId53"/>
    <p:sldId id="1184" r:id="rId54"/>
    <p:sldId id="1192" r:id="rId55"/>
    <p:sldId id="262" r:id="rId56"/>
    <p:sldId id="259" r:id="rId57"/>
    <p:sldId id="1189" r:id="rId58"/>
    <p:sldId id="1178" r:id="rId59"/>
    <p:sldId id="1238" r:id="rId60"/>
    <p:sldId id="302" r:id="rId61"/>
    <p:sldId id="1194" r:id="rId62"/>
    <p:sldId id="1196" r:id="rId63"/>
    <p:sldId id="337" r:id="rId64"/>
    <p:sldId id="1193" r:id="rId65"/>
    <p:sldId id="1236" r:id="rId66"/>
    <p:sldId id="1204" r:id="rId67"/>
    <p:sldId id="1203" r:id="rId68"/>
    <p:sldId id="1237" r:id="rId69"/>
    <p:sldId id="1240" r:id="rId70"/>
    <p:sldId id="1176" r:id="rId71"/>
    <p:sldId id="1210" r:id="rId72"/>
    <p:sldId id="1183" r:id="rId73"/>
    <p:sldId id="1190" r:id="rId74"/>
    <p:sldId id="1191" r:id="rId75"/>
    <p:sldId id="301" r:id="rId76"/>
    <p:sldId id="256" r:id="rId77"/>
    <p:sldId id="1197" r:id="rId78"/>
    <p:sldId id="278" r:id="rId79"/>
    <p:sldId id="1186" r:id="rId80"/>
    <p:sldId id="769" r:id="rId8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ience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17F1"/>
    <a:srgbClr val="0070C0"/>
    <a:srgbClr val="CCE5B9"/>
    <a:srgbClr val="D9BAE4"/>
    <a:srgbClr val="FF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7C8EE0-A14E-4D12-E515-6110A2185E3D}" v="1" dt="2023-01-23T09:01:04.940"/>
    <p1510:client id="{8D908A93-27E7-56CD-54D7-D32936957C7D}" v="163" dt="2023-01-23T11:06:13.499"/>
    <p1510:client id="{9C8E9B5B-2962-3062-47DE-1E4B4242EC7C}" v="435" dt="2023-01-23T10:32:47.381"/>
    <p1510:client id="{E55DBC59-E331-417C-A87E-09ECD25A0C79}" v="620" dt="2023-01-23T20:28:21.036"/>
    <p1510:client id="{F736D0F2-C577-41BB-B7B6-55BA84F552F9}" v="4088" dt="2023-01-23T10:42:35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1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presProps" Target="pres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commentAuthors" Target="commentAuthors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tableStyles" Target="tableStyles.xml"/><Relationship Id="rId61" Type="http://schemas.openxmlformats.org/officeDocument/2006/relationships/slide" Target="slides/slide55.xml"/><Relationship Id="rId8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urkhatZh\Downloads\&#1044;&#1080;&#1072;&#1075;&#1088;&#1072;&#1084;&#1084;&#1072;%20&#1074;%20Microsoft%20PowerPoi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2\Downloads\&#1087;&#1091;&#1073;&#1083;&#1080;&#1082;&#1072;&#1094;&#1080;&#1080;%20&#1079;&#1072;%2021-22%20&#1075;&#1086;&#1076;(upd)%20(7)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hansaya.makhambetov\Downloads\&#1044;&#1080;&#1072;&#1075;&#1088;&#1072;&#1084;&#1084;&#1072;%20&#1074;%20Microsoft%20PowerPoin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urkhatZh\Downloads\&#1044;&#1080;&#1072;&#1075;&#1088;&#1072;&#1084;&#1084;&#1072;%20&#1074;%20Microsoft%20PowerPoint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hansaya.makhambetov\Downloads\&#1044;&#1080;&#1072;&#1075;&#1088;&#1072;&#1084;&#1084;&#1072;%20&#1074;%20Microsoft%20PowerPoin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KZ" b="1" dirty="0"/>
              <a:t>Количество</a:t>
            </a:r>
            <a:r>
              <a:rPr lang="ru-KZ" b="1" baseline="0" dirty="0"/>
              <a:t> п</a:t>
            </a:r>
            <a:r>
              <a:rPr lang="ru-KZ" b="1" dirty="0"/>
              <a:t>оданных</a:t>
            </a:r>
            <a:r>
              <a:rPr lang="ru-KZ" b="1" baseline="0" dirty="0"/>
              <a:t> заявок в МНВО по годам, </a:t>
            </a:r>
          </a:p>
          <a:p>
            <a:pPr>
              <a:defRPr b="1"/>
            </a:pPr>
            <a:r>
              <a:rPr lang="ru-KZ" b="1" baseline="0" dirty="0"/>
              <a:t>по конкурсам</a:t>
            </a:r>
            <a:endParaRPr lang="kk-KZ" b="1" dirty="0"/>
          </a:p>
        </c:rich>
      </c:tx>
      <c:layout>
        <c:manualLayout>
          <c:xMode val="edge"/>
          <c:yMode val="edge"/>
          <c:x val="0.208977419407011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0924152896550607"/>
          <c:y val="6.2369649930022593E-2"/>
          <c:w val="0.76672192033629838"/>
          <c:h val="0.629788078228336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Лист1!$B$56</c:f>
              <c:strCache>
                <c:ptCount val="1"/>
                <c:pt idx="0">
                  <c:v>отклонено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Лист1!$C$55:$G$55</c:f>
              <c:strCache>
                <c:ptCount val="5"/>
                <c:pt idx="0">
                  <c:v>2020 (все)</c:v>
                </c:pt>
                <c:pt idx="1">
                  <c:v>2021 (все)</c:v>
                </c:pt>
                <c:pt idx="2">
                  <c:v>2022 КМУ</c:v>
                </c:pt>
                <c:pt idx="3">
                  <c:v>2022 ЖҒ</c:v>
                </c:pt>
                <c:pt idx="4">
                  <c:v>2022 ГФ</c:v>
                </c:pt>
              </c:strCache>
            </c:strRef>
          </c:cat>
          <c:val>
            <c:numRef>
              <c:f>Лист1!$C$56:$G$56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4</c:v>
                </c:pt>
                <c:pt idx="3">
                  <c:v>8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B4-40D3-9666-8298C5FD15E9}"/>
            </c:ext>
          </c:extLst>
        </c:ser>
        <c:ser>
          <c:idx val="1"/>
          <c:order val="1"/>
          <c:tx>
            <c:strRef>
              <c:f>Лист1!$B$57</c:f>
              <c:strCache>
                <c:ptCount val="1"/>
                <c:pt idx="0">
                  <c:v>одобрено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Лист1!$C$55:$G$55</c:f>
              <c:strCache>
                <c:ptCount val="5"/>
                <c:pt idx="0">
                  <c:v>2020 (все)</c:v>
                </c:pt>
                <c:pt idx="1">
                  <c:v>2021 (все)</c:v>
                </c:pt>
                <c:pt idx="2">
                  <c:v>2022 КМУ</c:v>
                </c:pt>
                <c:pt idx="3">
                  <c:v>2022 ЖҒ</c:v>
                </c:pt>
                <c:pt idx="4">
                  <c:v>2022 ГФ</c:v>
                </c:pt>
              </c:strCache>
            </c:strRef>
          </c:cat>
          <c:val>
            <c:numRef>
              <c:f>Лист1!$C$57:$G$57</c:f>
              <c:numCache>
                <c:formatCode>General</c:formatCode>
                <c:ptCount val="5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B4-40D3-9666-8298C5FD15E9}"/>
            </c:ext>
          </c:extLst>
        </c:ser>
        <c:ser>
          <c:idx val="2"/>
          <c:order val="2"/>
          <c:tx>
            <c:strRef>
              <c:f>Лист1!$B$58</c:f>
              <c:strCache>
                <c:ptCount val="1"/>
                <c:pt idx="0">
                  <c:v>на рассмотрении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Лист1!$C$55:$G$55</c:f>
              <c:strCache>
                <c:ptCount val="5"/>
                <c:pt idx="0">
                  <c:v>2020 (все)</c:v>
                </c:pt>
                <c:pt idx="1">
                  <c:v>2021 (все)</c:v>
                </c:pt>
                <c:pt idx="2">
                  <c:v>2022 КМУ</c:v>
                </c:pt>
                <c:pt idx="3">
                  <c:v>2022 ЖҒ</c:v>
                </c:pt>
                <c:pt idx="4">
                  <c:v>2022 ГФ</c:v>
                </c:pt>
              </c:strCache>
            </c:strRef>
          </c:cat>
          <c:val>
            <c:numRef>
              <c:f>Лист1!$C$58:$G$58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6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B4-40D3-9666-8298C5FD1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1344351"/>
        <c:axId val="1831350591"/>
      </c:barChart>
      <c:catAx>
        <c:axId val="1831344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1350591"/>
        <c:crosses val="autoZero"/>
        <c:auto val="1"/>
        <c:lblAlgn val="ctr"/>
        <c:lblOffset val="100"/>
        <c:noMultiLvlLbl val="0"/>
      </c:catAx>
      <c:valAx>
        <c:axId val="1831350591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134435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[публикации за 21-22 год(upd) (7).xlsx]анализ!Сводная таблица6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с аффилиацией </a:t>
            </a:r>
            <a:r>
              <a:rPr lang="en-US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AITU</a:t>
            </a:r>
            <a:r>
              <a:rPr lang="ru-KZ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>
                <a:solidFill>
                  <a:schemeClr val="tx1"/>
                </a:solidFill>
              </a:defRPr>
            </a:pPr>
            <a:r>
              <a:rPr lang="ru-KZ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баз</a:t>
            </a:r>
            <a:r>
              <a:rPr lang="kk-KZ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</a:t>
            </a:r>
            <a:r>
              <a:rPr lang="ru-KZ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данных </a:t>
            </a:r>
            <a:r>
              <a:rPr lang="en-US" sz="1100" b="1">
                <a:solidFill>
                  <a:srgbClr val="4117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en-US" sz="1100" b="1" baseline="0">
                <a:solidFill>
                  <a:srgbClr val="4117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>
                <a:solidFill>
                  <a:srgbClr val="4117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Science</a:t>
            </a:r>
            <a:r>
              <a:rPr lang="ru-RU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ru-RU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KZ" sz="1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2019-2022 гг. - </a:t>
            </a:r>
            <a:r>
              <a:rPr lang="ru-KZ" sz="1100" b="1">
                <a:solidFill>
                  <a:srgbClr val="4117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стат</a:t>
            </a:r>
            <a:r>
              <a:rPr lang="kk-KZ" sz="1100" b="1">
                <a:solidFill>
                  <a:srgbClr val="4117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ьи</a:t>
            </a:r>
            <a:r>
              <a:rPr lang="en-US" sz="1100" b="1">
                <a:solidFill>
                  <a:srgbClr val="4117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>
                <a:solidFill>
                  <a:srgbClr val="4117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c:rich>
      </c:tx>
      <c:layout>
        <c:manualLayout>
          <c:xMode val="edge"/>
          <c:yMode val="edge"/>
          <c:x val="0.217789550975094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ivotFmts>
      <c:pivotFmt>
        <c:idx val="0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pattFill prst="narHorz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solidFill>
              <a:schemeClr val="lt1"/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5.5177786599868606E-2"/>
          <c:y val="0.17342331924187859"/>
          <c:w val="0.97583081570996977"/>
          <c:h val="0.655332243621285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анализ!$B$1:$B$2</c:f>
              <c:strCache>
                <c:ptCount val="1"/>
                <c:pt idx="0">
                  <c:v>WoS - Conference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анализ!$A$3:$A$7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анализ!$B$3:$B$7</c:f>
              <c:numCache>
                <c:formatCode>General</c:formatCode>
                <c:ptCount val="4"/>
                <c:pt idx="0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0-422B-896E-6ACFD8ACD751}"/>
            </c:ext>
          </c:extLst>
        </c:ser>
        <c:ser>
          <c:idx val="1"/>
          <c:order val="1"/>
          <c:tx>
            <c:strRef>
              <c:f>анализ!$C$1:$C$2</c:f>
              <c:strCache>
                <c:ptCount val="1"/>
                <c:pt idx="0">
                  <c:v>Q4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анализ!$A$3:$A$7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анализ!$C$3:$C$7</c:f>
              <c:numCache>
                <c:formatCode>General</c:formatCode>
                <c:ptCount val="4"/>
                <c:pt idx="1">
                  <c:v>1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30-422B-896E-6ACFD8ACD751}"/>
            </c:ext>
          </c:extLst>
        </c:ser>
        <c:ser>
          <c:idx val="2"/>
          <c:order val="2"/>
          <c:tx>
            <c:strRef>
              <c:f>анализ!$D$1:$D$2</c:f>
              <c:strCache>
                <c:ptCount val="1"/>
                <c:pt idx="0">
                  <c:v>Q3</c:v>
                </c:pt>
              </c:strCache>
            </c:strRef>
          </c:tx>
          <c:spPr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dLbl>
              <c:idx val="3"/>
              <c:layout>
                <c:manualLayout>
                  <c:x val="2.2308959770093117E-3"/>
                  <c:y val="7.95057151253883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CF-4657-A433-5266AF435D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анализ!$A$3:$A$7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анализ!$D$3:$D$7</c:f>
              <c:numCache>
                <c:formatCode>General</c:formatCode>
                <c:ptCount val="4"/>
                <c:pt idx="2">
                  <c:v>5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30-422B-896E-6ACFD8ACD751}"/>
            </c:ext>
          </c:extLst>
        </c:ser>
        <c:ser>
          <c:idx val="3"/>
          <c:order val="3"/>
          <c:tx>
            <c:strRef>
              <c:f>анализ!$E$1:$E$2</c:f>
              <c:strCache>
                <c:ptCount val="1"/>
                <c:pt idx="0">
                  <c:v>Q2</c:v>
                </c:pt>
              </c:strCache>
            </c:strRef>
          </c:tx>
          <c:spPr>
            <a:pattFill prst="narHorz">
              <a:fgClr>
                <a:schemeClr val="accent1">
                  <a:lumMod val="60000"/>
                </a:schemeClr>
              </a:fgClr>
              <a:bgClr>
                <a:schemeClr val="accent1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анализ!$A$3:$A$7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анализ!$E$3:$E$7</c:f>
              <c:numCache>
                <c:formatCode>General</c:formatCode>
                <c:ptCount val="4"/>
                <c:pt idx="2">
                  <c:v>8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30-422B-896E-6ACFD8ACD751}"/>
            </c:ext>
          </c:extLst>
        </c:ser>
        <c:ser>
          <c:idx val="4"/>
          <c:order val="4"/>
          <c:tx>
            <c:strRef>
              <c:f>анализ!$F$1:$F$2</c:f>
              <c:strCache>
                <c:ptCount val="1"/>
                <c:pt idx="0">
                  <c:v>Q1</c:v>
                </c:pt>
              </c:strCache>
            </c:strRef>
          </c:tx>
          <c:spPr>
            <a:pattFill prst="narHorz">
              <a:fgClr>
                <a:schemeClr val="accent3">
                  <a:lumMod val="60000"/>
                </a:schemeClr>
              </a:fgClr>
              <a:bgClr>
                <a:schemeClr val="accent3">
                  <a:lumMod val="6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>
                  <a:lumMod val="60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анализ!$A$3:$A$7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анализ!$F$3:$F$7</c:f>
              <c:numCache>
                <c:formatCode>General</c:formatCode>
                <c:ptCount val="4"/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30-422B-896E-6ACFD8ACD7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010106927"/>
        <c:axId val="1508621679"/>
      </c:barChart>
      <c:catAx>
        <c:axId val="1010106927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8621679"/>
        <c:crosses val="autoZero"/>
        <c:auto val="1"/>
        <c:lblAlgn val="ctr"/>
        <c:lblOffset val="100"/>
        <c:noMultiLvlLbl val="0"/>
      </c:catAx>
      <c:valAx>
        <c:axId val="1508621679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0106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6557639676924116E-2"/>
          <c:y val="0.17803576366004528"/>
          <c:w val="0.33380038220297992"/>
          <c:h val="0.3178131253836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/>
              <a:t>Публикации в журналах </a:t>
            </a:r>
            <a:r>
              <a:rPr lang="ru-RU" b="1" dirty="0">
                <a:solidFill>
                  <a:srgbClr val="4117F1"/>
                </a:solidFill>
              </a:rPr>
              <a:t>КОКСОН</a:t>
            </a:r>
            <a:r>
              <a:rPr lang="ru-RU" b="1" dirty="0"/>
              <a:t> за 2020-2022 гг.</a:t>
            </a:r>
            <a:r>
              <a:rPr lang="en-US" b="1" dirty="0"/>
              <a:t>  </a:t>
            </a:r>
            <a:r>
              <a:rPr lang="ru-RU" b="1" dirty="0">
                <a:solidFill>
                  <a:srgbClr val="4117F1"/>
                </a:solidFill>
              </a:rPr>
              <a:t>63 статьи</a:t>
            </a:r>
          </a:p>
        </c:rich>
      </c:tx>
      <c:layout>
        <c:manualLayout>
          <c:xMode val="edge"/>
          <c:yMode val="edge"/>
          <c:x val="0.13425475841874085"/>
          <c:y val="8.85427947545482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Лист1!$A$38:$A$40</c:f>
              <c:strCache>
                <c:ptCount val="3"/>
                <c:pt idx="0">
                  <c:v>2020 </c:v>
                </c:pt>
                <c:pt idx="1">
                  <c:v>2021 </c:v>
                </c:pt>
                <c:pt idx="2">
                  <c:v>2022 </c:v>
                </c:pt>
              </c:strCache>
            </c:strRef>
          </c:cat>
          <c:val>
            <c:numRef>
              <c:f>Лист1!$B$38:$B$40</c:f>
              <c:numCache>
                <c:formatCode>General</c:formatCode>
                <c:ptCount val="3"/>
                <c:pt idx="0">
                  <c:v>10</c:v>
                </c:pt>
                <c:pt idx="1">
                  <c:v>24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58-4991-86E3-A2C36BC330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6242319"/>
        <c:axId val="496238575"/>
      </c:barChart>
      <c:catAx>
        <c:axId val="496242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6238575"/>
        <c:crosses val="autoZero"/>
        <c:auto val="1"/>
        <c:lblAlgn val="ctr"/>
        <c:lblOffset val="100"/>
        <c:noMultiLvlLbl val="0"/>
      </c:catAx>
      <c:valAx>
        <c:axId val="496238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количество статей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6242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cap="all" baseline="0">
                <a:effectLst/>
              </a:rPr>
              <a:t>Публикации </a:t>
            </a:r>
            <a:r>
              <a:rPr lang="en-US" sz="1400" b="1" i="0" cap="all" baseline="0">
                <a:effectLst/>
              </a:rPr>
              <a:t>c </a:t>
            </a:r>
            <a:r>
              <a:rPr lang="kk-KZ" sz="1400" b="1" i="0" cap="all" baseline="0">
                <a:effectLst/>
              </a:rPr>
              <a:t>аффилиацией </a:t>
            </a:r>
            <a:r>
              <a:rPr lang="en-US" sz="1400" b="1" i="0" cap="all" baseline="0">
                <a:effectLst/>
              </a:rPr>
              <a:t>AITU </a:t>
            </a:r>
          </a:p>
          <a:p>
            <a:pPr>
              <a:defRPr/>
            </a:pPr>
            <a:r>
              <a:rPr lang="ru-RU" sz="1400" b="1" i="0" cap="all" baseline="0">
                <a:effectLst/>
              </a:rPr>
              <a:t>в </a:t>
            </a:r>
            <a:r>
              <a:rPr lang="kk-KZ" sz="1400" b="1" i="0" cap="all" baseline="0">
                <a:effectLst/>
              </a:rPr>
              <a:t>базах данных</a:t>
            </a:r>
            <a:r>
              <a:rPr lang="ru-RU" sz="1400" b="1" i="0" cap="all" baseline="0">
                <a:effectLst/>
              </a:rPr>
              <a:t> Scopus за </a:t>
            </a:r>
            <a:r>
              <a:rPr lang="en-US" sz="1400" b="1" i="0" cap="all" baseline="0">
                <a:effectLst/>
              </a:rPr>
              <a:t>2019-2022</a:t>
            </a:r>
            <a:r>
              <a:rPr lang="kk-KZ" sz="1400" b="1" i="0" cap="all" baseline="0">
                <a:effectLst/>
              </a:rPr>
              <a:t>гг. </a:t>
            </a:r>
            <a:endParaRPr lang="ru-KZ" sz="1400">
              <a:effectLst/>
            </a:endParaRPr>
          </a:p>
          <a:p>
            <a:pPr>
              <a:defRPr/>
            </a:pPr>
            <a:r>
              <a:rPr lang="kk-KZ" sz="1400" b="1" i="0" cap="all" baseline="0">
                <a:effectLst/>
              </a:rPr>
              <a:t>154</a:t>
            </a:r>
            <a:r>
              <a:rPr lang="en-US" sz="1400" b="1" i="0" cap="all" baseline="0">
                <a:effectLst/>
              </a:rPr>
              <a:t> </a:t>
            </a:r>
            <a:r>
              <a:rPr lang="kk-KZ" sz="1400" b="1" i="0" cap="all" baseline="0">
                <a:effectLst/>
              </a:rPr>
              <a:t>статьи</a:t>
            </a:r>
            <a:endParaRPr lang="kk-KZ" sz="1400"/>
          </a:p>
        </c:rich>
      </c:tx>
      <c:layout>
        <c:manualLayout>
          <c:xMode val="edge"/>
          <c:yMode val="edge"/>
          <c:x val="0.10751558208299965"/>
          <c:y val="4.7753426740490254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3890078055996252E-2"/>
          <c:y val="1.7879643476189967E-2"/>
          <c:w val="0.9171578626330118"/>
          <c:h val="0.783090590745709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Лист1!$A$12</c:f>
              <c:strCache>
                <c:ptCount val="1"/>
                <c:pt idx="0">
                  <c:v>conf.paper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690074138739674E-3"/>
                  <c:y val="-2.86839200152780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E4-4464-B487-F27D6492D2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Лист1!$B$11:$E$11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Лист1!$B$12:$E$12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31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E4-4464-B487-F27D6492D251}"/>
            </c:ext>
          </c:extLst>
        </c:ser>
        <c:ser>
          <c:idx val="1"/>
          <c:order val="1"/>
          <c:tx>
            <c:strRef>
              <c:f>Лист1!$A$13</c:f>
              <c:strCache>
                <c:ptCount val="1"/>
                <c:pt idx="0">
                  <c:v>book chapter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E4-4464-B487-F27D6492D2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E4-4464-B487-F27D6492D2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Лист1!$B$11:$E$11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Лист1!$B$13:$E$13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E4-4464-B487-F27D6492D251}"/>
            </c:ext>
          </c:extLst>
        </c:ser>
        <c:ser>
          <c:idx val="2"/>
          <c:order val="2"/>
          <c:tx>
            <c:strRef>
              <c:f>Лист1!$A$14</c:f>
              <c:strCache>
                <c:ptCount val="1"/>
                <c:pt idx="0">
                  <c:v>Q4 (Percentile &lt;25%)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E4-4464-B487-F27D6492D2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E4-4464-B487-F27D6492D25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E4-4464-B487-F27D6492D2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Лист1!$B$11:$E$11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Лист1!$B$14:$E$14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E4-4464-B487-F27D6492D251}"/>
            </c:ext>
          </c:extLst>
        </c:ser>
        <c:ser>
          <c:idx val="3"/>
          <c:order val="3"/>
          <c:tx>
            <c:strRef>
              <c:f>Лист1!$A$15</c:f>
              <c:strCache>
                <c:ptCount val="1"/>
                <c:pt idx="0">
                  <c:v>Q3 (Percentile  26% - 50% 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E4-4464-B487-F27D6492D2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Лист1!$B$11:$E$11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Лист1!$B$15:$E$15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7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6E4-4464-B487-F27D6492D251}"/>
            </c:ext>
          </c:extLst>
        </c:ser>
        <c:ser>
          <c:idx val="4"/>
          <c:order val="4"/>
          <c:tx>
            <c:strRef>
              <c:f>Лист1!$A$16</c:f>
              <c:strCache>
                <c:ptCount val="1"/>
                <c:pt idx="0">
                  <c:v>Q2 (Percentile 50% - 75%)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6E4-4464-B487-F27D6492D2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Лист1!$B$11:$E$11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Лист1!$B$16:$E$16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6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6E4-4464-B487-F27D6492D251}"/>
            </c:ext>
          </c:extLst>
        </c:ser>
        <c:ser>
          <c:idx val="5"/>
          <c:order val="5"/>
          <c:tx>
            <c:strRef>
              <c:f>Лист1!$A$17</c:f>
              <c:strCache>
                <c:ptCount val="1"/>
                <c:pt idx="0">
                  <c:v>Q1 (Percentile &gt;75%)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2.5016718290509322E-2"/>
                      <c:h val="6.68814656454220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6E4-4464-B487-F27D6492D2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Лист1!$B$11:$E$11</c:f>
              <c:strCach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strCache>
            </c:strRef>
          </c:cat>
          <c:val>
            <c:numRef>
              <c:f>Лист1!$B$17:$E$17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8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6E4-4464-B487-F27D6492D2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7052191"/>
        <c:axId val="1717052607"/>
      </c:barChart>
      <c:catAx>
        <c:axId val="1717052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052607"/>
        <c:crosses val="autoZero"/>
        <c:auto val="1"/>
        <c:lblAlgn val="ctr"/>
        <c:lblOffset val="100"/>
        <c:noMultiLvlLbl val="0"/>
      </c:catAx>
      <c:valAx>
        <c:axId val="1717052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7052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Наращивание</a:t>
            </a:r>
            <a:r>
              <a:rPr lang="ru-RU" sz="1600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потенциала, млн тенге</a:t>
            </a:r>
            <a:endParaRPr lang="ru-RU" sz="16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553517880693402"/>
          <c:y val="0.10672840699277227"/>
          <c:w val="0.67881879154328006"/>
          <c:h val="0.632141443118340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Приобретение оборудования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0.3</c:v>
                </c:pt>
                <c:pt idx="1">
                  <c:v>51</c:v>
                </c:pt>
                <c:pt idx="2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54-4453-975A-1A7BBE55A8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Приобретение ПО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39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54-4453-975A-1A7BBE55A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0013663"/>
        <c:axId val="2100009919"/>
      </c:barChart>
      <c:catAx>
        <c:axId val="210001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0009919"/>
        <c:crosses val="autoZero"/>
        <c:auto val="1"/>
        <c:lblAlgn val="ctr"/>
        <c:lblOffset val="100"/>
        <c:noMultiLvlLbl val="0"/>
      </c:catAx>
      <c:valAx>
        <c:axId val="2100009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001366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</a:t>
            </a:r>
            <a:r>
              <a:rPr lang="ru-RU" sz="1600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</a:t>
            </a:r>
            <a: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инансирования, млн тенге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ГФ МНВО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5-4B9C-A0B2-FB12F93956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МБРР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121.5</c:v>
                </c:pt>
                <c:pt idx="2">
                  <c:v>153.5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5-4B9C-A0B2-FB12F93956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Х/Д</c:v>
                </c:pt>
              </c:strCache>
            </c:strRef>
          </c:tx>
          <c:spPr>
            <a:solidFill>
              <a:srgbClr val="0BE61A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3.2</c:v>
                </c:pt>
                <c:pt idx="1">
                  <c:v>2.4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F5-4B9C-A0B2-FB12F9395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5148671"/>
        <c:axId val="525146175"/>
      </c:barChart>
      <c:catAx>
        <c:axId val="5251486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5146175"/>
        <c:crosses val="autoZero"/>
        <c:auto val="1"/>
        <c:lblAlgn val="ctr"/>
        <c:lblOffset val="100"/>
        <c:noMultiLvlLbl val="0"/>
      </c:catAx>
      <c:valAx>
        <c:axId val="525146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514867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Показатели</a:t>
            </a:r>
            <a:r>
              <a:rPr lang="ru-RU" baseline="0"/>
              <a:t> деятельности НИЦ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Публикации</c:v>
                </c:pt>
              </c:strCache>
            </c:strRef>
          </c:tx>
          <c:spPr>
            <a:solidFill>
              <a:srgbClr val="25437D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54-4453-975A-1A7BBE55A8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Менторство</c:v>
                </c:pt>
              </c:strCache>
            </c:strRef>
          </c:tx>
          <c:spPr>
            <a:solidFill>
              <a:srgbClr val="0054FC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14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54-4453-975A-1A7BBE55A8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Хакатоны</c:v>
                </c:pt>
              </c:strCache>
            </c:strRef>
          </c:tx>
          <c:spPr>
            <a:solidFill>
              <a:srgbClr val="1CBAEB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54-4453-975A-1A7BBE55A8E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Силлабусы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B-48B2-93C2-353350B8373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Штат НИЦ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AB-48B2-93C2-353350B83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0013663"/>
        <c:axId val="2100009919"/>
      </c:barChart>
      <c:catAx>
        <c:axId val="210001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0009919"/>
        <c:crosses val="autoZero"/>
        <c:auto val="1"/>
        <c:lblAlgn val="ctr"/>
        <c:lblOffset val="100"/>
        <c:noMultiLvlLbl val="0"/>
      </c:catAx>
      <c:valAx>
        <c:axId val="2100009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001366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/>
              <a:t>Генерация проектов на финансирование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2134323867110872"/>
          <c:y val="0.10769927823661261"/>
          <c:w val="0.75772354269177011"/>
          <c:h val="0.620249004041528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ГФ МНВО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F5-4B9C-A0B2-FB12F93956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МБРР</c:v>
                </c:pt>
              </c:strCache>
            </c:strRef>
          </c:tx>
          <c:spPr>
            <a:solidFill>
              <a:srgbClr val="0BC4E6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F5-4B9C-A0B2-FB12F93956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Фонд науки</c:v>
                </c:pt>
              </c:strCache>
            </c:strRef>
          </c:tx>
          <c:spPr>
            <a:solidFill>
              <a:srgbClr val="0BE61A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F5-4B9C-A0B2-FB12F939566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Erasmus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C-4963-8F70-FDE745BE6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5148671"/>
        <c:axId val="525146175"/>
      </c:barChart>
      <c:catAx>
        <c:axId val="5251486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5146175"/>
        <c:crosses val="autoZero"/>
        <c:auto val="1"/>
        <c:lblAlgn val="ctr"/>
        <c:lblOffset val="100"/>
        <c:noMultiLvlLbl val="0"/>
      </c:catAx>
      <c:valAx>
        <c:axId val="525146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514867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</a:t>
            </a:r>
            <a:r>
              <a:rPr lang="ru-RU" sz="800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международных библиографических и </a:t>
            </a:r>
            <a:r>
              <a:rPr lang="ru-RU" sz="800" b="1" baseline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наукометрических</a:t>
            </a:r>
            <a:r>
              <a:rPr lang="ru-RU" sz="800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базах данных</a:t>
            </a:r>
            <a:endParaRPr lang="ru-RU" sz="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0"/>
      <c:rotY val="0"/>
      <c:depthPercent val="100"/>
      <c:rAngAx val="0"/>
    </c:view3D>
    <c:floor>
      <c:thickness val="0"/>
      <c:spPr>
        <a:solidFill>
          <a:schemeClr val="lt1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ED-4555-8ED5-393C7A456F07}"/>
                </c:ext>
              </c:extLst>
            </c:dLbl>
            <c:dLbl>
              <c:idx val="1"/>
              <c:layout>
                <c:manualLayout>
                  <c:x val="0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ED-4555-8ED5-393C7A456F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Лист1!$A$34:$A$36</c:f>
              <c:strCache>
                <c:ptCount val="3"/>
                <c:pt idx="0">
                  <c:v>2020 </c:v>
                </c:pt>
                <c:pt idx="1">
                  <c:v>2021 </c:v>
                </c:pt>
                <c:pt idx="2">
                  <c:v>2022 </c:v>
                </c:pt>
              </c:strCache>
            </c:strRef>
          </c:cat>
          <c:val>
            <c:numRef>
              <c:f>Лист1!$B$34:$B$36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ED-4555-8ED5-393C7A456F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0"/>
        <c:gapDepth val="0"/>
        <c:shape val="box"/>
        <c:axId val="1771826560"/>
        <c:axId val="1771826976"/>
        <c:axId val="0"/>
      </c:bar3DChart>
      <c:catAx>
        <c:axId val="177182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1826976"/>
        <c:crosses val="autoZero"/>
        <c:auto val="1"/>
        <c:lblAlgn val="ctr"/>
        <c:lblOffset val="100"/>
        <c:noMultiLvlLbl val="0"/>
      </c:catAx>
      <c:valAx>
        <c:axId val="1771826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182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/>
      </a:solidFill>
      <a:sp3d/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Relationship Id="rId4" Type="http://schemas.openxmlformats.org/officeDocument/2006/relationships/image" Target="../media/image7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Relationship Id="rId4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88D6E-40D3-4213-B5E2-F1EA9DE94FA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049AF8A-1186-4719-82DD-C7D93FC2A9AD}">
      <dgm:prSet/>
      <dgm:spPr/>
      <dgm:t>
        <a:bodyPr/>
        <a:lstStyle/>
        <a:p>
          <a:r>
            <a:rPr lang="en-US"/>
            <a:t>Опыт реализации проектов АО "НИТ"</a:t>
          </a:r>
        </a:p>
      </dgm:t>
    </dgm:pt>
    <dgm:pt modelId="{D15B18E9-59E4-4796-ADF7-5F8AB6F20CE2}" type="parTrans" cxnId="{E8D4DD37-4BC4-47D6-8077-9BA9EA26A06C}">
      <dgm:prSet/>
      <dgm:spPr/>
      <dgm:t>
        <a:bodyPr/>
        <a:lstStyle/>
        <a:p>
          <a:endParaRPr lang="en-US"/>
        </a:p>
      </dgm:t>
    </dgm:pt>
    <dgm:pt modelId="{41594A93-1BAE-4745-A97E-E18046647FBC}" type="sibTrans" cxnId="{E8D4DD37-4BC4-47D6-8077-9BA9EA26A06C}">
      <dgm:prSet/>
      <dgm:spPr/>
      <dgm:t>
        <a:bodyPr/>
        <a:lstStyle/>
        <a:p>
          <a:endParaRPr lang="en-US"/>
        </a:p>
      </dgm:t>
    </dgm:pt>
    <dgm:pt modelId="{8A431C7C-09A8-4899-9B34-A6510093F306}">
      <dgm:prSet/>
      <dgm:spPr/>
      <dgm:t>
        <a:bodyPr/>
        <a:lstStyle/>
        <a:p>
          <a:r>
            <a:rPr lang="en-US"/>
            <a:t>Проблемы и перспективы цифрового Казахстана</a:t>
          </a:r>
        </a:p>
      </dgm:t>
    </dgm:pt>
    <dgm:pt modelId="{C6388DC2-6E51-415F-98D7-8EA67B70C05C}" type="parTrans" cxnId="{78178A98-B335-4475-B144-D1A2ADCDD1DE}">
      <dgm:prSet/>
      <dgm:spPr/>
      <dgm:t>
        <a:bodyPr/>
        <a:lstStyle/>
        <a:p>
          <a:endParaRPr lang="en-US"/>
        </a:p>
      </dgm:t>
    </dgm:pt>
    <dgm:pt modelId="{1916CF9B-8AFF-4F29-92DE-798A3252333C}" type="sibTrans" cxnId="{78178A98-B335-4475-B144-D1A2ADCDD1DE}">
      <dgm:prSet/>
      <dgm:spPr/>
      <dgm:t>
        <a:bodyPr/>
        <a:lstStyle/>
        <a:p>
          <a:endParaRPr lang="en-US"/>
        </a:p>
      </dgm:t>
    </dgm:pt>
    <dgm:pt modelId="{510D0733-8C82-4477-BD75-4351A0C8EF15}">
      <dgm:prSet/>
      <dgm:spPr/>
      <dgm:t>
        <a:bodyPr/>
        <a:lstStyle/>
        <a:p>
          <a:r>
            <a:rPr lang="en-US"/>
            <a:t>Постановка задач от АО "НИТ", разбор кейсов</a:t>
          </a:r>
        </a:p>
      </dgm:t>
    </dgm:pt>
    <dgm:pt modelId="{2B4C7781-B9A1-4B1C-B9C5-CF2B2E39079A}" type="parTrans" cxnId="{3A8AD1A7-3F42-49A3-BF07-0F688E43F1EE}">
      <dgm:prSet/>
      <dgm:spPr/>
      <dgm:t>
        <a:bodyPr/>
        <a:lstStyle/>
        <a:p>
          <a:endParaRPr lang="en-US"/>
        </a:p>
      </dgm:t>
    </dgm:pt>
    <dgm:pt modelId="{6CF71B89-EEBE-43B7-8195-310AA376E7D2}" type="sibTrans" cxnId="{3A8AD1A7-3F42-49A3-BF07-0F688E43F1EE}">
      <dgm:prSet/>
      <dgm:spPr/>
      <dgm:t>
        <a:bodyPr/>
        <a:lstStyle/>
        <a:p>
          <a:endParaRPr lang="en-US"/>
        </a:p>
      </dgm:t>
    </dgm:pt>
    <dgm:pt modelId="{F0E08D3D-0E13-4F04-80E8-72A99E823A54}">
      <dgm:prSet/>
      <dgm:spPr/>
      <dgm:t>
        <a:bodyPr/>
        <a:lstStyle/>
        <a:p>
          <a:r>
            <a:rPr lang="en-US"/>
            <a:t>Структура научной статьи</a:t>
          </a:r>
        </a:p>
      </dgm:t>
    </dgm:pt>
    <dgm:pt modelId="{B1342D02-7925-4522-9C27-58C28D1868D9}" type="parTrans" cxnId="{026B28F1-AFC9-4A23-B9A9-F93A261B5DF2}">
      <dgm:prSet/>
      <dgm:spPr/>
      <dgm:t>
        <a:bodyPr/>
        <a:lstStyle/>
        <a:p>
          <a:endParaRPr lang="en-US"/>
        </a:p>
      </dgm:t>
    </dgm:pt>
    <dgm:pt modelId="{A2509623-2176-4610-ABEE-D6AEF7CCCA10}" type="sibTrans" cxnId="{026B28F1-AFC9-4A23-B9A9-F93A261B5DF2}">
      <dgm:prSet/>
      <dgm:spPr/>
      <dgm:t>
        <a:bodyPr/>
        <a:lstStyle/>
        <a:p>
          <a:endParaRPr lang="en-US"/>
        </a:p>
      </dgm:t>
    </dgm:pt>
    <dgm:pt modelId="{809BC5E4-93B7-482C-9C66-BB8ADFD8FE87}">
      <dgm:prSet/>
      <dgm:spPr/>
      <dgm:t>
        <a:bodyPr/>
        <a:lstStyle/>
        <a:p>
          <a:r>
            <a:rPr lang="en-US"/>
            <a:t>Подготовка статьи для публикации: поиск журнала, IEEE,</a:t>
          </a:r>
          <a:r>
            <a:rPr lang="kk-KZ"/>
            <a:t> </a:t>
          </a:r>
          <a:r>
            <a:rPr lang="en-US"/>
            <a:t>зарубежные базы данных Scopus, WoS</a:t>
          </a:r>
        </a:p>
      </dgm:t>
    </dgm:pt>
    <dgm:pt modelId="{9DFDAED3-468A-4EEC-A857-8063B5C07A17}" type="parTrans" cxnId="{2C42219D-CF9A-41FC-9942-B6CB14071361}">
      <dgm:prSet/>
      <dgm:spPr/>
      <dgm:t>
        <a:bodyPr/>
        <a:lstStyle/>
        <a:p>
          <a:endParaRPr lang="en-US"/>
        </a:p>
      </dgm:t>
    </dgm:pt>
    <dgm:pt modelId="{42AB99EC-4EDE-4034-907E-D242EA286BE5}" type="sibTrans" cxnId="{2C42219D-CF9A-41FC-9942-B6CB14071361}">
      <dgm:prSet/>
      <dgm:spPr/>
      <dgm:t>
        <a:bodyPr/>
        <a:lstStyle/>
        <a:p>
          <a:endParaRPr lang="en-US"/>
        </a:p>
      </dgm:t>
    </dgm:pt>
    <dgm:pt modelId="{28CFEA0A-5212-4C96-A8C7-4DFB8A9DEE2A}">
      <dgm:prSet/>
      <dgm:spPr/>
      <dgm:t>
        <a:bodyPr/>
        <a:lstStyle/>
        <a:p>
          <a:r>
            <a:rPr lang="en-US"/>
            <a:t>профиль ученого, h-индекс, научное сообщество</a:t>
          </a:r>
        </a:p>
      </dgm:t>
    </dgm:pt>
    <dgm:pt modelId="{77D19604-29B5-4BD8-BAB3-08832B1B7F8E}" type="parTrans" cxnId="{813D6B63-AFA8-42A8-AB9F-B2406130FA56}">
      <dgm:prSet/>
      <dgm:spPr/>
      <dgm:t>
        <a:bodyPr/>
        <a:lstStyle/>
        <a:p>
          <a:endParaRPr lang="en-US"/>
        </a:p>
      </dgm:t>
    </dgm:pt>
    <dgm:pt modelId="{E08E3E33-7333-4B83-A555-2CDE1A02273C}" type="sibTrans" cxnId="{813D6B63-AFA8-42A8-AB9F-B2406130FA56}">
      <dgm:prSet/>
      <dgm:spPr/>
      <dgm:t>
        <a:bodyPr/>
        <a:lstStyle/>
        <a:p>
          <a:endParaRPr lang="en-US"/>
        </a:p>
      </dgm:t>
    </dgm:pt>
    <dgm:pt modelId="{2C7A3907-21C1-438D-8F83-F829506475F8}">
      <dgm:prSet/>
      <dgm:spPr/>
      <dgm:t>
        <a:bodyPr/>
        <a:lstStyle/>
        <a:p>
          <a:r>
            <a:rPr lang="en-US"/>
            <a:t>республиканские и международные грантовые программы.</a:t>
          </a:r>
        </a:p>
      </dgm:t>
    </dgm:pt>
    <dgm:pt modelId="{D4F1F65C-8F16-4D5B-BFF5-5FDC933E7298}" type="parTrans" cxnId="{DCEAB1F2-093B-4BA9-B5EF-71471BA3047F}">
      <dgm:prSet/>
      <dgm:spPr/>
      <dgm:t>
        <a:bodyPr/>
        <a:lstStyle/>
        <a:p>
          <a:endParaRPr lang="en-US"/>
        </a:p>
      </dgm:t>
    </dgm:pt>
    <dgm:pt modelId="{63D2398D-4628-49C2-8227-DAD8F761D2ED}" type="sibTrans" cxnId="{DCEAB1F2-093B-4BA9-B5EF-71471BA3047F}">
      <dgm:prSet/>
      <dgm:spPr/>
      <dgm:t>
        <a:bodyPr/>
        <a:lstStyle/>
        <a:p>
          <a:endParaRPr lang="en-US"/>
        </a:p>
      </dgm:t>
    </dgm:pt>
    <dgm:pt modelId="{AACA1A2F-EF2B-46D4-B254-1C478D7461EB}">
      <dgm:prSet/>
      <dgm:spPr/>
      <dgm:t>
        <a:bodyPr/>
        <a:lstStyle/>
        <a:p>
          <a:r>
            <a:rPr lang="en-US"/>
            <a:t>Выполнение научного проекта: формирование команд</a:t>
          </a:r>
          <a:r>
            <a:rPr lang="kk-KZ"/>
            <a:t>ы.</a:t>
          </a:r>
          <a:r>
            <a:rPr lang="en-US"/>
            <a:t> </a:t>
          </a:r>
        </a:p>
      </dgm:t>
    </dgm:pt>
    <dgm:pt modelId="{AE365C88-FCD5-423C-A10C-38744687185A}" type="parTrans" cxnId="{DE556ED5-EFE1-40B8-9158-E6A1AD01C7A0}">
      <dgm:prSet/>
      <dgm:spPr/>
      <dgm:t>
        <a:bodyPr/>
        <a:lstStyle/>
        <a:p>
          <a:endParaRPr lang="en-US"/>
        </a:p>
      </dgm:t>
    </dgm:pt>
    <dgm:pt modelId="{5647F5FE-7614-4D6A-BD5A-F50E869BF17C}" type="sibTrans" cxnId="{DE556ED5-EFE1-40B8-9158-E6A1AD01C7A0}">
      <dgm:prSet/>
      <dgm:spPr/>
      <dgm:t>
        <a:bodyPr/>
        <a:lstStyle/>
        <a:p>
          <a:endParaRPr lang="en-US"/>
        </a:p>
      </dgm:t>
    </dgm:pt>
    <dgm:pt modelId="{CA648F16-3F30-4AF7-91B4-7BC02F777D08}">
      <dgm:prSet/>
      <dgm:spPr/>
      <dgm:t>
        <a:bodyPr/>
        <a:lstStyle/>
        <a:p>
          <a:r>
            <a:rPr lang="kk-KZ"/>
            <a:t>н</a:t>
          </a:r>
          <a:r>
            <a:rPr lang="en-US"/>
            <a:t>аписание заявки </a:t>
          </a:r>
          <a:r>
            <a:rPr lang="kk-KZ"/>
            <a:t>и</a:t>
          </a:r>
          <a:r>
            <a:rPr lang="en-US"/>
            <a:t> реализация проекта</a:t>
          </a:r>
        </a:p>
      </dgm:t>
    </dgm:pt>
    <dgm:pt modelId="{06068B1D-175B-45F1-86EF-7FC3E876B5D8}" type="parTrans" cxnId="{D7F96D62-4C99-4AA8-B1C5-9EE09A0D68E8}">
      <dgm:prSet/>
      <dgm:spPr/>
      <dgm:t>
        <a:bodyPr/>
        <a:lstStyle/>
        <a:p>
          <a:endParaRPr lang="en-US"/>
        </a:p>
      </dgm:t>
    </dgm:pt>
    <dgm:pt modelId="{427A2809-9B59-427E-BD74-8E218BF0E1E8}" type="sibTrans" cxnId="{D7F96D62-4C99-4AA8-B1C5-9EE09A0D68E8}">
      <dgm:prSet/>
      <dgm:spPr/>
      <dgm:t>
        <a:bodyPr/>
        <a:lstStyle/>
        <a:p>
          <a:endParaRPr lang="en-US"/>
        </a:p>
      </dgm:t>
    </dgm:pt>
    <dgm:pt modelId="{2E5CA0D5-2B39-431C-A9ED-B4893C27AD73}">
      <dgm:prSet/>
      <dgm:spPr/>
      <dgm:t>
        <a:bodyPr/>
        <a:lstStyle/>
        <a:p>
          <a:r>
            <a:rPr lang="en-US"/>
            <a:t>Описание ожидаемых результатов</a:t>
          </a:r>
        </a:p>
      </dgm:t>
    </dgm:pt>
    <dgm:pt modelId="{BE9E36C6-2F2B-4945-82EF-F5BCC015FE55}" type="parTrans" cxnId="{F53D97D2-3317-467B-922D-67C43BB3DB9B}">
      <dgm:prSet/>
      <dgm:spPr/>
      <dgm:t>
        <a:bodyPr/>
        <a:lstStyle/>
        <a:p>
          <a:endParaRPr lang="en-US"/>
        </a:p>
      </dgm:t>
    </dgm:pt>
    <dgm:pt modelId="{613CBBF9-6A3D-4E19-9CE0-885E45D150FB}" type="sibTrans" cxnId="{F53D97D2-3317-467B-922D-67C43BB3DB9B}">
      <dgm:prSet/>
      <dgm:spPr/>
      <dgm:t>
        <a:bodyPr/>
        <a:lstStyle/>
        <a:p>
          <a:endParaRPr lang="en-US"/>
        </a:p>
      </dgm:t>
    </dgm:pt>
    <dgm:pt modelId="{674F8FF8-7142-4573-B008-928C173A6ABE}" type="pres">
      <dgm:prSet presAssocID="{3B588D6E-40D3-4213-B5E2-F1EA9DE94FA2}" presName="diagram" presStyleCnt="0">
        <dgm:presLayoutVars>
          <dgm:dir/>
          <dgm:resizeHandles val="exact"/>
        </dgm:presLayoutVars>
      </dgm:prSet>
      <dgm:spPr/>
    </dgm:pt>
    <dgm:pt modelId="{D8F88D32-D9A5-414D-996F-432B91271992}" type="pres">
      <dgm:prSet presAssocID="{F049AF8A-1186-4719-82DD-C7D93FC2A9AD}" presName="node" presStyleLbl="node1" presStyleIdx="0" presStyleCnt="10">
        <dgm:presLayoutVars>
          <dgm:bulletEnabled val="1"/>
        </dgm:presLayoutVars>
      </dgm:prSet>
      <dgm:spPr/>
    </dgm:pt>
    <dgm:pt modelId="{2DB0EE34-3CAA-47BB-B5AF-F6A5FA1F5461}" type="pres">
      <dgm:prSet presAssocID="{41594A93-1BAE-4745-A97E-E18046647FBC}" presName="sibTrans" presStyleCnt="0"/>
      <dgm:spPr/>
    </dgm:pt>
    <dgm:pt modelId="{FBA3EDD3-8F2E-4224-BD67-B9BEF402A002}" type="pres">
      <dgm:prSet presAssocID="{8A431C7C-09A8-4899-9B34-A6510093F306}" presName="node" presStyleLbl="node1" presStyleIdx="1" presStyleCnt="10">
        <dgm:presLayoutVars>
          <dgm:bulletEnabled val="1"/>
        </dgm:presLayoutVars>
      </dgm:prSet>
      <dgm:spPr/>
    </dgm:pt>
    <dgm:pt modelId="{8DF08082-CEAD-4C1C-9F69-54D718B7E785}" type="pres">
      <dgm:prSet presAssocID="{1916CF9B-8AFF-4F29-92DE-798A3252333C}" presName="sibTrans" presStyleCnt="0"/>
      <dgm:spPr/>
    </dgm:pt>
    <dgm:pt modelId="{22D9D5FE-5B1D-41CF-8611-B7B210E80BD3}" type="pres">
      <dgm:prSet presAssocID="{510D0733-8C82-4477-BD75-4351A0C8EF15}" presName="node" presStyleLbl="node1" presStyleIdx="2" presStyleCnt="10">
        <dgm:presLayoutVars>
          <dgm:bulletEnabled val="1"/>
        </dgm:presLayoutVars>
      </dgm:prSet>
      <dgm:spPr/>
    </dgm:pt>
    <dgm:pt modelId="{C4032301-77E4-4722-B6A4-883F72A74422}" type="pres">
      <dgm:prSet presAssocID="{6CF71B89-EEBE-43B7-8195-310AA376E7D2}" presName="sibTrans" presStyleCnt="0"/>
      <dgm:spPr/>
    </dgm:pt>
    <dgm:pt modelId="{DBA56D06-7211-4698-BDFD-39D97F1DEE05}" type="pres">
      <dgm:prSet presAssocID="{F0E08D3D-0E13-4F04-80E8-72A99E823A54}" presName="node" presStyleLbl="node1" presStyleIdx="3" presStyleCnt="10">
        <dgm:presLayoutVars>
          <dgm:bulletEnabled val="1"/>
        </dgm:presLayoutVars>
      </dgm:prSet>
      <dgm:spPr/>
    </dgm:pt>
    <dgm:pt modelId="{A6A14012-7D7E-4DE0-A024-88C9EF22663D}" type="pres">
      <dgm:prSet presAssocID="{A2509623-2176-4610-ABEE-D6AEF7CCCA10}" presName="sibTrans" presStyleCnt="0"/>
      <dgm:spPr/>
    </dgm:pt>
    <dgm:pt modelId="{79BF01DA-527D-423A-9DD0-1D47CC42CFFB}" type="pres">
      <dgm:prSet presAssocID="{809BC5E4-93B7-482C-9C66-BB8ADFD8FE87}" presName="node" presStyleLbl="node1" presStyleIdx="4" presStyleCnt="10">
        <dgm:presLayoutVars>
          <dgm:bulletEnabled val="1"/>
        </dgm:presLayoutVars>
      </dgm:prSet>
      <dgm:spPr/>
    </dgm:pt>
    <dgm:pt modelId="{D2AE40FB-5E92-4524-8FE9-6C6E7A9E94AE}" type="pres">
      <dgm:prSet presAssocID="{42AB99EC-4EDE-4034-907E-D242EA286BE5}" presName="sibTrans" presStyleCnt="0"/>
      <dgm:spPr/>
    </dgm:pt>
    <dgm:pt modelId="{63112AFD-7768-4DC1-A633-FA5CB220C4D0}" type="pres">
      <dgm:prSet presAssocID="{28CFEA0A-5212-4C96-A8C7-4DFB8A9DEE2A}" presName="node" presStyleLbl="node1" presStyleIdx="5" presStyleCnt="10">
        <dgm:presLayoutVars>
          <dgm:bulletEnabled val="1"/>
        </dgm:presLayoutVars>
      </dgm:prSet>
      <dgm:spPr/>
    </dgm:pt>
    <dgm:pt modelId="{DB17DD3A-44B9-4529-ABCD-664F163A0638}" type="pres">
      <dgm:prSet presAssocID="{E08E3E33-7333-4B83-A555-2CDE1A02273C}" presName="sibTrans" presStyleCnt="0"/>
      <dgm:spPr/>
    </dgm:pt>
    <dgm:pt modelId="{0C8CEE10-546C-4218-A560-9162C5D8BB8F}" type="pres">
      <dgm:prSet presAssocID="{2C7A3907-21C1-438D-8F83-F829506475F8}" presName="node" presStyleLbl="node1" presStyleIdx="6" presStyleCnt="10">
        <dgm:presLayoutVars>
          <dgm:bulletEnabled val="1"/>
        </dgm:presLayoutVars>
      </dgm:prSet>
      <dgm:spPr/>
    </dgm:pt>
    <dgm:pt modelId="{E75FC3C1-CACD-4609-9115-B853B6B20E0A}" type="pres">
      <dgm:prSet presAssocID="{63D2398D-4628-49C2-8227-DAD8F761D2ED}" presName="sibTrans" presStyleCnt="0"/>
      <dgm:spPr/>
    </dgm:pt>
    <dgm:pt modelId="{20DB9FD7-FDD8-4EF0-BB84-2F070AE2BB5E}" type="pres">
      <dgm:prSet presAssocID="{AACA1A2F-EF2B-46D4-B254-1C478D7461EB}" presName="node" presStyleLbl="node1" presStyleIdx="7" presStyleCnt="10">
        <dgm:presLayoutVars>
          <dgm:bulletEnabled val="1"/>
        </dgm:presLayoutVars>
      </dgm:prSet>
      <dgm:spPr/>
    </dgm:pt>
    <dgm:pt modelId="{946BE987-F663-49BF-BC28-CAB4DC139E25}" type="pres">
      <dgm:prSet presAssocID="{5647F5FE-7614-4D6A-BD5A-F50E869BF17C}" presName="sibTrans" presStyleCnt="0"/>
      <dgm:spPr/>
    </dgm:pt>
    <dgm:pt modelId="{6141EFFB-DDF1-40CD-8C62-2DA1770C31B3}" type="pres">
      <dgm:prSet presAssocID="{CA648F16-3F30-4AF7-91B4-7BC02F777D08}" presName="node" presStyleLbl="node1" presStyleIdx="8" presStyleCnt="10">
        <dgm:presLayoutVars>
          <dgm:bulletEnabled val="1"/>
        </dgm:presLayoutVars>
      </dgm:prSet>
      <dgm:spPr/>
    </dgm:pt>
    <dgm:pt modelId="{4EA6FA19-D461-4C96-B1C7-521F4D5828D3}" type="pres">
      <dgm:prSet presAssocID="{427A2809-9B59-427E-BD74-8E218BF0E1E8}" presName="sibTrans" presStyleCnt="0"/>
      <dgm:spPr/>
    </dgm:pt>
    <dgm:pt modelId="{32B53B75-8983-4A7E-9439-452C2686C922}" type="pres">
      <dgm:prSet presAssocID="{2E5CA0D5-2B39-431C-A9ED-B4893C27AD73}" presName="node" presStyleLbl="node1" presStyleIdx="9" presStyleCnt="10">
        <dgm:presLayoutVars>
          <dgm:bulletEnabled val="1"/>
        </dgm:presLayoutVars>
      </dgm:prSet>
      <dgm:spPr/>
    </dgm:pt>
  </dgm:ptLst>
  <dgm:cxnLst>
    <dgm:cxn modelId="{8836BE05-5B5A-4A5B-8BC7-B729A2B09B9D}" type="presOf" srcId="{2E5CA0D5-2B39-431C-A9ED-B4893C27AD73}" destId="{32B53B75-8983-4A7E-9439-452C2686C922}" srcOrd="0" destOrd="0" presId="urn:microsoft.com/office/officeart/2005/8/layout/default"/>
    <dgm:cxn modelId="{9FE20921-7A9E-441F-A741-DC3EE6AF2AB8}" type="presOf" srcId="{510D0733-8C82-4477-BD75-4351A0C8EF15}" destId="{22D9D5FE-5B1D-41CF-8611-B7B210E80BD3}" srcOrd="0" destOrd="0" presId="urn:microsoft.com/office/officeart/2005/8/layout/default"/>
    <dgm:cxn modelId="{0DAB4D31-C493-43FE-A34D-D3AA6C1F6B7F}" type="presOf" srcId="{2C7A3907-21C1-438D-8F83-F829506475F8}" destId="{0C8CEE10-546C-4218-A560-9162C5D8BB8F}" srcOrd="0" destOrd="0" presId="urn:microsoft.com/office/officeart/2005/8/layout/default"/>
    <dgm:cxn modelId="{76A8F833-D9F1-4B45-ADD6-5B17B6B7CC3C}" type="presOf" srcId="{809BC5E4-93B7-482C-9C66-BB8ADFD8FE87}" destId="{79BF01DA-527D-423A-9DD0-1D47CC42CFFB}" srcOrd="0" destOrd="0" presId="urn:microsoft.com/office/officeart/2005/8/layout/default"/>
    <dgm:cxn modelId="{6F152237-98C7-4D6A-B727-42CFB71C61AC}" type="presOf" srcId="{8A431C7C-09A8-4899-9B34-A6510093F306}" destId="{FBA3EDD3-8F2E-4224-BD67-B9BEF402A002}" srcOrd="0" destOrd="0" presId="urn:microsoft.com/office/officeart/2005/8/layout/default"/>
    <dgm:cxn modelId="{E8D4DD37-4BC4-47D6-8077-9BA9EA26A06C}" srcId="{3B588D6E-40D3-4213-B5E2-F1EA9DE94FA2}" destId="{F049AF8A-1186-4719-82DD-C7D93FC2A9AD}" srcOrd="0" destOrd="0" parTransId="{D15B18E9-59E4-4796-ADF7-5F8AB6F20CE2}" sibTransId="{41594A93-1BAE-4745-A97E-E18046647FBC}"/>
    <dgm:cxn modelId="{03C2845F-505E-419F-A31D-02EA381336E2}" type="presOf" srcId="{AACA1A2F-EF2B-46D4-B254-1C478D7461EB}" destId="{20DB9FD7-FDD8-4EF0-BB84-2F070AE2BB5E}" srcOrd="0" destOrd="0" presId="urn:microsoft.com/office/officeart/2005/8/layout/default"/>
    <dgm:cxn modelId="{D7F96D62-4C99-4AA8-B1C5-9EE09A0D68E8}" srcId="{3B588D6E-40D3-4213-B5E2-F1EA9DE94FA2}" destId="{CA648F16-3F30-4AF7-91B4-7BC02F777D08}" srcOrd="8" destOrd="0" parTransId="{06068B1D-175B-45F1-86EF-7FC3E876B5D8}" sibTransId="{427A2809-9B59-427E-BD74-8E218BF0E1E8}"/>
    <dgm:cxn modelId="{813D6B63-AFA8-42A8-AB9F-B2406130FA56}" srcId="{3B588D6E-40D3-4213-B5E2-F1EA9DE94FA2}" destId="{28CFEA0A-5212-4C96-A8C7-4DFB8A9DEE2A}" srcOrd="5" destOrd="0" parTransId="{77D19604-29B5-4BD8-BAB3-08832B1B7F8E}" sibTransId="{E08E3E33-7333-4B83-A555-2CDE1A02273C}"/>
    <dgm:cxn modelId="{EB9EF86F-8073-480D-95EE-31D9847F5261}" type="presOf" srcId="{CA648F16-3F30-4AF7-91B4-7BC02F777D08}" destId="{6141EFFB-DDF1-40CD-8C62-2DA1770C31B3}" srcOrd="0" destOrd="0" presId="urn:microsoft.com/office/officeart/2005/8/layout/default"/>
    <dgm:cxn modelId="{0C680472-340D-4555-9725-DA60967ADEB0}" type="presOf" srcId="{F0E08D3D-0E13-4F04-80E8-72A99E823A54}" destId="{DBA56D06-7211-4698-BDFD-39D97F1DEE05}" srcOrd="0" destOrd="0" presId="urn:microsoft.com/office/officeart/2005/8/layout/default"/>
    <dgm:cxn modelId="{78178A98-B335-4475-B144-D1A2ADCDD1DE}" srcId="{3B588D6E-40D3-4213-B5E2-F1EA9DE94FA2}" destId="{8A431C7C-09A8-4899-9B34-A6510093F306}" srcOrd="1" destOrd="0" parTransId="{C6388DC2-6E51-415F-98D7-8EA67B70C05C}" sibTransId="{1916CF9B-8AFF-4F29-92DE-798A3252333C}"/>
    <dgm:cxn modelId="{2C42219D-CF9A-41FC-9942-B6CB14071361}" srcId="{3B588D6E-40D3-4213-B5E2-F1EA9DE94FA2}" destId="{809BC5E4-93B7-482C-9C66-BB8ADFD8FE87}" srcOrd="4" destOrd="0" parTransId="{9DFDAED3-468A-4EEC-A857-8063B5C07A17}" sibTransId="{42AB99EC-4EDE-4034-907E-D242EA286BE5}"/>
    <dgm:cxn modelId="{FC3DDCA6-A61D-440C-9ECB-DD91D99DC36C}" type="presOf" srcId="{28CFEA0A-5212-4C96-A8C7-4DFB8A9DEE2A}" destId="{63112AFD-7768-4DC1-A633-FA5CB220C4D0}" srcOrd="0" destOrd="0" presId="urn:microsoft.com/office/officeart/2005/8/layout/default"/>
    <dgm:cxn modelId="{3A8AD1A7-3F42-49A3-BF07-0F688E43F1EE}" srcId="{3B588D6E-40D3-4213-B5E2-F1EA9DE94FA2}" destId="{510D0733-8C82-4477-BD75-4351A0C8EF15}" srcOrd="2" destOrd="0" parTransId="{2B4C7781-B9A1-4B1C-B9C5-CF2B2E39079A}" sibTransId="{6CF71B89-EEBE-43B7-8195-310AA376E7D2}"/>
    <dgm:cxn modelId="{F53D97D2-3317-467B-922D-67C43BB3DB9B}" srcId="{3B588D6E-40D3-4213-B5E2-F1EA9DE94FA2}" destId="{2E5CA0D5-2B39-431C-A9ED-B4893C27AD73}" srcOrd="9" destOrd="0" parTransId="{BE9E36C6-2F2B-4945-82EF-F5BCC015FE55}" sibTransId="{613CBBF9-6A3D-4E19-9CE0-885E45D150FB}"/>
    <dgm:cxn modelId="{DE556ED5-EFE1-40B8-9158-E6A1AD01C7A0}" srcId="{3B588D6E-40D3-4213-B5E2-F1EA9DE94FA2}" destId="{AACA1A2F-EF2B-46D4-B254-1C478D7461EB}" srcOrd="7" destOrd="0" parTransId="{AE365C88-FCD5-423C-A10C-38744687185A}" sibTransId="{5647F5FE-7614-4D6A-BD5A-F50E869BF17C}"/>
    <dgm:cxn modelId="{9A5F18DD-D2FE-4E47-811C-59B3B1BAFA0C}" type="presOf" srcId="{3B588D6E-40D3-4213-B5E2-F1EA9DE94FA2}" destId="{674F8FF8-7142-4573-B008-928C173A6ABE}" srcOrd="0" destOrd="0" presId="urn:microsoft.com/office/officeart/2005/8/layout/default"/>
    <dgm:cxn modelId="{026B28F1-AFC9-4A23-B9A9-F93A261B5DF2}" srcId="{3B588D6E-40D3-4213-B5E2-F1EA9DE94FA2}" destId="{F0E08D3D-0E13-4F04-80E8-72A99E823A54}" srcOrd="3" destOrd="0" parTransId="{B1342D02-7925-4522-9C27-58C28D1868D9}" sibTransId="{A2509623-2176-4610-ABEE-D6AEF7CCCA10}"/>
    <dgm:cxn modelId="{DCEAB1F2-093B-4BA9-B5EF-71471BA3047F}" srcId="{3B588D6E-40D3-4213-B5E2-F1EA9DE94FA2}" destId="{2C7A3907-21C1-438D-8F83-F829506475F8}" srcOrd="6" destOrd="0" parTransId="{D4F1F65C-8F16-4D5B-BFF5-5FDC933E7298}" sibTransId="{63D2398D-4628-49C2-8227-DAD8F761D2ED}"/>
    <dgm:cxn modelId="{6D0D05F7-E6DA-4F99-B925-9A40BC4F8561}" type="presOf" srcId="{F049AF8A-1186-4719-82DD-C7D93FC2A9AD}" destId="{D8F88D32-D9A5-414D-996F-432B91271992}" srcOrd="0" destOrd="0" presId="urn:microsoft.com/office/officeart/2005/8/layout/default"/>
    <dgm:cxn modelId="{4753E4C8-BCF9-446A-9FEC-19A9A147BD29}" type="presParOf" srcId="{674F8FF8-7142-4573-B008-928C173A6ABE}" destId="{D8F88D32-D9A5-414D-996F-432B91271992}" srcOrd="0" destOrd="0" presId="urn:microsoft.com/office/officeart/2005/8/layout/default"/>
    <dgm:cxn modelId="{A622BB46-4526-4312-AF62-6AD38E427FA4}" type="presParOf" srcId="{674F8FF8-7142-4573-B008-928C173A6ABE}" destId="{2DB0EE34-3CAA-47BB-B5AF-F6A5FA1F5461}" srcOrd="1" destOrd="0" presId="urn:microsoft.com/office/officeart/2005/8/layout/default"/>
    <dgm:cxn modelId="{C9156A93-BBD3-46D6-8567-98DA0F43CF36}" type="presParOf" srcId="{674F8FF8-7142-4573-B008-928C173A6ABE}" destId="{FBA3EDD3-8F2E-4224-BD67-B9BEF402A002}" srcOrd="2" destOrd="0" presId="urn:microsoft.com/office/officeart/2005/8/layout/default"/>
    <dgm:cxn modelId="{E4C04DC3-2011-40A3-B478-D1DED8E10BEB}" type="presParOf" srcId="{674F8FF8-7142-4573-B008-928C173A6ABE}" destId="{8DF08082-CEAD-4C1C-9F69-54D718B7E785}" srcOrd="3" destOrd="0" presId="urn:microsoft.com/office/officeart/2005/8/layout/default"/>
    <dgm:cxn modelId="{87454575-CE35-43EF-AC17-D522E740C096}" type="presParOf" srcId="{674F8FF8-7142-4573-B008-928C173A6ABE}" destId="{22D9D5FE-5B1D-41CF-8611-B7B210E80BD3}" srcOrd="4" destOrd="0" presId="urn:microsoft.com/office/officeart/2005/8/layout/default"/>
    <dgm:cxn modelId="{654AE545-DC13-4803-A967-48A7CD7E2EBD}" type="presParOf" srcId="{674F8FF8-7142-4573-B008-928C173A6ABE}" destId="{C4032301-77E4-4722-B6A4-883F72A74422}" srcOrd="5" destOrd="0" presId="urn:microsoft.com/office/officeart/2005/8/layout/default"/>
    <dgm:cxn modelId="{7A38EF2A-0336-4C74-A0DB-D12968906055}" type="presParOf" srcId="{674F8FF8-7142-4573-B008-928C173A6ABE}" destId="{DBA56D06-7211-4698-BDFD-39D97F1DEE05}" srcOrd="6" destOrd="0" presId="urn:microsoft.com/office/officeart/2005/8/layout/default"/>
    <dgm:cxn modelId="{66D0FDF6-C0A7-412B-AECC-13997FA77A51}" type="presParOf" srcId="{674F8FF8-7142-4573-B008-928C173A6ABE}" destId="{A6A14012-7D7E-4DE0-A024-88C9EF22663D}" srcOrd="7" destOrd="0" presId="urn:microsoft.com/office/officeart/2005/8/layout/default"/>
    <dgm:cxn modelId="{89AE3B48-23BB-4EA4-B83D-65D61580DD0A}" type="presParOf" srcId="{674F8FF8-7142-4573-B008-928C173A6ABE}" destId="{79BF01DA-527D-423A-9DD0-1D47CC42CFFB}" srcOrd="8" destOrd="0" presId="urn:microsoft.com/office/officeart/2005/8/layout/default"/>
    <dgm:cxn modelId="{BEC9D74B-0B50-4133-AB15-90A79CC98F94}" type="presParOf" srcId="{674F8FF8-7142-4573-B008-928C173A6ABE}" destId="{D2AE40FB-5E92-4524-8FE9-6C6E7A9E94AE}" srcOrd="9" destOrd="0" presId="urn:microsoft.com/office/officeart/2005/8/layout/default"/>
    <dgm:cxn modelId="{41EA3481-6C04-41EC-A126-49EB63CD2BCE}" type="presParOf" srcId="{674F8FF8-7142-4573-B008-928C173A6ABE}" destId="{63112AFD-7768-4DC1-A633-FA5CB220C4D0}" srcOrd="10" destOrd="0" presId="urn:microsoft.com/office/officeart/2005/8/layout/default"/>
    <dgm:cxn modelId="{3294FD4A-338D-4076-BE8F-10A6624ADA7E}" type="presParOf" srcId="{674F8FF8-7142-4573-B008-928C173A6ABE}" destId="{DB17DD3A-44B9-4529-ABCD-664F163A0638}" srcOrd="11" destOrd="0" presId="urn:microsoft.com/office/officeart/2005/8/layout/default"/>
    <dgm:cxn modelId="{199A4BAA-B4CD-4E1C-80CC-BA67BE55773A}" type="presParOf" srcId="{674F8FF8-7142-4573-B008-928C173A6ABE}" destId="{0C8CEE10-546C-4218-A560-9162C5D8BB8F}" srcOrd="12" destOrd="0" presId="urn:microsoft.com/office/officeart/2005/8/layout/default"/>
    <dgm:cxn modelId="{D5EA0294-E532-4EE0-9BAE-B62DB70A8EC6}" type="presParOf" srcId="{674F8FF8-7142-4573-B008-928C173A6ABE}" destId="{E75FC3C1-CACD-4609-9115-B853B6B20E0A}" srcOrd="13" destOrd="0" presId="urn:microsoft.com/office/officeart/2005/8/layout/default"/>
    <dgm:cxn modelId="{21D391B4-78EA-45F4-B44D-FFE1D24CF028}" type="presParOf" srcId="{674F8FF8-7142-4573-B008-928C173A6ABE}" destId="{20DB9FD7-FDD8-4EF0-BB84-2F070AE2BB5E}" srcOrd="14" destOrd="0" presId="urn:microsoft.com/office/officeart/2005/8/layout/default"/>
    <dgm:cxn modelId="{1DD2009A-23F6-4D3D-A230-7D1D52060CCB}" type="presParOf" srcId="{674F8FF8-7142-4573-B008-928C173A6ABE}" destId="{946BE987-F663-49BF-BC28-CAB4DC139E25}" srcOrd="15" destOrd="0" presId="urn:microsoft.com/office/officeart/2005/8/layout/default"/>
    <dgm:cxn modelId="{CB6819F9-E260-4FE8-B21F-D0DD140E26DD}" type="presParOf" srcId="{674F8FF8-7142-4573-B008-928C173A6ABE}" destId="{6141EFFB-DDF1-40CD-8C62-2DA1770C31B3}" srcOrd="16" destOrd="0" presId="urn:microsoft.com/office/officeart/2005/8/layout/default"/>
    <dgm:cxn modelId="{2A4D71A1-97C3-43E5-93F3-C6219C0129EF}" type="presParOf" srcId="{674F8FF8-7142-4573-B008-928C173A6ABE}" destId="{4EA6FA19-D461-4C96-B1C7-521F4D5828D3}" srcOrd="17" destOrd="0" presId="urn:microsoft.com/office/officeart/2005/8/layout/default"/>
    <dgm:cxn modelId="{F648244A-235B-4285-8485-959C6A9FFC46}" type="presParOf" srcId="{674F8FF8-7142-4573-B008-928C173A6ABE}" destId="{32B53B75-8983-4A7E-9439-452C2686C922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037AC2-57D9-48A9-AAEB-8B6CC8F5832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53703B-00AB-4DFE-ABA3-34314B9A24B1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900" b="1">
              <a:solidFill>
                <a:schemeClr val="tx1"/>
              </a:solidFill>
            </a:rPr>
            <a:t>Отбор на программу акселерации MOST&amp;ICESCO.</a:t>
          </a:r>
          <a:endParaRPr lang="en-US" sz="900" b="1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kk-KZ" sz="900" b="1">
              <a:solidFill>
                <a:schemeClr val="tx1"/>
              </a:solidFill>
            </a:rPr>
            <a:t>Инвестиции от компании </a:t>
          </a:r>
          <a:r>
            <a:rPr lang="en-AU" sz="900" b="1">
              <a:solidFill>
                <a:schemeClr val="tx1"/>
              </a:solidFill>
            </a:rPr>
            <a:t>TOO Eurasia Group</a:t>
          </a:r>
          <a:endParaRPr lang="en-US" sz="900" b="1">
            <a:solidFill>
              <a:schemeClr val="tx1"/>
            </a:solidFill>
          </a:endParaRPr>
        </a:p>
      </dgm:t>
    </dgm:pt>
    <dgm:pt modelId="{8D755FF5-771F-4D33-9BEC-0EA201CD7A04}" type="parTrans" cxnId="{107C07CF-66B6-4095-A6DC-A913BD046590}">
      <dgm:prSet/>
      <dgm:spPr/>
      <dgm:t>
        <a:bodyPr/>
        <a:lstStyle/>
        <a:p>
          <a:endParaRPr lang="en-US"/>
        </a:p>
      </dgm:t>
    </dgm:pt>
    <dgm:pt modelId="{88B3D65E-5D01-494D-A0D9-EAF2063E8186}" type="sibTrans" cxnId="{107C07CF-66B6-4095-A6DC-A913BD046590}">
      <dgm:prSet/>
      <dgm:spPr/>
      <dgm:t>
        <a:bodyPr/>
        <a:lstStyle/>
        <a:p>
          <a:endParaRPr lang="en-US"/>
        </a:p>
      </dgm:t>
    </dgm:pt>
    <dgm:pt modelId="{57E306AD-5338-4C47-A10F-C69D1C188390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200" b="1" err="1"/>
            <a:t>PanaTAB</a:t>
          </a:r>
          <a:endParaRPr lang="en-US" sz="1100" b="1"/>
        </a:p>
      </dgm:t>
    </dgm:pt>
    <dgm:pt modelId="{62C2040A-AEF5-4AD1-8860-92A0050BBA75}" type="parTrans" cxnId="{ECE4A1F0-AC6D-496E-B375-E563898EE13E}">
      <dgm:prSet/>
      <dgm:spPr/>
      <dgm:t>
        <a:bodyPr/>
        <a:lstStyle/>
        <a:p>
          <a:endParaRPr lang="en-US"/>
        </a:p>
      </dgm:t>
    </dgm:pt>
    <dgm:pt modelId="{B8417F47-62FF-4EE1-A374-8DC8896FFEC1}" type="sibTrans" cxnId="{ECE4A1F0-AC6D-496E-B375-E563898EE13E}">
      <dgm:prSet/>
      <dgm:spPr/>
      <dgm:t>
        <a:bodyPr/>
        <a:lstStyle/>
        <a:p>
          <a:endParaRPr lang="en-US"/>
        </a:p>
      </dgm:t>
    </dgm:pt>
    <dgm:pt modelId="{D2AE9E5A-439B-4F99-8897-02A34BF3E9AB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900" b="1">
              <a:solidFill>
                <a:schemeClr val="tx1"/>
              </a:solidFill>
            </a:rPr>
            <a:t>Третье место в </a:t>
          </a:r>
          <a:r>
            <a:rPr lang="ru-RU" sz="900" b="1" err="1">
              <a:solidFill>
                <a:schemeClr val="tx1"/>
              </a:solidFill>
            </a:rPr>
            <a:t>Респ</a:t>
          </a:r>
          <a:r>
            <a:rPr lang="ru-KZ" sz="900" b="1">
              <a:solidFill>
                <a:schemeClr val="tx1"/>
              </a:solidFill>
            </a:rPr>
            <a:t>.</a:t>
          </a:r>
          <a:r>
            <a:rPr lang="ru-RU" sz="900" b="1">
              <a:solidFill>
                <a:schemeClr val="tx1"/>
              </a:solidFill>
            </a:rPr>
            <a:t>конкурсе «Молодежный Start UP»</a:t>
          </a:r>
          <a:endParaRPr lang="en-US" sz="900" b="1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900" b="1">
              <a:solidFill>
                <a:schemeClr val="tx1"/>
              </a:solidFill>
            </a:rPr>
            <a:t>Победитель конкурса Social Impact Award и Chevron ,600 000 тенге</a:t>
          </a:r>
          <a:endParaRPr lang="en-US" sz="900" b="1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900" b="1">
              <a:solidFill>
                <a:schemeClr val="tx1"/>
              </a:solidFill>
            </a:rPr>
            <a:t>Отбор на программу акселерации MOST&amp;ICESCO</a:t>
          </a:r>
          <a:endParaRPr lang="en-US" sz="900" b="1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kk-KZ" sz="900" b="1">
              <a:solidFill>
                <a:schemeClr val="tx1"/>
              </a:solidFill>
            </a:rPr>
            <a:t>3 место от Beeline Kazakhstan в рамках Enactus Fall Business Collaboration Days, 300 000 тг</a:t>
          </a:r>
          <a:endParaRPr lang="en-US" sz="900" b="1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kk-KZ" sz="900" b="1">
              <a:solidFill>
                <a:schemeClr val="tx1"/>
              </a:solidFill>
            </a:rPr>
            <a:t>Стартап Аллея Digital Bridge 2021, 200 000 тг от Alfa Bank </a:t>
          </a:r>
          <a:endParaRPr lang="en-US" sz="900" b="1">
            <a:solidFill>
              <a:schemeClr val="tx1"/>
            </a:solidFill>
          </a:endParaRPr>
        </a:p>
      </dgm:t>
    </dgm:pt>
    <dgm:pt modelId="{B56F4237-5868-4CAE-A9E8-F3858D0CF2F1}" type="parTrans" cxnId="{A841C2A4-99ED-4161-9BC6-910EF7E6FB4F}">
      <dgm:prSet/>
      <dgm:spPr/>
      <dgm:t>
        <a:bodyPr/>
        <a:lstStyle/>
        <a:p>
          <a:endParaRPr lang="en-US"/>
        </a:p>
      </dgm:t>
    </dgm:pt>
    <dgm:pt modelId="{B8100EB4-2D25-4EE3-8142-7339E32AFB98}" type="sibTrans" cxnId="{A841C2A4-99ED-4161-9BC6-910EF7E6FB4F}">
      <dgm:prSet/>
      <dgm:spPr/>
      <dgm:t>
        <a:bodyPr/>
        <a:lstStyle/>
        <a:p>
          <a:endParaRPr lang="en-US"/>
        </a:p>
      </dgm:t>
    </dgm:pt>
    <dgm:pt modelId="{0F21C519-1576-4727-9C43-9594D289A556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900" b="1">
              <a:solidFill>
                <a:schemeClr val="tx1"/>
              </a:solidFill>
            </a:rPr>
            <a:t>I место в инновационном конкурсе в СНГ от АО Югра "Кампус" 30000 рублей.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900" b="1">
              <a:solidFill>
                <a:schemeClr val="tx1"/>
              </a:solidFill>
            </a:rPr>
            <a:t>Грант на 5000$ на использование облачных возможностей AWS.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kk-KZ" sz="900" b="1">
              <a:solidFill>
                <a:schemeClr val="tx1"/>
              </a:solidFill>
            </a:rPr>
            <a:t>Финал Climate Change стартап уикенд Astana Innovations Challenge 2021</a:t>
          </a:r>
          <a:endParaRPr lang="en-US" sz="900" b="1">
            <a:solidFill>
              <a:schemeClr val="tx1"/>
            </a:solidFill>
          </a:endParaRPr>
        </a:p>
      </dgm:t>
    </dgm:pt>
    <dgm:pt modelId="{24A68557-4575-4897-A447-AB9F84102845}" type="parTrans" cxnId="{0186FD12-8156-4CB6-8413-D30B43E71E5B}">
      <dgm:prSet/>
      <dgm:spPr/>
      <dgm:t>
        <a:bodyPr/>
        <a:lstStyle/>
        <a:p>
          <a:endParaRPr lang="en-US"/>
        </a:p>
      </dgm:t>
    </dgm:pt>
    <dgm:pt modelId="{F5BFE0CE-C4B2-4034-B44E-AC744538A771}" type="sibTrans" cxnId="{0186FD12-8156-4CB6-8413-D30B43E71E5B}">
      <dgm:prSet/>
      <dgm:spPr/>
      <dgm:t>
        <a:bodyPr/>
        <a:lstStyle/>
        <a:p>
          <a:endParaRPr lang="en-US"/>
        </a:p>
      </dgm:t>
    </dgm:pt>
    <dgm:pt modelId="{DEA148F4-F74C-45E1-BB98-77545DEF2C4A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kk-KZ" sz="900" b="1">
              <a:solidFill>
                <a:schemeClr val="tx1"/>
              </a:solidFill>
            </a:rPr>
            <a:t>Третье место на фестивале INNOFEST2021 </a:t>
          </a:r>
          <a:endParaRPr lang="en-US" sz="900" b="1">
            <a:solidFill>
              <a:schemeClr val="tx1"/>
            </a:solidFill>
          </a:endParaRPr>
        </a:p>
      </dgm:t>
    </dgm:pt>
    <dgm:pt modelId="{55064A44-4B1C-43AA-BD5D-B949D4A0D61B}" type="parTrans" cxnId="{D3670D0E-614F-47C9-9C82-D7B5C4C74466}">
      <dgm:prSet/>
      <dgm:spPr/>
      <dgm:t>
        <a:bodyPr/>
        <a:lstStyle/>
        <a:p>
          <a:endParaRPr lang="en-US"/>
        </a:p>
      </dgm:t>
    </dgm:pt>
    <dgm:pt modelId="{4EC5568F-4E51-4EFA-80DA-D7F457A71597}" type="sibTrans" cxnId="{D3670D0E-614F-47C9-9C82-D7B5C4C74466}">
      <dgm:prSet/>
      <dgm:spPr/>
      <dgm:t>
        <a:bodyPr/>
        <a:lstStyle/>
        <a:p>
          <a:endParaRPr lang="en-US"/>
        </a:p>
      </dgm:t>
    </dgm:pt>
    <dgm:pt modelId="{B3411D57-BFC4-40AE-A2A2-B734FB7EC56A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900" b="1">
              <a:solidFill>
                <a:schemeClr val="tx1"/>
              </a:solidFill>
            </a:rPr>
            <a:t>1 место </a:t>
          </a:r>
          <a:r>
            <a:rPr lang="ru-RU" sz="900" b="1" err="1">
              <a:solidFill>
                <a:schemeClr val="tx1"/>
              </a:solidFill>
            </a:rPr>
            <a:t>Токтаганов</a:t>
          </a:r>
          <a:r>
            <a:rPr lang="ru-RU" sz="900" b="1">
              <a:solidFill>
                <a:schemeClr val="tx1"/>
              </a:solidFill>
            </a:rPr>
            <a:t> </a:t>
          </a:r>
          <a:r>
            <a:rPr lang="ru-RU" sz="900" b="1" err="1">
              <a:solidFill>
                <a:schemeClr val="tx1"/>
              </a:solidFill>
            </a:rPr>
            <a:t>Турлыхан</a:t>
          </a:r>
          <a:r>
            <a:rPr lang="ru-RU" sz="900" b="1">
              <a:solidFill>
                <a:schemeClr val="tx1"/>
              </a:solidFill>
            </a:rPr>
            <a:t> (Peace Data), BD-2106</a:t>
          </a:r>
          <a:endParaRPr lang="en-US" sz="900" b="1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900" b="1">
              <a:solidFill>
                <a:schemeClr val="tx1"/>
              </a:solidFill>
            </a:rPr>
            <a:t>2 место </a:t>
          </a:r>
          <a:r>
            <a:rPr lang="ru-RU" sz="900" b="1" err="1">
              <a:solidFill>
                <a:schemeClr val="tx1"/>
              </a:solidFill>
            </a:rPr>
            <a:t>Дандибаева</a:t>
          </a:r>
          <a:r>
            <a:rPr lang="ru-RU" sz="900" b="1">
              <a:solidFill>
                <a:schemeClr val="tx1"/>
              </a:solidFill>
            </a:rPr>
            <a:t> Динара (</a:t>
          </a:r>
          <a:r>
            <a:rPr lang="ru-RU" sz="900" b="1" err="1">
              <a:solidFill>
                <a:schemeClr val="tx1"/>
              </a:solidFill>
            </a:rPr>
            <a:t>Soul</a:t>
          </a:r>
          <a:r>
            <a:rPr lang="ru-RU" sz="900" b="1">
              <a:solidFill>
                <a:schemeClr val="tx1"/>
              </a:solidFill>
            </a:rPr>
            <a:t> </a:t>
          </a:r>
          <a:r>
            <a:rPr lang="ru-RU" sz="900" b="1" err="1">
              <a:solidFill>
                <a:schemeClr val="tx1"/>
              </a:solidFill>
            </a:rPr>
            <a:t>Eaters</a:t>
          </a:r>
          <a:r>
            <a:rPr lang="ru-RU" sz="900" b="1">
              <a:solidFill>
                <a:schemeClr val="tx1"/>
              </a:solidFill>
            </a:rPr>
            <a:t>) SE-2108</a:t>
          </a:r>
          <a:endParaRPr lang="en-US" sz="900" b="1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900" b="1">
              <a:solidFill>
                <a:schemeClr val="tx1"/>
              </a:solidFill>
            </a:rPr>
            <a:t>3 место </a:t>
          </a:r>
          <a:r>
            <a:rPr lang="ru-RU" sz="900" b="1" err="1">
              <a:solidFill>
                <a:schemeClr val="tx1"/>
              </a:solidFill>
            </a:rPr>
            <a:t>Шамыханова</a:t>
          </a:r>
          <a:r>
            <a:rPr lang="ru-RU" sz="900" b="1">
              <a:solidFill>
                <a:schemeClr val="tx1"/>
              </a:solidFill>
            </a:rPr>
            <a:t> Лаура (Peace Data, BD-2106</a:t>
          </a:r>
          <a:endParaRPr lang="en-US" sz="900" b="1">
            <a:solidFill>
              <a:schemeClr val="tx1"/>
            </a:solidFill>
          </a:endParaRPr>
        </a:p>
      </dgm:t>
    </dgm:pt>
    <dgm:pt modelId="{52ED46D4-184A-4F51-AC5E-33DE806FB412}" type="parTrans" cxnId="{31E31F84-D8D2-4350-B870-28F018E754E7}">
      <dgm:prSet/>
      <dgm:spPr/>
      <dgm:t>
        <a:bodyPr/>
        <a:lstStyle/>
        <a:p>
          <a:endParaRPr lang="en-US"/>
        </a:p>
      </dgm:t>
    </dgm:pt>
    <dgm:pt modelId="{D17B0EBF-E021-4A9F-AD11-4A8F837A613E}" type="sibTrans" cxnId="{31E31F84-D8D2-4350-B870-28F018E754E7}">
      <dgm:prSet/>
      <dgm:spPr/>
      <dgm:t>
        <a:bodyPr/>
        <a:lstStyle/>
        <a:p>
          <a:endParaRPr lang="en-US"/>
        </a:p>
      </dgm:t>
    </dgm:pt>
    <dgm:pt modelId="{B1BF548C-5C04-49FD-AE70-22BA11547ECB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900" b="1">
              <a:solidFill>
                <a:schemeClr val="tx1"/>
              </a:solidFill>
            </a:rPr>
            <a:t>Призовое место в </a:t>
          </a:r>
          <a:r>
            <a:rPr lang="ru-RU" sz="900" b="1" err="1">
              <a:solidFill>
                <a:schemeClr val="tx1"/>
              </a:solidFill>
            </a:rPr>
            <a:t>хакатоне</a:t>
          </a:r>
          <a:r>
            <a:rPr lang="ru-RU" sz="900" b="1">
              <a:solidFill>
                <a:schemeClr val="tx1"/>
              </a:solidFill>
            </a:rPr>
            <a:t> </a:t>
          </a:r>
          <a:r>
            <a:rPr lang="ru-RU" sz="900" b="1" err="1">
              <a:solidFill>
                <a:schemeClr val="tx1"/>
              </a:solidFill>
            </a:rPr>
            <a:t>Atyrau</a:t>
          </a:r>
          <a:r>
            <a:rPr lang="ru-RU" sz="900" b="1">
              <a:solidFill>
                <a:schemeClr val="tx1"/>
              </a:solidFill>
            </a:rPr>
            <a:t> Energy Challenge 2021, 800 000 тенге.</a:t>
          </a:r>
          <a:endParaRPr lang="en-US" sz="900" b="1">
            <a:solidFill>
              <a:schemeClr val="tx1"/>
            </a:solidFill>
          </a:endParaRPr>
        </a:p>
      </dgm:t>
    </dgm:pt>
    <dgm:pt modelId="{240AC137-6BAC-4307-AF09-353AFE96FF8B}" type="parTrans" cxnId="{5B4F9112-68D9-43A2-A5BA-8D259B6627DA}">
      <dgm:prSet/>
      <dgm:spPr/>
      <dgm:t>
        <a:bodyPr/>
        <a:lstStyle/>
        <a:p>
          <a:endParaRPr lang="en-US"/>
        </a:p>
      </dgm:t>
    </dgm:pt>
    <dgm:pt modelId="{92F08C5F-CD13-4854-B83B-09CE38D0403B}" type="sibTrans" cxnId="{5B4F9112-68D9-43A2-A5BA-8D259B6627DA}">
      <dgm:prSet/>
      <dgm:spPr/>
      <dgm:t>
        <a:bodyPr/>
        <a:lstStyle/>
        <a:p>
          <a:endParaRPr lang="en-US"/>
        </a:p>
      </dgm:t>
    </dgm:pt>
    <dgm:pt modelId="{1D56E89C-718D-4AB3-A62F-F930CE79B7E9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kk-KZ" sz="900" b="1">
              <a:solidFill>
                <a:schemeClr val="tx1"/>
              </a:solidFill>
            </a:rPr>
            <a:t>3-место в Республиканском фестивале разработчиков игр «SU Game Jam 2021»</a:t>
          </a:r>
          <a:endParaRPr lang="en-US" sz="900" b="1">
            <a:solidFill>
              <a:schemeClr val="tx1"/>
            </a:solidFill>
          </a:endParaRPr>
        </a:p>
      </dgm:t>
    </dgm:pt>
    <dgm:pt modelId="{0FBCB6DC-C169-4449-B8D4-ECF0E1A43357}" type="parTrans" cxnId="{806AFA42-9EF4-40B1-A5EF-BAD10D385A0B}">
      <dgm:prSet/>
      <dgm:spPr/>
      <dgm:t>
        <a:bodyPr/>
        <a:lstStyle/>
        <a:p>
          <a:endParaRPr lang="en-US"/>
        </a:p>
      </dgm:t>
    </dgm:pt>
    <dgm:pt modelId="{5CBB7679-B1CE-4B3E-A18A-A81AA38FE622}" type="sibTrans" cxnId="{806AFA42-9EF4-40B1-A5EF-BAD10D385A0B}">
      <dgm:prSet/>
      <dgm:spPr/>
      <dgm:t>
        <a:bodyPr/>
        <a:lstStyle/>
        <a:p>
          <a:endParaRPr lang="en-US"/>
        </a:p>
      </dgm:t>
    </dgm:pt>
    <dgm:pt modelId="{B923D122-F348-4C14-901C-1DB92C6741EC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b="1"/>
            <a:t>Эко-стартап </a:t>
          </a:r>
          <a:r>
            <a:rPr lang="ru-RU" sz="1200" b="1" err="1"/>
            <a:t>Atom</a:t>
          </a:r>
          <a:endParaRPr lang="en-US" sz="1200" b="1"/>
        </a:p>
      </dgm:t>
    </dgm:pt>
    <dgm:pt modelId="{63D8D2CE-6FCD-4FE3-BC51-2A0D1E6221CB}" type="parTrans" cxnId="{0A2B93A8-8120-45A4-9EBB-F4E372905502}">
      <dgm:prSet/>
      <dgm:spPr/>
      <dgm:t>
        <a:bodyPr/>
        <a:lstStyle/>
        <a:p>
          <a:endParaRPr lang="en-US"/>
        </a:p>
      </dgm:t>
    </dgm:pt>
    <dgm:pt modelId="{71A234E8-028B-42C7-B80C-039B4150B8E3}" type="sibTrans" cxnId="{0A2B93A8-8120-45A4-9EBB-F4E372905502}">
      <dgm:prSet/>
      <dgm:spPr/>
      <dgm:t>
        <a:bodyPr/>
        <a:lstStyle/>
        <a:p>
          <a:endParaRPr lang="en-US"/>
        </a:p>
      </dgm:t>
    </dgm:pt>
    <dgm:pt modelId="{4A9FD4B5-1436-48A7-8F14-42D6F23CA2D3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200" b="1"/>
            <a:t>CODING DAY в AITU</a:t>
          </a:r>
          <a:endParaRPr lang="en-US" sz="1200" b="1"/>
        </a:p>
      </dgm:t>
    </dgm:pt>
    <dgm:pt modelId="{64ACB4EB-1B12-435C-A059-5073BA8CB39E}" type="parTrans" cxnId="{344A559C-A191-470C-A800-5E5EB702A053}">
      <dgm:prSet/>
      <dgm:spPr/>
      <dgm:t>
        <a:bodyPr/>
        <a:lstStyle/>
        <a:p>
          <a:endParaRPr lang="en-US"/>
        </a:p>
      </dgm:t>
    </dgm:pt>
    <dgm:pt modelId="{18C91665-E236-413C-8D4A-F7A60F4CEBBE}" type="sibTrans" cxnId="{344A559C-A191-470C-A800-5E5EB702A053}">
      <dgm:prSet/>
      <dgm:spPr/>
      <dgm:t>
        <a:bodyPr/>
        <a:lstStyle/>
        <a:p>
          <a:endParaRPr lang="en-US"/>
        </a:p>
      </dgm:t>
    </dgm:pt>
    <dgm:pt modelId="{02BD2174-A373-443E-A582-AF80AEB5AAD7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400" b="1" err="1"/>
            <a:t>Studentor</a:t>
          </a:r>
          <a:endParaRPr lang="en-US" sz="1400" b="1"/>
        </a:p>
      </dgm:t>
    </dgm:pt>
    <dgm:pt modelId="{D2A776CE-FD34-4737-B14F-174CD4FE89AD}" type="parTrans" cxnId="{D7F7DF20-3DB8-48D8-94B9-421C1D3973AD}">
      <dgm:prSet/>
      <dgm:spPr/>
      <dgm:t>
        <a:bodyPr/>
        <a:lstStyle/>
        <a:p>
          <a:endParaRPr lang="en-US"/>
        </a:p>
      </dgm:t>
    </dgm:pt>
    <dgm:pt modelId="{9B279A50-CEED-47D6-9BCF-DE17BF6F830B}" type="sibTrans" cxnId="{D7F7DF20-3DB8-48D8-94B9-421C1D3973AD}">
      <dgm:prSet/>
      <dgm:spPr/>
      <dgm:t>
        <a:bodyPr/>
        <a:lstStyle/>
        <a:p>
          <a:endParaRPr lang="en-US"/>
        </a:p>
      </dgm:t>
    </dgm:pt>
    <dgm:pt modelId="{39A64C53-61BB-4481-B6C0-2D98821D764B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kk-KZ" sz="1400" b="1"/>
            <a:t>Project -tile</a:t>
          </a:r>
          <a:endParaRPr lang="en-US" sz="1400" b="1"/>
        </a:p>
      </dgm:t>
    </dgm:pt>
    <dgm:pt modelId="{95B62DEB-00AC-4CBD-A4EB-69001C8975E1}" type="parTrans" cxnId="{5056DB3F-FF70-419D-ABAF-D5AFFE4BAFAE}">
      <dgm:prSet/>
      <dgm:spPr/>
      <dgm:t>
        <a:bodyPr/>
        <a:lstStyle/>
        <a:p>
          <a:endParaRPr lang="en-US"/>
        </a:p>
      </dgm:t>
    </dgm:pt>
    <dgm:pt modelId="{A80BC659-765F-478C-B46C-9AFBE3370A3E}" type="sibTrans" cxnId="{5056DB3F-FF70-419D-ABAF-D5AFFE4BAFAE}">
      <dgm:prSet/>
      <dgm:spPr/>
      <dgm:t>
        <a:bodyPr/>
        <a:lstStyle/>
        <a:p>
          <a:endParaRPr lang="en-US"/>
        </a:p>
      </dgm:t>
    </dgm:pt>
    <dgm:pt modelId="{C0ADA0B1-CD08-46CA-AB8F-4175439B9727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kk-KZ" sz="1400" b="1"/>
            <a:t>F4-1</a:t>
          </a:r>
          <a:endParaRPr lang="en-US" sz="1400" b="1"/>
        </a:p>
      </dgm:t>
    </dgm:pt>
    <dgm:pt modelId="{2C79D3BE-A5ED-4463-8734-C1EC9BCF1A43}" type="parTrans" cxnId="{C34F5D0D-4564-4FE5-A65C-2630B5830B53}">
      <dgm:prSet/>
      <dgm:spPr/>
      <dgm:t>
        <a:bodyPr/>
        <a:lstStyle/>
        <a:p>
          <a:endParaRPr lang="en-US"/>
        </a:p>
      </dgm:t>
    </dgm:pt>
    <dgm:pt modelId="{84BA26FD-E431-49DE-A0FE-A5B6E099CACE}" type="sibTrans" cxnId="{C34F5D0D-4564-4FE5-A65C-2630B5830B53}">
      <dgm:prSet/>
      <dgm:spPr/>
      <dgm:t>
        <a:bodyPr/>
        <a:lstStyle/>
        <a:p>
          <a:endParaRPr lang="en-US"/>
        </a:p>
      </dgm:t>
    </dgm:pt>
    <dgm:pt modelId="{F1211E60-F43A-41DA-8C86-AE2189139A3E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u-RU" sz="1400" b="1"/>
            <a:t> </a:t>
          </a:r>
          <a:r>
            <a:rPr lang="ru-RU" sz="1400" b="1" err="1"/>
            <a:t>Еhala</a:t>
          </a:r>
          <a:endParaRPr lang="en-US" sz="1400" b="1"/>
        </a:p>
        <a:p>
          <a:pPr marL="114300" lvl="1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100" b="1"/>
        </a:p>
      </dgm:t>
    </dgm:pt>
    <dgm:pt modelId="{9A5F08C9-3C30-4B9D-BCEC-3E08E4F98A37}" type="parTrans" cxnId="{B94B6B73-09B6-494A-8EAE-DA91E141F0C8}">
      <dgm:prSet/>
      <dgm:spPr/>
      <dgm:t>
        <a:bodyPr/>
        <a:lstStyle/>
        <a:p>
          <a:endParaRPr lang="en-US"/>
        </a:p>
      </dgm:t>
    </dgm:pt>
    <dgm:pt modelId="{223EA91A-8870-4041-96E2-8A395FF80793}" type="sibTrans" cxnId="{B94B6B73-09B6-494A-8EAE-DA91E141F0C8}">
      <dgm:prSet/>
      <dgm:spPr/>
      <dgm:t>
        <a:bodyPr/>
        <a:lstStyle/>
        <a:p>
          <a:endParaRPr lang="en-US"/>
        </a:p>
      </dgm:t>
    </dgm:pt>
    <dgm:pt modelId="{610BB082-A37E-4AB9-A23D-BBD9E33C2C2B}" type="pres">
      <dgm:prSet presAssocID="{76037AC2-57D9-48A9-AAEB-8B6CC8F58320}" presName="Name0" presStyleCnt="0">
        <dgm:presLayoutVars>
          <dgm:dir/>
          <dgm:animLvl val="lvl"/>
          <dgm:resizeHandles/>
        </dgm:presLayoutVars>
      </dgm:prSet>
      <dgm:spPr/>
    </dgm:pt>
    <dgm:pt modelId="{5C79D4F7-141B-47F9-AA42-3D9F519953EF}" type="pres">
      <dgm:prSet presAssocID="{C353703B-00AB-4DFE-ABA3-34314B9A24B1}" presName="linNode" presStyleCnt="0"/>
      <dgm:spPr/>
    </dgm:pt>
    <dgm:pt modelId="{B0562E5B-5679-490E-A51E-B6F875C58F79}" type="pres">
      <dgm:prSet presAssocID="{C353703B-00AB-4DFE-ABA3-34314B9A24B1}" presName="parentShp" presStyleLbl="node1" presStyleIdx="0" presStyleCnt="7" custScaleX="203605" custScaleY="100410" custLinFactNeighborX="68012" custLinFactNeighborY="7484">
        <dgm:presLayoutVars>
          <dgm:bulletEnabled val="1"/>
        </dgm:presLayoutVars>
      </dgm:prSet>
      <dgm:spPr/>
    </dgm:pt>
    <dgm:pt modelId="{456CF472-70BC-4FC4-831C-070A2F8017A9}" type="pres">
      <dgm:prSet presAssocID="{C353703B-00AB-4DFE-ABA3-34314B9A24B1}" presName="childShp" presStyleLbl="bgAccFollowNode1" presStyleIdx="0" presStyleCnt="7" custScaleX="36024" custLinFactX="-68488" custLinFactNeighborX="-100000" custLinFactNeighborY="-231">
        <dgm:presLayoutVars>
          <dgm:bulletEnabled val="1"/>
        </dgm:presLayoutVars>
      </dgm:prSet>
      <dgm:spPr/>
    </dgm:pt>
    <dgm:pt modelId="{DA4D80E3-4BC8-4324-9CFD-7066A9FC298D}" type="pres">
      <dgm:prSet presAssocID="{88B3D65E-5D01-494D-A0D9-EAF2063E8186}" presName="spacing" presStyleCnt="0"/>
      <dgm:spPr/>
    </dgm:pt>
    <dgm:pt modelId="{6EE23F0B-1314-47FF-B390-FC017484BA91}" type="pres">
      <dgm:prSet presAssocID="{0F21C519-1576-4727-9C43-9594D289A556}" presName="linNode" presStyleCnt="0"/>
      <dgm:spPr/>
    </dgm:pt>
    <dgm:pt modelId="{957BCA98-3E64-4699-A3E4-02460B0A3B8C}" type="pres">
      <dgm:prSet presAssocID="{0F21C519-1576-4727-9C43-9594D289A556}" presName="parentShp" presStyleLbl="node1" presStyleIdx="1" presStyleCnt="7" custScaleX="207632" custScaleY="100410" custLinFactNeighborX="68012" custLinFactNeighborY="8732">
        <dgm:presLayoutVars>
          <dgm:bulletEnabled val="1"/>
        </dgm:presLayoutVars>
      </dgm:prSet>
      <dgm:spPr/>
    </dgm:pt>
    <dgm:pt modelId="{4CCD7B6C-E39C-4227-B12B-C856D7FFAC06}" type="pres">
      <dgm:prSet presAssocID="{0F21C519-1576-4727-9C43-9594D289A556}" presName="childShp" presStyleLbl="bgAccFollowNode1" presStyleIdx="1" presStyleCnt="7" custScaleX="36561" custLinFactX="-71778" custLinFactNeighborX="-100000" custLinFactNeighborY="-1329">
        <dgm:presLayoutVars>
          <dgm:bulletEnabled val="1"/>
        </dgm:presLayoutVars>
      </dgm:prSet>
      <dgm:spPr/>
    </dgm:pt>
    <dgm:pt modelId="{635652C5-EAEE-4E0D-BA19-DE7FA014BE0D}" type="pres">
      <dgm:prSet presAssocID="{F5BFE0CE-C4B2-4034-B44E-AC744538A771}" presName="spacing" presStyleCnt="0"/>
      <dgm:spPr/>
    </dgm:pt>
    <dgm:pt modelId="{63CB5D0C-F13C-4570-9FCD-640073EF0534}" type="pres">
      <dgm:prSet presAssocID="{B3411D57-BFC4-40AE-A2A2-B734FB7EC56A}" presName="linNode" presStyleCnt="0"/>
      <dgm:spPr/>
    </dgm:pt>
    <dgm:pt modelId="{CE5244E7-EEA4-45D0-A077-EDDC8906ABB0}" type="pres">
      <dgm:prSet presAssocID="{B3411D57-BFC4-40AE-A2A2-B734FB7EC56A}" presName="parentShp" presStyleLbl="node1" presStyleIdx="2" presStyleCnt="7" custScaleX="215019" custScaleY="100410" custLinFactNeighborX="68012" custLinFactNeighborY="8731">
        <dgm:presLayoutVars>
          <dgm:bulletEnabled val="1"/>
        </dgm:presLayoutVars>
      </dgm:prSet>
      <dgm:spPr/>
    </dgm:pt>
    <dgm:pt modelId="{E4EC3569-2907-4B9E-8608-0CA2268E9A7A}" type="pres">
      <dgm:prSet presAssocID="{B3411D57-BFC4-40AE-A2A2-B734FB7EC56A}" presName="childShp" presStyleLbl="bgAccFollowNode1" presStyleIdx="2" presStyleCnt="7" custScaleX="37505" custLinFactX="-76657" custLinFactNeighborX="-100000" custLinFactNeighborY="-4479">
        <dgm:presLayoutVars>
          <dgm:bulletEnabled val="1"/>
        </dgm:presLayoutVars>
      </dgm:prSet>
      <dgm:spPr/>
    </dgm:pt>
    <dgm:pt modelId="{A32A0CBC-11BC-40F7-9630-D4F2DB37EBF6}" type="pres">
      <dgm:prSet presAssocID="{D17B0EBF-E021-4A9F-AD11-4A8F837A613E}" presName="spacing" presStyleCnt="0"/>
      <dgm:spPr/>
    </dgm:pt>
    <dgm:pt modelId="{9795B094-BEA6-4C87-8383-1E8CB632A496}" type="pres">
      <dgm:prSet presAssocID="{B1BF548C-5C04-49FD-AE70-22BA11547ECB}" presName="linNode" presStyleCnt="0"/>
      <dgm:spPr/>
    </dgm:pt>
    <dgm:pt modelId="{EFC3764F-4E0D-44E5-915F-62EB06C8A465}" type="pres">
      <dgm:prSet presAssocID="{B1BF548C-5C04-49FD-AE70-22BA11547ECB}" presName="parentShp" presStyleLbl="node1" presStyleIdx="3" presStyleCnt="7" custScaleX="213634" custScaleY="100410" custLinFactNeighborX="68012" custLinFactNeighborY="3742">
        <dgm:presLayoutVars>
          <dgm:bulletEnabled val="1"/>
        </dgm:presLayoutVars>
      </dgm:prSet>
      <dgm:spPr/>
    </dgm:pt>
    <dgm:pt modelId="{68937C61-CB1B-4B7F-B055-0ED0C942572D}" type="pres">
      <dgm:prSet presAssocID="{B1BF548C-5C04-49FD-AE70-22BA11547ECB}" presName="childShp" presStyleLbl="bgAccFollowNode1" presStyleIdx="3" presStyleCnt="7" custScaleX="36024" custLinFactX="-75540" custLinFactNeighborX="-100000" custLinFactNeighborY="-2907">
        <dgm:presLayoutVars>
          <dgm:bulletEnabled val="1"/>
        </dgm:presLayoutVars>
      </dgm:prSet>
      <dgm:spPr/>
    </dgm:pt>
    <dgm:pt modelId="{2387606D-B637-490A-89CB-59DAF8F42157}" type="pres">
      <dgm:prSet presAssocID="{92F08C5F-CD13-4854-B83B-09CE38D0403B}" presName="spacing" presStyleCnt="0"/>
      <dgm:spPr/>
    </dgm:pt>
    <dgm:pt modelId="{54B6CE89-E39D-4320-BC5F-21955DBCE53A}" type="pres">
      <dgm:prSet presAssocID="{1D56E89C-718D-4AB3-A62F-F930CE79B7E9}" presName="linNode" presStyleCnt="0"/>
      <dgm:spPr/>
    </dgm:pt>
    <dgm:pt modelId="{EFB7F013-62FE-4126-B7FD-F98B115F1816}" type="pres">
      <dgm:prSet presAssocID="{1D56E89C-718D-4AB3-A62F-F930CE79B7E9}" presName="parentShp" presStyleLbl="node1" presStyleIdx="4" presStyleCnt="7" custScaleX="218149" custScaleY="100410" custLinFactNeighborX="36705" custLinFactNeighborY="959">
        <dgm:presLayoutVars>
          <dgm:bulletEnabled val="1"/>
        </dgm:presLayoutVars>
      </dgm:prSet>
      <dgm:spPr/>
    </dgm:pt>
    <dgm:pt modelId="{2361E309-5472-4886-ABD4-29F58F8F3B67}" type="pres">
      <dgm:prSet presAssocID="{1D56E89C-718D-4AB3-A62F-F930CE79B7E9}" presName="childShp" presStyleLbl="bgAccFollowNode1" presStyleIdx="4" presStyleCnt="7" custScaleX="36702" custLinFactX="-78087" custLinFactNeighborX="-100000" custLinFactNeighborY="7178">
        <dgm:presLayoutVars>
          <dgm:bulletEnabled val="1"/>
        </dgm:presLayoutVars>
      </dgm:prSet>
      <dgm:spPr/>
    </dgm:pt>
    <dgm:pt modelId="{337E1990-F49D-4E8B-A3B5-631F8086BFB4}" type="pres">
      <dgm:prSet presAssocID="{5CBB7679-B1CE-4B3E-A18A-A81AA38FE622}" presName="spacing" presStyleCnt="0"/>
      <dgm:spPr/>
    </dgm:pt>
    <dgm:pt modelId="{706C3A80-836E-4E6D-9222-5316FC86CD3F}" type="pres">
      <dgm:prSet presAssocID="{DEA148F4-F74C-45E1-BB98-77545DEF2C4A}" presName="linNode" presStyleCnt="0"/>
      <dgm:spPr/>
    </dgm:pt>
    <dgm:pt modelId="{74E6C244-7FE6-4503-8A6D-C7F7C4132A3F}" type="pres">
      <dgm:prSet presAssocID="{DEA148F4-F74C-45E1-BB98-77545DEF2C4A}" presName="parentShp" presStyleLbl="node1" presStyleIdx="5" presStyleCnt="7" custScaleX="211623" custScaleY="100410" custLinFactNeighborX="36102" custLinFactNeighborY="-3347">
        <dgm:presLayoutVars>
          <dgm:bulletEnabled val="1"/>
        </dgm:presLayoutVars>
      </dgm:prSet>
      <dgm:spPr/>
    </dgm:pt>
    <dgm:pt modelId="{70DF0592-2210-40D5-A2F8-AFBE972FD544}" type="pres">
      <dgm:prSet presAssocID="{DEA148F4-F74C-45E1-BB98-77545DEF2C4A}" presName="childShp" presStyleLbl="bgAccFollowNode1" presStyleIdx="5" presStyleCnt="7" custScaleX="36024" custLinFactX="-73939" custLinFactNeighborX="-100000" custLinFactNeighborY="1160">
        <dgm:presLayoutVars>
          <dgm:bulletEnabled val="1"/>
        </dgm:presLayoutVars>
      </dgm:prSet>
      <dgm:spPr/>
    </dgm:pt>
    <dgm:pt modelId="{F2370B31-CDF2-4E70-9664-C924B33D89D7}" type="pres">
      <dgm:prSet presAssocID="{4EC5568F-4E51-4EFA-80DA-D7F457A71597}" presName="spacing" presStyleCnt="0"/>
      <dgm:spPr/>
    </dgm:pt>
    <dgm:pt modelId="{628A0CA4-F4B2-48E4-9FB6-FDBE9A801144}" type="pres">
      <dgm:prSet presAssocID="{D2AE9E5A-439B-4F99-8897-02A34BF3E9AB}" presName="linNode" presStyleCnt="0"/>
      <dgm:spPr/>
    </dgm:pt>
    <dgm:pt modelId="{C1B64E92-E956-48AA-B990-6DA5BFA08A04}" type="pres">
      <dgm:prSet presAssocID="{D2AE9E5A-439B-4F99-8897-02A34BF3E9AB}" presName="parentShp" presStyleLbl="node1" presStyleIdx="6" presStyleCnt="7" custScaleX="221708" custScaleY="127498" custLinFactNeighborX="99920" custLinFactNeighborY="-3742">
        <dgm:presLayoutVars>
          <dgm:bulletEnabled val="1"/>
        </dgm:presLayoutVars>
      </dgm:prSet>
      <dgm:spPr/>
    </dgm:pt>
    <dgm:pt modelId="{52039953-7900-47C4-9B9D-81F42D2DC2FE}" type="pres">
      <dgm:prSet presAssocID="{D2AE9E5A-439B-4F99-8897-02A34BF3E9AB}" presName="childShp" presStyleLbl="bgAccFollowNode1" presStyleIdx="6" presStyleCnt="7" custScaleX="36024" custLinFactX="-82445" custLinFactNeighborX="-100000" custLinFactNeighborY="-14819">
        <dgm:presLayoutVars>
          <dgm:bulletEnabled val="1"/>
        </dgm:presLayoutVars>
      </dgm:prSet>
      <dgm:spPr/>
    </dgm:pt>
  </dgm:ptLst>
  <dgm:cxnLst>
    <dgm:cxn modelId="{C34F5D0D-4564-4FE5-A65C-2630B5830B53}" srcId="{DEA148F4-F74C-45E1-BB98-77545DEF2C4A}" destId="{C0ADA0B1-CD08-46CA-AB8F-4175439B9727}" srcOrd="0" destOrd="0" parTransId="{2C79D3BE-A5ED-4463-8734-C1EC9BCF1A43}" sibTransId="{84BA26FD-E431-49DE-A0FE-A5B6E099CACE}"/>
    <dgm:cxn modelId="{D3670D0E-614F-47C9-9C82-D7B5C4C74466}" srcId="{76037AC2-57D9-48A9-AAEB-8B6CC8F58320}" destId="{DEA148F4-F74C-45E1-BB98-77545DEF2C4A}" srcOrd="5" destOrd="0" parTransId="{55064A44-4B1C-43AA-BD5D-B949D4A0D61B}" sibTransId="{4EC5568F-4E51-4EFA-80DA-D7F457A71597}"/>
    <dgm:cxn modelId="{5B4F9112-68D9-43A2-A5BA-8D259B6627DA}" srcId="{76037AC2-57D9-48A9-AAEB-8B6CC8F58320}" destId="{B1BF548C-5C04-49FD-AE70-22BA11547ECB}" srcOrd="3" destOrd="0" parTransId="{240AC137-6BAC-4307-AF09-353AFE96FF8B}" sibTransId="{92F08C5F-CD13-4854-B83B-09CE38D0403B}"/>
    <dgm:cxn modelId="{0186FD12-8156-4CB6-8413-D30B43E71E5B}" srcId="{76037AC2-57D9-48A9-AAEB-8B6CC8F58320}" destId="{0F21C519-1576-4727-9C43-9594D289A556}" srcOrd="1" destOrd="0" parTransId="{24A68557-4575-4897-A447-AB9F84102845}" sibTransId="{F5BFE0CE-C4B2-4034-B44E-AC744538A771}"/>
    <dgm:cxn modelId="{331D3A13-A193-4927-8B77-BF570AFCE674}" type="presOf" srcId="{D2AE9E5A-439B-4F99-8897-02A34BF3E9AB}" destId="{C1B64E92-E956-48AA-B990-6DA5BFA08A04}" srcOrd="0" destOrd="0" presId="urn:microsoft.com/office/officeart/2005/8/layout/vList6"/>
    <dgm:cxn modelId="{32BCA220-8F0A-49EE-A74A-4B65337EA879}" type="presOf" srcId="{C0ADA0B1-CD08-46CA-AB8F-4175439B9727}" destId="{70DF0592-2210-40D5-A2F8-AFBE972FD544}" srcOrd="0" destOrd="0" presId="urn:microsoft.com/office/officeart/2005/8/layout/vList6"/>
    <dgm:cxn modelId="{D7F7DF20-3DB8-48D8-94B9-421C1D3973AD}" srcId="{B1BF548C-5C04-49FD-AE70-22BA11547ECB}" destId="{02BD2174-A373-443E-A582-AF80AEB5AAD7}" srcOrd="0" destOrd="0" parTransId="{D2A776CE-FD34-4737-B14F-174CD4FE89AD}" sibTransId="{9B279A50-CEED-47D6-9BCF-DE17BF6F830B}"/>
    <dgm:cxn modelId="{C9542728-D538-456E-AAA5-10C052DA2E62}" type="presOf" srcId="{0F21C519-1576-4727-9C43-9594D289A556}" destId="{957BCA98-3E64-4699-A3E4-02460B0A3B8C}" srcOrd="0" destOrd="0" presId="urn:microsoft.com/office/officeart/2005/8/layout/vList6"/>
    <dgm:cxn modelId="{B6719237-0800-4FBF-9295-77F2A94758A7}" type="presOf" srcId="{B1BF548C-5C04-49FD-AE70-22BA11547ECB}" destId="{EFC3764F-4E0D-44E5-915F-62EB06C8A465}" srcOrd="0" destOrd="0" presId="urn:microsoft.com/office/officeart/2005/8/layout/vList6"/>
    <dgm:cxn modelId="{8A1C943D-8C10-4533-B4DB-4ADD70C3B16D}" type="presOf" srcId="{4A9FD4B5-1436-48A7-8F14-42D6F23CA2D3}" destId="{E4EC3569-2907-4B9E-8608-0CA2268E9A7A}" srcOrd="0" destOrd="0" presId="urn:microsoft.com/office/officeart/2005/8/layout/vList6"/>
    <dgm:cxn modelId="{5056DB3F-FF70-419D-ABAF-D5AFFE4BAFAE}" srcId="{1D56E89C-718D-4AB3-A62F-F930CE79B7E9}" destId="{39A64C53-61BB-4481-B6C0-2D98821D764B}" srcOrd="0" destOrd="0" parTransId="{95B62DEB-00AC-4CBD-A4EB-69001C8975E1}" sibTransId="{A80BC659-765F-478C-B46C-9AFBE3370A3E}"/>
    <dgm:cxn modelId="{806AFA42-9EF4-40B1-A5EF-BAD10D385A0B}" srcId="{76037AC2-57D9-48A9-AAEB-8B6CC8F58320}" destId="{1D56E89C-718D-4AB3-A62F-F930CE79B7E9}" srcOrd="4" destOrd="0" parTransId="{0FBCB6DC-C169-4449-B8D4-ECF0E1A43357}" sibTransId="{5CBB7679-B1CE-4B3E-A18A-A81AA38FE622}"/>
    <dgm:cxn modelId="{7A4A0949-E41A-44FA-8F07-0ADA0A918971}" type="presOf" srcId="{B3411D57-BFC4-40AE-A2A2-B734FB7EC56A}" destId="{CE5244E7-EEA4-45D0-A077-EDDC8906ABB0}" srcOrd="0" destOrd="0" presId="urn:microsoft.com/office/officeart/2005/8/layout/vList6"/>
    <dgm:cxn modelId="{B94B6B73-09B6-494A-8EAE-DA91E141F0C8}" srcId="{D2AE9E5A-439B-4F99-8897-02A34BF3E9AB}" destId="{F1211E60-F43A-41DA-8C86-AE2189139A3E}" srcOrd="0" destOrd="0" parTransId="{9A5F08C9-3C30-4B9D-BCEC-3E08E4F98A37}" sibTransId="{223EA91A-8870-4041-96E2-8A395FF80793}"/>
    <dgm:cxn modelId="{A87D6A57-F177-408A-A9F2-308E2B5277BD}" type="presOf" srcId="{02BD2174-A373-443E-A582-AF80AEB5AAD7}" destId="{68937C61-CB1B-4B7F-B055-0ED0C942572D}" srcOrd="0" destOrd="0" presId="urn:microsoft.com/office/officeart/2005/8/layout/vList6"/>
    <dgm:cxn modelId="{31E31F84-D8D2-4350-B870-28F018E754E7}" srcId="{76037AC2-57D9-48A9-AAEB-8B6CC8F58320}" destId="{B3411D57-BFC4-40AE-A2A2-B734FB7EC56A}" srcOrd="2" destOrd="0" parTransId="{52ED46D4-184A-4F51-AC5E-33DE806FB412}" sibTransId="{D17B0EBF-E021-4A9F-AD11-4A8F837A613E}"/>
    <dgm:cxn modelId="{853B9888-F3A6-4EE4-A9EB-FB214F178702}" type="presOf" srcId="{DEA148F4-F74C-45E1-BB98-77545DEF2C4A}" destId="{74E6C244-7FE6-4503-8A6D-C7F7C4132A3F}" srcOrd="0" destOrd="0" presId="urn:microsoft.com/office/officeart/2005/8/layout/vList6"/>
    <dgm:cxn modelId="{E1E6A489-11EB-4148-B6C0-8AB44AC0BD78}" type="presOf" srcId="{39A64C53-61BB-4481-B6C0-2D98821D764B}" destId="{2361E309-5472-4886-ABD4-29F58F8F3B67}" srcOrd="0" destOrd="0" presId="urn:microsoft.com/office/officeart/2005/8/layout/vList6"/>
    <dgm:cxn modelId="{344A559C-A191-470C-A800-5E5EB702A053}" srcId="{B3411D57-BFC4-40AE-A2A2-B734FB7EC56A}" destId="{4A9FD4B5-1436-48A7-8F14-42D6F23CA2D3}" srcOrd="0" destOrd="0" parTransId="{64ACB4EB-1B12-435C-A059-5073BA8CB39E}" sibTransId="{18C91665-E236-413C-8D4A-F7A60F4CEBBE}"/>
    <dgm:cxn modelId="{A841C2A4-99ED-4161-9BC6-910EF7E6FB4F}" srcId="{76037AC2-57D9-48A9-AAEB-8B6CC8F58320}" destId="{D2AE9E5A-439B-4F99-8897-02A34BF3E9AB}" srcOrd="6" destOrd="0" parTransId="{B56F4237-5868-4CAE-A9E8-F3858D0CF2F1}" sibTransId="{B8100EB4-2D25-4EE3-8142-7339E32AFB98}"/>
    <dgm:cxn modelId="{4449F3A4-D3F2-487A-A77E-665DE789D0AD}" type="presOf" srcId="{1D56E89C-718D-4AB3-A62F-F930CE79B7E9}" destId="{EFB7F013-62FE-4126-B7FD-F98B115F1816}" srcOrd="0" destOrd="0" presId="urn:microsoft.com/office/officeart/2005/8/layout/vList6"/>
    <dgm:cxn modelId="{0A2B93A8-8120-45A4-9EBB-F4E372905502}" srcId="{0F21C519-1576-4727-9C43-9594D289A556}" destId="{B923D122-F348-4C14-901C-1DB92C6741EC}" srcOrd="0" destOrd="0" parTransId="{63D8D2CE-6FCD-4FE3-BC51-2A0D1E6221CB}" sibTransId="{71A234E8-028B-42C7-B80C-039B4150B8E3}"/>
    <dgm:cxn modelId="{34BB01C1-D66E-4E77-A3FF-9240A54A2EFC}" type="presOf" srcId="{76037AC2-57D9-48A9-AAEB-8B6CC8F58320}" destId="{610BB082-A37E-4AB9-A23D-BBD9E33C2C2B}" srcOrd="0" destOrd="0" presId="urn:microsoft.com/office/officeart/2005/8/layout/vList6"/>
    <dgm:cxn modelId="{82168CC5-0FCB-4D7C-81A5-99A6817E0E6F}" type="presOf" srcId="{57E306AD-5338-4C47-A10F-C69D1C188390}" destId="{456CF472-70BC-4FC4-831C-070A2F8017A9}" srcOrd="0" destOrd="0" presId="urn:microsoft.com/office/officeart/2005/8/layout/vList6"/>
    <dgm:cxn modelId="{107C07CF-66B6-4095-A6DC-A913BD046590}" srcId="{76037AC2-57D9-48A9-AAEB-8B6CC8F58320}" destId="{C353703B-00AB-4DFE-ABA3-34314B9A24B1}" srcOrd="0" destOrd="0" parTransId="{8D755FF5-771F-4D33-9BEC-0EA201CD7A04}" sibTransId="{88B3D65E-5D01-494D-A0D9-EAF2063E8186}"/>
    <dgm:cxn modelId="{3D709EEB-D2CF-4C07-B426-B8FDA9466F96}" type="presOf" srcId="{F1211E60-F43A-41DA-8C86-AE2189139A3E}" destId="{52039953-7900-47C4-9B9D-81F42D2DC2FE}" srcOrd="0" destOrd="0" presId="urn:microsoft.com/office/officeart/2005/8/layout/vList6"/>
    <dgm:cxn modelId="{ECE4A1F0-AC6D-496E-B375-E563898EE13E}" srcId="{C353703B-00AB-4DFE-ABA3-34314B9A24B1}" destId="{57E306AD-5338-4C47-A10F-C69D1C188390}" srcOrd="0" destOrd="0" parTransId="{62C2040A-AEF5-4AD1-8860-92A0050BBA75}" sibTransId="{B8417F47-62FF-4EE1-A374-8DC8896FFEC1}"/>
    <dgm:cxn modelId="{BF7BD8F7-B4DB-4C79-83B8-8E324D7B171B}" type="presOf" srcId="{C353703B-00AB-4DFE-ABA3-34314B9A24B1}" destId="{B0562E5B-5679-490E-A51E-B6F875C58F79}" srcOrd="0" destOrd="0" presId="urn:microsoft.com/office/officeart/2005/8/layout/vList6"/>
    <dgm:cxn modelId="{68D0C2FC-B4AF-4154-9EDF-FBBE497CE0C0}" type="presOf" srcId="{B923D122-F348-4C14-901C-1DB92C6741EC}" destId="{4CCD7B6C-E39C-4227-B12B-C856D7FFAC06}" srcOrd="0" destOrd="0" presId="urn:microsoft.com/office/officeart/2005/8/layout/vList6"/>
    <dgm:cxn modelId="{3CEB59A4-0D18-4BAE-9727-1EEA30F1671F}" type="presParOf" srcId="{610BB082-A37E-4AB9-A23D-BBD9E33C2C2B}" destId="{5C79D4F7-141B-47F9-AA42-3D9F519953EF}" srcOrd="0" destOrd="0" presId="urn:microsoft.com/office/officeart/2005/8/layout/vList6"/>
    <dgm:cxn modelId="{638C0AE6-504F-475C-9725-61EAA61447DA}" type="presParOf" srcId="{5C79D4F7-141B-47F9-AA42-3D9F519953EF}" destId="{B0562E5B-5679-490E-A51E-B6F875C58F79}" srcOrd="0" destOrd="0" presId="urn:microsoft.com/office/officeart/2005/8/layout/vList6"/>
    <dgm:cxn modelId="{90DE7EF4-26E2-4B55-9469-749E457E7953}" type="presParOf" srcId="{5C79D4F7-141B-47F9-AA42-3D9F519953EF}" destId="{456CF472-70BC-4FC4-831C-070A2F8017A9}" srcOrd="1" destOrd="0" presId="urn:microsoft.com/office/officeart/2005/8/layout/vList6"/>
    <dgm:cxn modelId="{C83A3681-93D9-4067-B49F-916E425E8976}" type="presParOf" srcId="{610BB082-A37E-4AB9-A23D-BBD9E33C2C2B}" destId="{DA4D80E3-4BC8-4324-9CFD-7066A9FC298D}" srcOrd="1" destOrd="0" presId="urn:microsoft.com/office/officeart/2005/8/layout/vList6"/>
    <dgm:cxn modelId="{049586A6-27BB-499C-A2A2-0C7B2B610BF0}" type="presParOf" srcId="{610BB082-A37E-4AB9-A23D-BBD9E33C2C2B}" destId="{6EE23F0B-1314-47FF-B390-FC017484BA91}" srcOrd="2" destOrd="0" presId="urn:microsoft.com/office/officeart/2005/8/layout/vList6"/>
    <dgm:cxn modelId="{1CC129B0-D493-4EEA-9A41-C9704F4A6F8C}" type="presParOf" srcId="{6EE23F0B-1314-47FF-B390-FC017484BA91}" destId="{957BCA98-3E64-4699-A3E4-02460B0A3B8C}" srcOrd="0" destOrd="0" presId="urn:microsoft.com/office/officeart/2005/8/layout/vList6"/>
    <dgm:cxn modelId="{7F3A7018-A850-44F9-81D6-B78A85B07B12}" type="presParOf" srcId="{6EE23F0B-1314-47FF-B390-FC017484BA91}" destId="{4CCD7B6C-E39C-4227-B12B-C856D7FFAC06}" srcOrd="1" destOrd="0" presId="urn:microsoft.com/office/officeart/2005/8/layout/vList6"/>
    <dgm:cxn modelId="{BEC81342-437D-412F-B847-D83527D1D4CA}" type="presParOf" srcId="{610BB082-A37E-4AB9-A23D-BBD9E33C2C2B}" destId="{635652C5-EAEE-4E0D-BA19-DE7FA014BE0D}" srcOrd="3" destOrd="0" presId="urn:microsoft.com/office/officeart/2005/8/layout/vList6"/>
    <dgm:cxn modelId="{AF559F14-54ED-4B43-9D3A-1B725AB9FB9B}" type="presParOf" srcId="{610BB082-A37E-4AB9-A23D-BBD9E33C2C2B}" destId="{63CB5D0C-F13C-4570-9FCD-640073EF0534}" srcOrd="4" destOrd="0" presId="urn:microsoft.com/office/officeart/2005/8/layout/vList6"/>
    <dgm:cxn modelId="{8A1D65A2-89C8-4FC7-8CE7-09A8918AF4D4}" type="presParOf" srcId="{63CB5D0C-F13C-4570-9FCD-640073EF0534}" destId="{CE5244E7-EEA4-45D0-A077-EDDC8906ABB0}" srcOrd="0" destOrd="0" presId="urn:microsoft.com/office/officeart/2005/8/layout/vList6"/>
    <dgm:cxn modelId="{C67C340C-F7DA-4C81-B6B6-8ECC9336E55F}" type="presParOf" srcId="{63CB5D0C-F13C-4570-9FCD-640073EF0534}" destId="{E4EC3569-2907-4B9E-8608-0CA2268E9A7A}" srcOrd="1" destOrd="0" presId="urn:microsoft.com/office/officeart/2005/8/layout/vList6"/>
    <dgm:cxn modelId="{21161987-8642-4C35-9BE8-DD2374DC5853}" type="presParOf" srcId="{610BB082-A37E-4AB9-A23D-BBD9E33C2C2B}" destId="{A32A0CBC-11BC-40F7-9630-D4F2DB37EBF6}" srcOrd="5" destOrd="0" presId="urn:microsoft.com/office/officeart/2005/8/layout/vList6"/>
    <dgm:cxn modelId="{ECE069F0-8090-4C5B-AA82-3A77F2C2EBF3}" type="presParOf" srcId="{610BB082-A37E-4AB9-A23D-BBD9E33C2C2B}" destId="{9795B094-BEA6-4C87-8383-1E8CB632A496}" srcOrd="6" destOrd="0" presId="urn:microsoft.com/office/officeart/2005/8/layout/vList6"/>
    <dgm:cxn modelId="{8ADC6F40-B64D-4E84-A376-8D0FD1CD79FB}" type="presParOf" srcId="{9795B094-BEA6-4C87-8383-1E8CB632A496}" destId="{EFC3764F-4E0D-44E5-915F-62EB06C8A465}" srcOrd="0" destOrd="0" presId="urn:microsoft.com/office/officeart/2005/8/layout/vList6"/>
    <dgm:cxn modelId="{42FB7B24-796B-437E-B62C-5F9D97D3B3D7}" type="presParOf" srcId="{9795B094-BEA6-4C87-8383-1E8CB632A496}" destId="{68937C61-CB1B-4B7F-B055-0ED0C942572D}" srcOrd="1" destOrd="0" presId="urn:microsoft.com/office/officeart/2005/8/layout/vList6"/>
    <dgm:cxn modelId="{A5D93A9C-E585-41BC-A0E4-D931024C7E66}" type="presParOf" srcId="{610BB082-A37E-4AB9-A23D-BBD9E33C2C2B}" destId="{2387606D-B637-490A-89CB-59DAF8F42157}" srcOrd="7" destOrd="0" presId="urn:microsoft.com/office/officeart/2005/8/layout/vList6"/>
    <dgm:cxn modelId="{5340518D-3858-4EAF-A521-FB2615648AA8}" type="presParOf" srcId="{610BB082-A37E-4AB9-A23D-BBD9E33C2C2B}" destId="{54B6CE89-E39D-4320-BC5F-21955DBCE53A}" srcOrd="8" destOrd="0" presId="urn:microsoft.com/office/officeart/2005/8/layout/vList6"/>
    <dgm:cxn modelId="{B65F0F29-AF3D-4714-BA55-5115409CDE56}" type="presParOf" srcId="{54B6CE89-E39D-4320-BC5F-21955DBCE53A}" destId="{EFB7F013-62FE-4126-B7FD-F98B115F1816}" srcOrd="0" destOrd="0" presId="urn:microsoft.com/office/officeart/2005/8/layout/vList6"/>
    <dgm:cxn modelId="{D069CA41-65B6-436F-A7F5-5188FC9369AB}" type="presParOf" srcId="{54B6CE89-E39D-4320-BC5F-21955DBCE53A}" destId="{2361E309-5472-4886-ABD4-29F58F8F3B67}" srcOrd="1" destOrd="0" presId="urn:microsoft.com/office/officeart/2005/8/layout/vList6"/>
    <dgm:cxn modelId="{914700A8-3089-481B-8BD2-26B6262D71DA}" type="presParOf" srcId="{610BB082-A37E-4AB9-A23D-BBD9E33C2C2B}" destId="{337E1990-F49D-4E8B-A3B5-631F8086BFB4}" srcOrd="9" destOrd="0" presId="urn:microsoft.com/office/officeart/2005/8/layout/vList6"/>
    <dgm:cxn modelId="{A9D0BE85-9DE2-4874-828C-0A096F2E5ABD}" type="presParOf" srcId="{610BB082-A37E-4AB9-A23D-BBD9E33C2C2B}" destId="{706C3A80-836E-4E6D-9222-5316FC86CD3F}" srcOrd="10" destOrd="0" presId="urn:microsoft.com/office/officeart/2005/8/layout/vList6"/>
    <dgm:cxn modelId="{E4205819-367E-408A-BDF0-73FFAC81D79D}" type="presParOf" srcId="{706C3A80-836E-4E6D-9222-5316FC86CD3F}" destId="{74E6C244-7FE6-4503-8A6D-C7F7C4132A3F}" srcOrd="0" destOrd="0" presId="urn:microsoft.com/office/officeart/2005/8/layout/vList6"/>
    <dgm:cxn modelId="{DABF7AF1-8933-4937-A539-CEABBE48BD1C}" type="presParOf" srcId="{706C3A80-836E-4E6D-9222-5316FC86CD3F}" destId="{70DF0592-2210-40D5-A2F8-AFBE972FD544}" srcOrd="1" destOrd="0" presId="urn:microsoft.com/office/officeart/2005/8/layout/vList6"/>
    <dgm:cxn modelId="{2889FFDB-158E-4C1F-A868-0A4F7F1F993A}" type="presParOf" srcId="{610BB082-A37E-4AB9-A23D-BBD9E33C2C2B}" destId="{F2370B31-CDF2-4E70-9664-C924B33D89D7}" srcOrd="11" destOrd="0" presId="urn:microsoft.com/office/officeart/2005/8/layout/vList6"/>
    <dgm:cxn modelId="{B101936D-9BB2-4925-A42B-FF92D0494674}" type="presParOf" srcId="{610BB082-A37E-4AB9-A23D-BBD9E33C2C2B}" destId="{628A0CA4-F4B2-48E4-9FB6-FDBE9A801144}" srcOrd="12" destOrd="0" presId="urn:microsoft.com/office/officeart/2005/8/layout/vList6"/>
    <dgm:cxn modelId="{5FFFE74B-C629-4D66-8546-B742A831A984}" type="presParOf" srcId="{628A0CA4-F4B2-48E4-9FB6-FDBE9A801144}" destId="{C1B64E92-E956-48AA-B990-6DA5BFA08A04}" srcOrd="0" destOrd="0" presId="urn:microsoft.com/office/officeart/2005/8/layout/vList6"/>
    <dgm:cxn modelId="{913D6A0A-C033-4609-8A50-66CB0857516E}" type="presParOf" srcId="{628A0CA4-F4B2-48E4-9FB6-FDBE9A801144}" destId="{52039953-7900-47C4-9B9D-81F42D2DC2F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76A015-B74E-4C02-B4A1-DF80793669D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76A6E2-D392-4219-9E5A-CA58BD15EB39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>
              <a:latin typeface="Montserrat" panose="00000500000000000000" pitchFamily="2" charset="-52"/>
            </a:rPr>
            <a:t>Стратегия  развития Центра</a:t>
          </a:r>
          <a:endParaRPr lang="ru-RU">
            <a:latin typeface="Montserrat" panose="00000500000000000000" pitchFamily="2" charset="-52"/>
          </a:endParaRPr>
        </a:p>
      </dgm:t>
    </dgm:pt>
    <dgm:pt modelId="{9EF9047C-2865-4BFD-9FC4-51F3D87F1D34}" type="parTrans" cxnId="{3B640A34-091C-4928-94A7-5B0FA1232336}">
      <dgm:prSet/>
      <dgm:spPr/>
      <dgm:t>
        <a:bodyPr/>
        <a:lstStyle/>
        <a:p>
          <a:endParaRPr lang="ru-RU"/>
        </a:p>
      </dgm:t>
    </dgm:pt>
    <dgm:pt modelId="{143CDA61-6DE2-4284-BF42-449436142C7A}" type="sibTrans" cxnId="{3B640A34-091C-4928-94A7-5B0FA1232336}">
      <dgm:prSet/>
      <dgm:spPr/>
      <dgm:t>
        <a:bodyPr/>
        <a:lstStyle/>
        <a:p>
          <a:endParaRPr lang="ru-RU"/>
        </a:p>
      </dgm:t>
    </dgm:pt>
    <dgm:pt modelId="{97939BA6-316A-44E6-988A-1287384C03A1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>
              <a:latin typeface="Montserrat" panose="00000500000000000000" pitchFamily="2" charset="-52"/>
            </a:rPr>
            <a:t>Публикация с международной коллаборацией </a:t>
          </a:r>
          <a:endParaRPr lang="ru-RU">
            <a:latin typeface="Montserrat" panose="00000500000000000000" pitchFamily="2" charset="-52"/>
          </a:endParaRPr>
        </a:p>
      </dgm:t>
    </dgm:pt>
    <dgm:pt modelId="{3AEA381C-2720-46FE-9732-80EB24BB45E6}" type="parTrans" cxnId="{7E7D2542-DA31-448E-BA62-F966719A52F3}">
      <dgm:prSet/>
      <dgm:spPr/>
      <dgm:t>
        <a:bodyPr/>
        <a:lstStyle/>
        <a:p>
          <a:endParaRPr lang="ru-RU"/>
        </a:p>
      </dgm:t>
    </dgm:pt>
    <dgm:pt modelId="{BD106D3A-6C66-4174-93E4-34D62F6AA9B7}" type="sibTrans" cxnId="{7E7D2542-DA31-448E-BA62-F966719A52F3}">
      <dgm:prSet/>
      <dgm:spPr/>
      <dgm:t>
        <a:bodyPr/>
        <a:lstStyle/>
        <a:p>
          <a:endParaRPr lang="ru-RU"/>
        </a:p>
      </dgm:t>
    </dgm:pt>
    <dgm:pt modelId="{018AA8DC-D2E6-421B-9290-58E0A122E2FD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>
              <a:latin typeface="Montserrat" panose="00000500000000000000" pitchFamily="2" charset="-52"/>
            </a:rPr>
            <a:t>Формирование лабораторной базы</a:t>
          </a:r>
          <a:endParaRPr lang="ru-RU">
            <a:latin typeface="Montserrat" panose="00000500000000000000" pitchFamily="2" charset="-52"/>
          </a:endParaRPr>
        </a:p>
      </dgm:t>
    </dgm:pt>
    <dgm:pt modelId="{0B9E4C58-3E1A-41FB-A8A1-E7ED717E6814}" type="parTrans" cxnId="{98ED4CBC-5FF4-496C-9168-5F3F4DE09BD9}">
      <dgm:prSet/>
      <dgm:spPr/>
      <dgm:t>
        <a:bodyPr/>
        <a:lstStyle/>
        <a:p>
          <a:endParaRPr lang="ru-RU"/>
        </a:p>
      </dgm:t>
    </dgm:pt>
    <dgm:pt modelId="{F170D97E-E610-47D5-B0FD-726F321A65A3}" type="sibTrans" cxnId="{98ED4CBC-5FF4-496C-9168-5F3F4DE09BD9}">
      <dgm:prSet/>
      <dgm:spPr/>
      <dgm:t>
        <a:bodyPr/>
        <a:lstStyle/>
        <a:p>
          <a:endParaRPr lang="ru-RU"/>
        </a:p>
      </dgm:t>
    </dgm:pt>
    <dgm:pt modelId="{88538378-D016-4479-ACF6-D168474B7C97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>
              <a:latin typeface="Montserrat" panose="00000500000000000000" pitchFamily="2" charset="-52"/>
            </a:rPr>
            <a:t>Привлечение ППС, студентов к проектам</a:t>
          </a:r>
        </a:p>
      </dgm:t>
    </dgm:pt>
    <dgm:pt modelId="{D5A6A8D4-6ABD-4F97-A25E-A431D7DF8E57}" type="parTrans" cxnId="{57F7E936-7314-4357-BFDD-687602904189}">
      <dgm:prSet/>
      <dgm:spPr/>
      <dgm:t>
        <a:bodyPr/>
        <a:lstStyle/>
        <a:p>
          <a:endParaRPr lang="ru-RU"/>
        </a:p>
      </dgm:t>
    </dgm:pt>
    <dgm:pt modelId="{B5913D66-8F83-42BA-9034-C15611AE22E5}" type="sibTrans" cxnId="{57F7E936-7314-4357-BFDD-687602904189}">
      <dgm:prSet/>
      <dgm:spPr/>
      <dgm:t>
        <a:bodyPr/>
        <a:lstStyle/>
        <a:p>
          <a:endParaRPr lang="ru-RU"/>
        </a:p>
      </dgm:t>
    </dgm:pt>
    <dgm:pt modelId="{FC0B490D-8D42-41D1-A7AC-3E5421374CC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>
              <a:latin typeface="Montserrat" panose="00000500000000000000" pitchFamily="2" charset="-52"/>
            </a:rPr>
            <a:t>Заявки на гранты</a:t>
          </a:r>
          <a:r>
            <a:rPr lang="en-US" b="1">
              <a:latin typeface="Montserrat" panose="00000500000000000000" pitchFamily="2" charset="-52"/>
            </a:rPr>
            <a:t>,</a:t>
          </a:r>
          <a:r>
            <a:rPr lang="ru-RU" b="1">
              <a:latin typeface="Montserrat" panose="00000500000000000000" pitchFamily="2" charset="-52"/>
            </a:rPr>
            <a:t> ПЦФ</a:t>
          </a:r>
          <a:r>
            <a:rPr lang="en-US" b="1">
              <a:latin typeface="Montserrat" panose="00000500000000000000" pitchFamily="2" charset="-52"/>
            </a:rPr>
            <a:t>, </a:t>
          </a:r>
          <a:r>
            <a:rPr lang="kk-KZ" b="1">
              <a:latin typeface="Montserrat" panose="00000500000000000000" pitchFamily="2" charset="-52"/>
            </a:rPr>
            <a:t>хоздоговорные проекты</a:t>
          </a:r>
          <a:endParaRPr lang="ru-RU" b="1">
            <a:latin typeface="Montserrat" panose="00000500000000000000" pitchFamily="2" charset="-52"/>
          </a:endParaRPr>
        </a:p>
      </dgm:t>
    </dgm:pt>
    <dgm:pt modelId="{867F6AF0-2066-42A7-98F6-BFD1B2AA0F5C}" type="parTrans" cxnId="{609FF4B2-7F77-4921-849B-54D277A925AD}">
      <dgm:prSet/>
      <dgm:spPr/>
      <dgm:t>
        <a:bodyPr/>
        <a:lstStyle/>
        <a:p>
          <a:endParaRPr lang="ru-RU"/>
        </a:p>
      </dgm:t>
    </dgm:pt>
    <dgm:pt modelId="{F38CA1E1-FF96-4FC6-9F1B-895B2B490BB1}" type="sibTrans" cxnId="{609FF4B2-7F77-4921-849B-54D277A925AD}">
      <dgm:prSet/>
      <dgm:spPr/>
      <dgm:t>
        <a:bodyPr/>
        <a:lstStyle/>
        <a:p>
          <a:endParaRPr lang="ru-RU"/>
        </a:p>
      </dgm:t>
    </dgm:pt>
    <dgm:pt modelId="{3643DA18-9869-4954-AD01-68800419695D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>
              <a:latin typeface="Montserrat" panose="00000500000000000000" pitchFamily="2" charset="-52"/>
            </a:rPr>
            <a:t>Прикладные задачи, </a:t>
          </a:r>
        </a:p>
        <a:p>
          <a:r>
            <a:rPr lang="ru-RU" b="1">
              <a:latin typeface="Montserrat" panose="00000500000000000000" pitchFamily="2" charset="-52"/>
            </a:rPr>
            <a:t>задач промышленности</a:t>
          </a:r>
          <a:endParaRPr lang="ru-RU">
            <a:latin typeface="Montserrat" panose="00000500000000000000" pitchFamily="2" charset="-52"/>
          </a:endParaRPr>
        </a:p>
      </dgm:t>
    </dgm:pt>
    <dgm:pt modelId="{A2F856B0-35BB-4BB8-9B6E-804D2C33C8A8}" type="parTrans" cxnId="{70317B39-3F91-4000-94BF-D8D54FE5921E}">
      <dgm:prSet/>
      <dgm:spPr/>
      <dgm:t>
        <a:bodyPr/>
        <a:lstStyle/>
        <a:p>
          <a:endParaRPr lang="ru-RU"/>
        </a:p>
      </dgm:t>
    </dgm:pt>
    <dgm:pt modelId="{7820A082-96AC-478D-8372-993B1EAC2836}" type="sibTrans" cxnId="{70317B39-3F91-4000-94BF-D8D54FE5921E}">
      <dgm:prSet/>
      <dgm:spPr/>
      <dgm:t>
        <a:bodyPr/>
        <a:lstStyle/>
        <a:p>
          <a:endParaRPr lang="ru-RU"/>
        </a:p>
      </dgm:t>
    </dgm:pt>
    <dgm:pt modelId="{52F74123-4619-4CC0-B749-7F67E2D350BE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>
              <a:latin typeface="Montserrat" panose="00000500000000000000" pitchFamily="2" charset="-52"/>
            </a:rPr>
            <a:t>Преподавательская деятельность, подготовка </a:t>
          </a:r>
          <a:r>
            <a:rPr lang="en-US" b="1">
              <a:latin typeface="Montserrat" panose="00000500000000000000" pitchFamily="2" charset="-52"/>
            </a:rPr>
            <a:t>PhD</a:t>
          </a:r>
          <a:r>
            <a:rPr lang="ru-RU" b="1">
              <a:latin typeface="Montserrat" panose="00000500000000000000" pitchFamily="2" charset="-52"/>
            </a:rPr>
            <a:t> </a:t>
          </a:r>
          <a:endParaRPr lang="ru-RU">
            <a:latin typeface="Montserrat" panose="00000500000000000000" pitchFamily="2" charset="-52"/>
          </a:endParaRPr>
        </a:p>
      </dgm:t>
    </dgm:pt>
    <dgm:pt modelId="{FC447E21-0529-46AA-ABC5-94E6AE83998C}" type="parTrans" cxnId="{06CA8202-0249-42E8-93C8-170C3BB49944}">
      <dgm:prSet/>
      <dgm:spPr/>
      <dgm:t>
        <a:bodyPr/>
        <a:lstStyle/>
        <a:p>
          <a:endParaRPr lang="ru-RU"/>
        </a:p>
      </dgm:t>
    </dgm:pt>
    <dgm:pt modelId="{0B357E18-3BFD-4B97-9856-E803786D6FA9}" type="sibTrans" cxnId="{06CA8202-0249-42E8-93C8-170C3BB49944}">
      <dgm:prSet/>
      <dgm:spPr/>
      <dgm:t>
        <a:bodyPr/>
        <a:lstStyle/>
        <a:p>
          <a:endParaRPr lang="ru-RU"/>
        </a:p>
      </dgm:t>
    </dgm:pt>
    <dgm:pt modelId="{8AB1B3A1-8210-408C-8552-F50FDEC7CC09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000" b="1">
              <a:latin typeface="Montserrat" panose="00000500000000000000" pitchFamily="2" charset="-52"/>
            </a:rPr>
            <a:t>Директор центра</a:t>
          </a:r>
        </a:p>
      </dgm:t>
    </dgm:pt>
    <dgm:pt modelId="{470DC3BB-6AE5-48CA-8E36-BF92BAC3A762}" type="sibTrans" cxnId="{751D43C2-A329-4B07-96E2-6225A4005D2E}">
      <dgm:prSet/>
      <dgm:spPr/>
      <dgm:t>
        <a:bodyPr/>
        <a:lstStyle/>
        <a:p>
          <a:endParaRPr lang="ru-RU"/>
        </a:p>
      </dgm:t>
    </dgm:pt>
    <dgm:pt modelId="{F31AE6A9-ABD8-4254-A584-8CB23E190144}" type="parTrans" cxnId="{751D43C2-A329-4B07-96E2-6225A4005D2E}">
      <dgm:prSet/>
      <dgm:spPr/>
      <dgm:t>
        <a:bodyPr/>
        <a:lstStyle/>
        <a:p>
          <a:endParaRPr lang="ru-RU"/>
        </a:p>
      </dgm:t>
    </dgm:pt>
    <dgm:pt modelId="{F1D88334-32C7-4EEC-9A66-7E24B35E8E17}" type="pres">
      <dgm:prSet presAssocID="{4076A015-B74E-4C02-B4A1-DF80793669D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6ACD26C-F43D-4CE3-AF3B-77AA06C193D4}" type="pres">
      <dgm:prSet presAssocID="{8AB1B3A1-8210-408C-8552-F50FDEC7CC09}" presName="root1" presStyleCnt="0"/>
      <dgm:spPr/>
    </dgm:pt>
    <dgm:pt modelId="{7A499850-E6D2-47BB-8E07-62C9AD2CBEC9}" type="pres">
      <dgm:prSet presAssocID="{8AB1B3A1-8210-408C-8552-F50FDEC7CC09}" presName="LevelOneTextNode" presStyleLbl="node0" presStyleIdx="0" presStyleCnt="1">
        <dgm:presLayoutVars>
          <dgm:chPref val="3"/>
        </dgm:presLayoutVars>
      </dgm:prSet>
      <dgm:spPr/>
    </dgm:pt>
    <dgm:pt modelId="{FE130649-DFC2-4B68-A928-9EC0F0B32245}" type="pres">
      <dgm:prSet presAssocID="{8AB1B3A1-8210-408C-8552-F50FDEC7CC09}" presName="level2hierChild" presStyleCnt="0"/>
      <dgm:spPr/>
    </dgm:pt>
    <dgm:pt modelId="{9CF0046D-A606-434A-8BF4-79A92CD5027B}" type="pres">
      <dgm:prSet presAssocID="{9EF9047C-2865-4BFD-9FC4-51F3D87F1D34}" presName="conn2-1" presStyleLbl="parChTrans1D2" presStyleIdx="0" presStyleCnt="7"/>
      <dgm:spPr/>
    </dgm:pt>
    <dgm:pt modelId="{F6549E32-843A-48EA-8F60-D3C20B74F621}" type="pres">
      <dgm:prSet presAssocID="{9EF9047C-2865-4BFD-9FC4-51F3D87F1D34}" presName="connTx" presStyleLbl="parChTrans1D2" presStyleIdx="0" presStyleCnt="7"/>
      <dgm:spPr/>
    </dgm:pt>
    <dgm:pt modelId="{09BED0BF-1894-4EE9-B148-A1AA95C1FC43}" type="pres">
      <dgm:prSet presAssocID="{6176A6E2-D392-4219-9E5A-CA58BD15EB39}" presName="root2" presStyleCnt="0"/>
      <dgm:spPr/>
    </dgm:pt>
    <dgm:pt modelId="{1020285D-D7DC-4E72-B6D7-E36CF956D797}" type="pres">
      <dgm:prSet presAssocID="{6176A6E2-D392-4219-9E5A-CA58BD15EB39}" presName="LevelTwoTextNode" presStyleLbl="node2" presStyleIdx="0" presStyleCnt="7">
        <dgm:presLayoutVars>
          <dgm:chPref val="3"/>
        </dgm:presLayoutVars>
      </dgm:prSet>
      <dgm:spPr/>
    </dgm:pt>
    <dgm:pt modelId="{4BB0C3FD-A74F-4F98-9D79-77B8F0879423}" type="pres">
      <dgm:prSet presAssocID="{6176A6E2-D392-4219-9E5A-CA58BD15EB39}" presName="level3hierChild" presStyleCnt="0"/>
      <dgm:spPr/>
    </dgm:pt>
    <dgm:pt modelId="{3A83C5D4-05A0-47AC-BF86-655E1AD7B6D6}" type="pres">
      <dgm:prSet presAssocID="{867F6AF0-2066-42A7-98F6-BFD1B2AA0F5C}" presName="conn2-1" presStyleLbl="parChTrans1D2" presStyleIdx="1" presStyleCnt="7"/>
      <dgm:spPr/>
    </dgm:pt>
    <dgm:pt modelId="{D6F674F7-BB96-4A31-B131-CA85BE49EBAC}" type="pres">
      <dgm:prSet presAssocID="{867F6AF0-2066-42A7-98F6-BFD1B2AA0F5C}" presName="connTx" presStyleLbl="parChTrans1D2" presStyleIdx="1" presStyleCnt="7"/>
      <dgm:spPr/>
    </dgm:pt>
    <dgm:pt modelId="{0E65B075-97C3-4F95-8912-9431577F502F}" type="pres">
      <dgm:prSet presAssocID="{FC0B490D-8D42-41D1-A7AC-3E5421374CCA}" presName="root2" presStyleCnt="0"/>
      <dgm:spPr/>
    </dgm:pt>
    <dgm:pt modelId="{2F7E7C8A-F546-4876-BA17-B6E3A25BD50F}" type="pres">
      <dgm:prSet presAssocID="{FC0B490D-8D42-41D1-A7AC-3E5421374CCA}" presName="LevelTwoTextNode" presStyleLbl="node2" presStyleIdx="1" presStyleCnt="7">
        <dgm:presLayoutVars>
          <dgm:chPref val="3"/>
        </dgm:presLayoutVars>
      </dgm:prSet>
      <dgm:spPr/>
    </dgm:pt>
    <dgm:pt modelId="{356AD30A-9B93-4115-957B-EC4489CF8F9B}" type="pres">
      <dgm:prSet presAssocID="{FC0B490D-8D42-41D1-A7AC-3E5421374CCA}" presName="level3hierChild" presStyleCnt="0"/>
      <dgm:spPr/>
    </dgm:pt>
    <dgm:pt modelId="{2AE063A5-2E34-4658-9BE5-2DE3FE8D7059}" type="pres">
      <dgm:prSet presAssocID="{3AEA381C-2720-46FE-9732-80EB24BB45E6}" presName="conn2-1" presStyleLbl="parChTrans1D2" presStyleIdx="2" presStyleCnt="7"/>
      <dgm:spPr/>
    </dgm:pt>
    <dgm:pt modelId="{2CE05AE1-7182-4386-BD94-05A0A9530B35}" type="pres">
      <dgm:prSet presAssocID="{3AEA381C-2720-46FE-9732-80EB24BB45E6}" presName="connTx" presStyleLbl="parChTrans1D2" presStyleIdx="2" presStyleCnt="7"/>
      <dgm:spPr/>
    </dgm:pt>
    <dgm:pt modelId="{8291FEE8-2936-48CF-A1AF-B6067EFF076D}" type="pres">
      <dgm:prSet presAssocID="{97939BA6-316A-44E6-988A-1287384C03A1}" presName="root2" presStyleCnt="0"/>
      <dgm:spPr/>
    </dgm:pt>
    <dgm:pt modelId="{AF22AEBF-6CCB-449C-BF95-F1236CFE035A}" type="pres">
      <dgm:prSet presAssocID="{97939BA6-316A-44E6-988A-1287384C03A1}" presName="LevelTwoTextNode" presStyleLbl="node2" presStyleIdx="2" presStyleCnt="7">
        <dgm:presLayoutVars>
          <dgm:chPref val="3"/>
        </dgm:presLayoutVars>
      </dgm:prSet>
      <dgm:spPr/>
    </dgm:pt>
    <dgm:pt modelId="{B9864AF3-55D2-4D4C-AA29-780CF2E0BE06}" type="pres">
      <dgm:prSet presAssocID="{97939BA6-316A-44E6-988A-1287384C03A1}" presName="level3hierChild" presStyleCnt="0"/>
      <dgm:spPr/>
    </dgm:pt>
    <dgm:pt modelId="{59179EC2-B8BD-418B-8AA2-2486770BBCAA}" type="pres">
      <dgm:prSet presAssocID="{0B9E4C58-3E1A-41FB-A8A1-E7ED717E6814}" presName="conn2-1" presStyleLbl="parChTrans1D2" presStyleIdx="3" presStyleCnt="7"/>
      <dgm:spPr/>
    </dgm:pt>
    <dgm:pt modelId="{2A147E0D-B4C2-45DD-BD34-A8BAD8224418}" type="pres">
      <dgm:prSet presAssocID="{0B9E4C58-3E1A-41FB-A8A1-E7ED717E6814}" presName="connTx" presStyleLbl="parChTrans1D2" presStyleIdx="3" presStyleCnt="7"/>
      <dgm:spPr/>
    </dgm:pt>
    <dgm:pt modelId="{2C2A2C6A-3982-484C-B291-4CC8568099A4}" type="pres">
      <dgm:prSet presAssocID="{018AA8DC-D2E6-421B-9290-58E0A122E2FD}" presName="root2" presStyleCnt="0"/>
      <dgm:spPr/>
    </dgm:pt>
    <dgm:pt modelId="{CA68A383-6299-4FD8-8811-F1062781BF19}" type="pres">
      <dgm:prSet presAssocID="{018AA8DC-D2E6-421B-9290-58E0A122E2FD}" presName="LevelTwoTextNode" presStyleLbl="node2" presStyleIdx="3" presStyleCnt="7">
        <dgm:presLayoutVars>
          <dgm:chPref val="3"/>
        </dgm:presLayoutVars>
      </dgm:prSet>
      <dgm:spPr/>
    </dgm:pt>
    <dgm:pt modelId="{2CAA5C70-ED2F-4617-A9DE-4A7D740D81BB}" type="pres">
      <dgm:prSet presAssocID="{018AA8DC-D2E6-421B-9290-58E0A122E2FD}" presName="level3hierChild" presStyleCnt="0"/>
      <dgm:spPr/>
    </dgm:pt>
    <dgm:pt modelId="{B3B71263-AB1B-493C-9747-D8485EE64514}" type="pres">
      <dgm:prSet presAssocID="{D5A6A8D4-6ABD-4F97-A25E-A431D7DF8E57}" presName="conn2-1" presStyleLbl="parChTrans1D2" presStyleIdx="4" presStyleCnt="7"/>
      <dgm:spPr/>
    </dgm:pt>
    <dgm:pt modelId="{276BFF2D-119F-465E-BC9B-8901917DF1E8}" type="pres">
      <dgm:prSet presAssocID="{D5A6A8D4-6ABD-4F97-A25E-A431D7DF8E57}" presName="connTx" presStyleLbl="parChTrans1D2" presStyleIdx="4" presStyleCnt="7"/>
      <dgm:spPr/>
    </dgm:pt>
    <dgm:pt modelId="{FC394ED6-45E3-4648-8DA9-87BFE59AF495}" type="pres">
      <dgm:prSet presAssocID="{88538378-D016-4479-ACF6-D168474B7C97}" presName="root2" presStyleCnt="0"/>
      <dgm:spPr/>
    </dgm:pt>
    <dgm:pt modelId="{5CD8DC40-E056-4A18-B0D4-EEC1DA11E160}" type="pres">
      <dgm:prSet presAssocID="{88538378-D016-4479-ACF6-D168474B7C97}" presName="LevelTwoTextNode" presStyleLbl="node2" presStyleIdx="4" presStyleCnt="7">
        <dgm:presLayoutVars>
          <dgm:chPref val="3"/>
        </dgm:presLayoutVars>
      </dgm:prSet>
      <dgm:spPr/>
    </dgm:pt>
    <dgm:pt modelId="{6EE232E0-240B-4131-B9D8-2138C751D8AB}" type="pres">
      <dgm:prSet presAssocID="{88538378-D016-4479-ACF6-D168474B7C97}" presName="level3hierChild" presStyleCnt="0"/>
      <dgm:spPr/>
    </dgm:pt>
    <dgm:pt modelId="{32E4D485-A621-4E1E-9A17-288B15E52EBD}" type="pres">
      <dgm:prSet presAssocID="{FC447E21-0529-46AA-ABC5-94E6AE83998C}" presName="conn2-1" presStyleLbl="parChTrans1D2" presStyleIdx="5" presStyleCnt="7"/>
      <dgm:spPr/>
    </dgm:pt>
    <dgm:pt modelId="{29AD7114-37E6-4CCD-958A-62DDF17EA576}" type="pres">
      <dgm:prSet presAssocID="{FC447E21-0529-46AA-ABC5-94E6AE83998C}" presName="connTx" presStyleLbl="parChTrans1D2" presStyleIdx="5" presStyleCnt="7"/>
      <dgm:spPr/>
    </dgm:pt>
    <dgm:pt modelId="{F8E2151D-2701-4C8D-AB18-0F2067E102F1}" type="pres">
      <dgm:prSet presAssocID="{52F74123-4619-4CC0-B749-7F67E2D350BE}" presName="root2" presStyleCnt="0"/>
      <dgm:spPr/>
    </dgm:pt>
    <dgm:pt modelId="{DBFA21B0-A360-483A-856B-E7252E07E098}" type="pres">
      <dgm:prSet presAssocID="{52F74123-4619-4CC0-B749-7F67E2D350BE}" presName="LevelTwoTextNode" presStyleLbl="node2" presStyleIdx="5" presStyleCnt="7">
        <dgm:presLayoutVars>
          <dgm:chPref val="3"/>
        </dgm:presLayoutVars>
      </dgm:prSet>
      <dgm:spPr/>
    </dgm:pt>
    <dgm:pt modelId="{69F1057B-33D0-4FC6-8C37-1425BAB568B1}" type="pres">
      <dgm:prSet presAssocID="{52F74123-4619-4CC0-B749-7F67E2D350BE}" presName="level3hierChild" presStyleCnt="0"/>
      <dgm:spPr/>
    </dgm:pt>
    <dgm:pt modelId="{CA35601A-FDF0-457B-B0E2-0D7E3AF35FB7}" type="pres">
      <dgm:prSet presAssocID="{A2F856B0-35BB-4BB8-9B6E-804D2C33C8A8}" presName="conn2-1" presStyleLbl="parChTrans1D2" presStyleIdx="6" presStyleCnt="7"/>
      <dgm:spPr/>
    </dgm:pt>
    <dgm:pt modelId="{15B761E7-02E9-45F9-AB8A-B6458B00123A}" type="pres">
      <dgm:prSet presAssocID="{A2F856B0-35BB-4BB8-9B6E-804D2C33C8A8}" presName="connTx" presStyleLbl="parChTrans1D2" presStyleIdx="6" presStyleCnt="7"/>
      <dgm:spPr/>
    </dgm:pt>
    <dgm:pt modelId="{13339E1F-B44A-444A-8105-4BA4C4B52D03}" type="pres">
      <dgm:prSet presAssocID="{3643DA18-9869-4954-AD01-68800419695D}" presName="root2" presStyleCnt="0"/>
      <dgm:spPr/>
    </dgm:pt>
    <dgm:pt modelId="{06242FE0-9419-4D6F-905B-6DF1BEC6B08D}" type="pres">
      <dgm:prSet presAssocID="{3643DA18-9869-4954-AD01-68800419695D}" presName="LevelTwoTextNode" presStyleLbl="node2" presStyleIdx="6" presStyleCnt="7">
        <dgm:presLayoutVars>
          <dgm:chPref val="3"/>
        </dgm:presLayoutVars>
      </dgm:prSet>
      <dgm:spPr/>
    </dgm:pt>
    <dgm:pt modelId="{DAD07396-8CE0-4C90-83DE-79AF46B1D531}" type="pres">
      <dgm:prSet presAssocID="{3643DA18-9869-4954-AD01-68800419695D}" presName="level3hierChild" presStyleCnt="0"/>
      <dgm:spPr/>
    </dgm:pt>
  </dgm:ptLst>
  <dgm:cxnLst>
    <dgm:cxn modelId="{06CA8202-0249-42E8-93C8-170C3BB49944}" srcId="{8AB1B3A1-8210-408C-8552-F50FDEC7CC09}" destId="{52F74123-4619-4CC0-B749-7F67E2D350BE}" srcOrd="5" destOrd="0" parTransId="{FC447E21-0529-46AA-ABC5-94E6AE83998C}" sibTransId="{0B357E18-3BFD-4B97-9856-E803786D6FA9}"/>
    <dgm:cxn modelId="{208AE309-ECC0-43FE-B43B-D2A136B946EB}" type="presOf" srcId="{A2F856B0-35BB-4BB8-9B6E-804D2C33C8A8}" destId="{CA35601A-FDF0-457B-B0E2-0D7E3AF35FB7}" srcOrd="0" destOrd="0" presId="urn:microsoft.com/office/officeart/2008/layout/HorizontalMultiLevelHierarchy"/>
    <dgm:cxn modelId="{2DF6540D-D005-491D-AB20-1CFC67C0DF49}" type="presOf" srcId="{4076A015-B74E-4C02-B4A1-DF80793669DD}" destId="{F1D88334-32C7-4EEC-9A66-7E24B35E8E17}" srcOrd="0" destOrd="0" presId="urn:microsoft.com/office/officeart/2008/layout/HorizontalMultiLevelHierarchy"/>
    <dgm:cxn modelId="{81ABBA1C-41CA-4C1D-BF87-0445CF9E6117}" type="presOf" srcId="{FC447E21-0529-46AA-ABC5-94E6AE83998C}" destId="{29AD7114-37E6-4CCD-958A-62DDF17EA576}" srcOrd="1" destOrd="0" presId="urn:microsoft.com/office/officeart/2008/layout/HorizontalMultiLevelHierarchy"/>
    <dgm:cxn modelId="{61144C2A-84CC-4D1C-9909-C923C0CD302F}" type="presOf" srcId="{0B9E4C58-3E1A-41FB-A8A1-E7ED717E6814}" destId="{59179EC2-B8BD-418B-8AA2-2486770BBCAA}" srcOrd="0" destOrd="0" presId="urn:microsoft.com/office/officeart/2008/layout/HorizontalMultiLevelHierarchy"/>
    <dgm:cxn modelId="{3B640A34-091C-4928-94A7-5B0FA1232336}" srcId="{8AB1B3A1-8210-408C-8552-F50FDEC7CC09}" destId="{6176A6E2-D392-4219-9E5A-CA58BD15EB39}" srcOrd="0" destOrd="0" parTransId="{9EF9047C-2865-4BFD-9FC4-51F3D87F1D34}" sibTransId="{143CDA61-6DE2-4284-BF42-449436142C7A}"/>
    <dgm:cxn modelId="{57F7E936-7314-4357-BFDD-687602904189}" srcId="{8AB1B3A1-8210-408C-8552-F50FDEC7CC09}" destId="{88538378-D016-4479-ACF6-D168474B7C97}" srcOrd="4" destOrd="0" parTransId="{D5A6A8D4-6ABD-4F97-A25E-A431D7DF8E57}" sibTransId="{B5913D66-8F83-42BA-9034-C15611AE22E5}"/>
    <dgm:cxn modelId="{70317B39-3F91-4000-94BF-D8D54FE5921E}" srcId="{8AB1B3A1-8210-408C-8552-F50FDEC7CC09}" destId="{3643DA18-9869-4954-AD01-68800419695D}" srcOrd="6" destOrd="0" parTransId="{A2F856B0-35BB-4BB8-9B6E-804D2C33C8A8}" sibTransId="{7820A082-96AC-478D-8372-993B1EAC2836}"/>
    <dgm:cxn modelId="{BB51A35C-B90A-45D7-812C-EE51D0C7CBB3}" type="presOf" srcId="{A2F856B0-35BB-4BB8-9B6E-804D2C33C8A8}" destId="{15B761E7-02E9-45F9-AB8A-B6458B00123A}" srcOrd="1" destOrd="0" presId="urn:microsoft.com/office/officeart/2008/layout/HorizontalMultiLevelHierarchy"/>
    <dgm:cxn modelId="{7E7D2542-DA31-448E-BA62-F966719A52F3}" srcId="{8AB1B3A1-8210-408C-8552-F50FDEC7CC09}" destId="{97939BA6-316A-44E6-988A-1287384C03A1}" srcOrd="2" destOrd="0" parTransId="{3AEA381C-2720-46FE-9732-80EB24BB45E6}" sibTransId="{BD106D3A-6C66-4174-93E4-34D62F6AA9B7}"/>
    <dgm:cxn modelId="{BC46E364-F1BE-46E5-92D9-3D3346450019}" type="presOf" srcId="{3643DA18-9869-4954-AD01-68800419695D}" destId="{06242FE0-9419-4D6F-905B-6DF1BEC6B08D}" srcOrd="0" destOrd="0" presId="urn:microsoft.com/office/officeart/2008/layout/HorizontalMultiLevelHierarchy"/>
    <dgm:cxn modelId="{5757624A-5A09-46B1-8B92-CBB97FC83438}" type="presOf" srcId="{867F6AF0-2066-42A7-98F6-BFD1B2AA0F5C}" destId="{3A83C5D4-05A0-47AC-BF86-655E1AD7B6D6}" srcOrd="0" destOrd="0" presId="urn:microsoft.com/office/officeart/2008/layout/HorizontalMultiLevelHierarchy"/>
    <dgm:cxn modelId="{A9029C52-2C24-4910-B667-9ECCCC83DB16}" type="presOf" srcId="{3AEA381C-2720-46FE-9732-80EB24BB45E6}" destId="{2AE063A5-2E34-4658-9BE5-2DE3FE8D7059}" srcOrd="0" destOrd="0" presId="urn:microsoft.com/office/officeart/2008/layout/HorizontalMultiLevelHierarchy"/>
    <dgm:cxn modelId="{2AF75C56-F6B4-44D3-A254-0FBF40107D64}" type="presOf" srcId="{D5A6A8D4-6ABD-4F97-A25E-A431D7DF8E57}" destId="{B3B71263-AB1B-493C-9747-D8485EE64514}" srcOrd="0" destOrd="0" presId="urn:microsoft.com/office/officeart/2008/layout/HorizontalMultiLevelHierarchy"/>
    <dgm:cxn modelId="{EA633259-6218-4638-8DDB-28AD37AFBAD4}" type="presOf" srcId="{FC447E21-0529-46AA-ABC5-94E6AE83998C}" destId="{32E4D485-A621-4E1E-9A17-288B15E52EBD}" srcOrd="0" destOrd="0" presId="urn:microsoft.com/office/officeart/2008/layout/HorizontalMultiLevelHierarchy"/>
    <dgm:cxn modelId="{DCE62287-0EEA-4592-8D62-7A242377D1DF}" type="presOf" srcId="{88538378-D016-4479-ACF6-D168474B7C97}" destId="{5CD8DC40-E056-4A18-B0D4-EEC1DA11E160}" srcOrd="0" destOrd="0" presId="urn:microsoft.com/office/officeart/2008/layout/HorizontalMultiLevelHierarchy"/>
    <dgm:cxn modelId="{17834088-AAC1-4AF0-9A1B-0486B340602D}" type="presOf" srcId="{52F74123-4619-4CC0-B749-7F67E2D350BE}" destId="{DBFA21B0-A360-483A-856B-E7252E07E098}" srcOrd="0" destOrd="0" presId="urn:microsoft.com/office/officeart/2008/layout/HorizontalMultiLevelHierarchy"/>
    <dgm:cxn modelId="{BBAA3599-5A3D-440E-8C10-5BA9277F6892}" type="presOf" srcId="{0B9E4C58-3E1A-41FB-A8A1-E7ED717E6814}" destId="{2A147E0D-B4C2-45DD-BD34-A8BAD8224418}" srcOrd="1" destOrd="0" presId="urn:microsoft.com/office/officeart/2008/layout/HorizontalMultiLevelHierarchy"/>
    <dgm:cxn modelId="{609FF4B2-7F77-4921-849B-54D277A925AD}" srcId="{8AB1B3A1-8210-408C-8552-F50FDEC7CC09}" destId="{FC0B490D-8D42-41D1-A7AC-3E5421374CCA}" srcOrd="1" destOrd="0" parTransId="{867F6AF0-2066-42A7-98F6-BFD1B2AA0F5C}" sibTransId="{F38CA1E1-FF96-4FC6-9F1B-895B2B490BB1}"/>
    <dgm:cxn modelId="{46BA6DB6-96AD-4F64-ADC5-D64293AD0858}" type="presOf" srcId="{D5A6A8D4-6ABD-4F97-A25E-A431D7DF8E57}" destId="{276BFF2D-119F-465E-BC9B-8901917DF1E8}" srcOrd="1" destOrd="0" presId="urn:microsoft.com/office/officeart/2008/layout/HorizontalMultiLevelHierarchy"/>
    <dgm:cxn modelId="{A6359EB6-8A7E-4DAD-A85C-9AE9B5BEB41C}" type="presOf" srcId="{8AB1B3A1-8210-408C-8552-F50FDEC7CC09}" destId="{7A499850-E6D2-47BB-8E07-62C9AD2CBEC9}" srcOrd="0" destOrd="0" presId="urn:microsoft.com/office/officeart/2008/layout/HorizontalMultiLevelHierarchy"/>
    <dgm:cxn modelId="{98ED4CBC-5FF4-496C-9168-5F3F4DE09BD9}" srcId="{8AB1B3A1-8210-408C-8552-F50FDEC7CC09}" destId="{018AA8DC-D2E6-421B-9290-58E0A122E2FD}" srcOrd="3" destOrd="0" parTransId="{0B9E4C58-3E1A-41FB-A8A1-E7ED717E6814}" sibTransId="{F170D97E-E610-47D5-B0FD-726F321A65A3}"/>
    <dgm:cxn modelId="{751D43C2-A329-4B07-96E2-6225A4005D2E}" srcId="{4076A015-B74E-4C02-B4A1-DF80793669DD}" destId="{8AB1B3A1-8210-408C-8552-F50FDEC7CC09}" srcOrd="0" destOrd="0" parTransId="{F31AE6A9-ABD8-4254-A584-8CB23E190144}" sibTransId="{470DC3BB-6AE5-48CA-8E36-BF92BAC3A762}"/>
    <dgm:cxn modelId="{5346D0C9-0DC0-4F53-8065-BA60F0B53B68}" type="presOf" srcId="{FC0B490D-8D42-41D1-A7AC-3E5421374CCA}" destId="{2F7E7C8A-F546-4876-BA17-B6E3A25BD50F}" srcOrd="0" destOrd="0" presId="urn:microsoft.com/office/officeart/2008/layout/HorizontalMultiLevelHierarchy"/>
    <dgm:cxn modelId="{BF2E4DD1-9DA8-469A-875A-56CEC709D549}" type="presOf" srcId="{9EF9047C-2865-4BFD-9FC4-51F3D87F1D34}" destId="{9CF0046D-A606-434A-8BF4-79A92CD5027B}" srcOrd="0" destOrd="0" presId="urn:microsoft.com/office/officeart/2008/layout/HorizontalMultiLevelHierarchy"/>
    <dgm:cxn modelId="{DF6F28DE-214E-4FDA-BC12-77E445F1BD1E}" type="presOf" srcId="{9EF9047C-2865-4BFD-9FC4-51F3D87F1D34}" destId="{F6549E32-843A-48EA-8F60-D3C20B74F621}" srcOrd="1" destOrd="0" presId="urn:microsoft.com/office/officeart/2008/layout/HorizontalMultiLevelHierarchy"/>
    <dgm:cxn modelId="{15A56FE2-C09D-46F5-A361-A5720DC9FBCA}" type="presOf" srcId="{867F6AF0-2066-42A7-98F6-BFD1B2AA0F5C}" destId="{D6F674F7-BB96-4A31-B131-CA85BE49EBAC}" srcOrd="1" destOrd="0" presId="urn:microsoft.com/office/officeart/2008/layout/HorizontalMultiLevelHierarchy"/>
    <dgm:cxn modelId="{2F51A4E8-5538-43C0-B1C4-A2482171A61E}" type="presOf" srcId="{018AA8DC-D2E6-421B-9290-58E0A122E2FD}" destId="{CA68A383-6299-4FD8-8811-F1062781BF19}" srcOrd="0" destOrd="0" presId="urn:microsoft.com/office/officeart/2008/layout/HorizontalMultiLevelHierarchy"/>
    <dgm:cxn modelId="{646B64EC-3230-43DF-B016-46255FA8A1C0}" type="presOf" srcId="{6176A6E2-D392-4219-9E5A-CA58BD15EB39}" destId="{1020285D-D7DC-4E72-B6D7-E36CF956D797}" srcOrd="0" destOrd="0" presId="urn:microsoft.com/office/officeart/2008/layout/HorizontalMultiLevelHierarchy"/>
    <dgm:cxn modelId="{E8696FEC-2242-4BFB-8B5F-267FAFBBFA3F}" type="presOf" srcId="{97939BA6-316A-44E6-988A-1287384C03A1}" destId="{AF22AEBF-6CCB-449C-BF95-F1236CFE035A}" srcOrd="0" destOrd="0" presId="urn:microsoft.com/office/officeart/2008/layout/HorizontalMultiLevelHierarchy"/>
    <dgm:cxn modelId="{92AAACEE-D383-454D-9A95-65CB24A55543}" type="presOf" srcId="{3AEA381C-2720-46FE-9732-80EB24BB45E6}" destId="{2CE05AE1-7182-4386-BD94-05A0A9530B35}" srcOrd="1" destOrd="0" presId="urn:microsoft.com/office/officeart/2008/layout/HorizontalMultiLevelHierarchy"/>
    <dgm:cxn modelId="{9CE07A87-7F42-4115-AE1E-30715C2ABC48}" type="presParOf" srcId="{F1D88334-32C7-4EEC-9A66-7E24B35E8E17}" destId="{E6ACD26C-F43D-4CE3-AF3B-77AA06C193D4}" srcOrd="0" destOrd="0" presId="urn:microsoft.com/office/officeart/2008/layout/HorizontalMultiLevelHierarchy"/>
    <dgm:cxn modelId="{F50B50ED-CE7D-4CCC-AB1A-BC3225121446}" type="presParOf" srcId="{E6ACD26C-F43D-4CE3-AF3B-77AA06C193D4}" destId="{7A499850-E6D2-47BB-8E07-62C9AD2CBEC9}" srcOrd="0" destOrd="0" presId="urn:microsoft.com/office/officeart/2008/layout/HorizontalMultiLevelHierarchy"/>
    <dgm:cxn modelId="{D313A8EF-0550-4DFF-B18C-907BFE1CBA8F}" type="presParOf" srcId="{E6ACD26C-F43D-4CE3-AF3B-77AA06C193D4}" destId="{FE130649-DFC2-4B68-A928-9EC0F0B32245}" srcOrd="1" destOrd="0" presId="urn:microsoft.com/office/officeart/2008/layout/HorizontalMultiLevelHierarchy"/>
    <dgm:cxn modelId="{F18A5797-D39B-44CB-8666-711C58EBAC15}" type="presParOf" srcId="{FE130649-DFC2-4B68-A928-9EC0F0B32245}" destId="{9CF0046D-A606-434A-8BF4-79A92CD5027B}" srcOrd="0" destOrd="0" presId="urn:microsoft.com/office/officeart/2008/layout/HorizontalMultiLevelHierarchy"/>
    <dgm:cxn modelId="{4E9A05E4-7854-4BDB-95CB-183C2C36E928}" type="presParOf" srcId="{9CF0046D-A606-434A-8BF4-79A92CD5027B}" destId="{F6549E32-843A-48EA-8F60-D3C20B74F621}" srcOrd="0" destOrd="0" presId="urn:microsoft.com/office/officeart/2008/layout/HorizontalMultiLevelHierarchy"/>
    <dgm:cxn modelId="{93A28FF2-AA8E-4C6A-BAB4-663EB39E8EAE}" type="presParOf" srcId="{FE130649-DFC2-4B68-A928-9EC0F0B32245}" destId="{09BED0BF-1894-4EE9-B148-A1AA95C1FC43}" srcOrd="1" destOrd="0" presId="urn:microsoft.com/office/officeart/2008/layout/HorizontalMultiLevelHierarchy"/>
    <dgm:cxn modelId="{C0263236-97FE-43ED-B82E-91DF25F3DB86}" type="presParOf" srcId="{09BED0BF-1894-4EE9-B148-A1AA95C1FC43}" destId="{1020285D-D7DC-4E72-B6D7-E36CF956D797}" srcOrd="0" destOrd="0" presId="urn:microsoft.com/office/officeart/2008/layout/HorizontalMultiLevelHierarchy"/>
    <dgm:cxn modelId="{DB831CA1-EFFD-4FEA-BA34-274E5D3FEA5C}" type="presParOf" srcId="{09BED0BF-1894-4EE9-B148-A1AA95C1FC43}" destId="{4BB0C3FD-A74F-4F98-9D79-77B8F0879423}" srcOrd="1" destOrd="0" presId="urn:microsoft.com/office/officeart/2008/layout/HorizontalMultiLevelHierarchy"/>
    <dgm:cxn modelId="{134DF1E6-3C24-4BF7-96D5-99FEBB1F8C2B}" type="presParOf" srcId="{FE130649-DFC2-4B68-A928-9EC0F0B32245}" destId="{3A83C5D4-05A0-47AC-BF86-655E1AD7B6D6}" srcOrd="2" destOrd="0" presId="urn:microsoft.com/office/officeart/2008/layout/HorizontalMultiLevelHierarchy"/>
    <dgm:cxn modelId="{11EC9988-833C-4134-90E8-CB60E600F818}" type="presParOf" srcId="{3A83C5D4-05A0-47AC-BF86-655E1AD7B6D6}" destId="{D6F674F7-BB96-4A31-B131-CA85BE49EBAC}" srcOrd="0" destOrd="0" presId="urn:microsoft.com/office/officeart/2008/layout/HorizontalMultiLevelHierarchy"/>
    <dgm:cxn modelId="{EDB729FF-99DF-46C0-A1F7-31E1F0B65E00}" type="presParOf" srcId="{FE130649-DFC2-4B68-A928-9EC0F0B32245}" destId="{0E65B075-97C3-4F95-8912-9431577F502F}" srcOrd="3" destOrd="0" presId="urn:microsoft.com/office/officeart/2008/layout/HorizontalMultiLevelHierarchy"/>
    <dgm:cxn modelId="{7F563C75-2576-480B-AABB-93B53952BC2F}" type="presParOf" srcId="{0E65B075-97C3-4F95-8912-9431577F502F}" destId="{2F7E7C8A-F546-4876-BA17-B6E3A25BD50F}" srcOrd="0" destOrd="0" presId="urn:microsoft.com/office/officeart/2008/layout/HorizontalMultiLevelHierarchy"/>
    <dgm:cxn modelId="{3150F1A4-986B-427A-86EE-DC03544EBB70}" type="presParOf" srcId="{0E65B075-97C3-4F95-8912-9431577F502F}" destId="{356AD30A-9B93-4115-957B-EC4489CF8F9B}" srcOrd="1" destOrd="0" presId="urn:microsoft.com/office/officeart/2008/layout/HorizontalMultiLevelHierarchy"/>
    <dgm:cxn modelId="{701020CA-618C-4FFC-8F4A-B7969A033C15}" type="presParOf" srcId="{FE130649-DFC2-4B68-A928-9EC0F0B32245}" destId="{2AE063A5-2E34-4658-9BE5-2DE3FE8D7059}" srcOrd="4" destOrd="0" presId="urn:microsoft.com/office/officeart/2008/layout/HorizontalMultiLevelHierarchy"/>
    <dgm:cxn modelId="{CE37A212-9A53-42D9-911C-B8AE7F55FC5E}" type="presParOf" srcId="{2AE063A5-2E34-4658-9BE5-2DE3FE8D7059}" destId="{2CE05AE1-7182-4386-BD94-05A0A9530B35}" srcOrd="0" destOrd="0" presId="urn:microsoft.com/office/officeart/2008/layout/HorizontalMultiLevelHierarchy"/>
    <dgm:cxn modelId="{09FB5B3D-33FC-4B17-AAD1-26A3DA5B3908}" type="presParOf" srcId="{FE130649-DFC2-4B68-A928-9EC0F0B32245}" destId="{8291FEE8-2936-48CF-A1AF-B6067EFF076D}" srcOrd="5" destOrd="0" presId="urn:microsoft.com/office/officeart/2008/layout/HorizontalMultiLevelHierarchy"/>
    <dgm:cxn modelId="{44481EC5-A789-46F3-8ABB-D06D41CED592}" type="presParOf" srcId="{8291FEE8-2936-48CF-A1AF-B6067EFF076D}" destId="{AF22AEBF-6CCB-449C-BF95-F1236CFE035A}" srcOrd="0" destOrd="0" presId="urn:microsoft.com/office/officeart/2008/layout/HorizontalMultiLevelHierarchy"/>
    <dgm:cxn modelId="{A15F977E-117C-4290-8F73-112AA24CC7AF}" type="presParOf" srcId="{8291FEE8-2936-48CF-A1AF-B6067EFF076D}" destId="{B9864AF3-55D2-4D4C-AA29-780CF2E0BE06}" srcOrd="1" destOrd="0" presId="urn:microsoft.com/office/officeart/2008/layout/HorizontalMultiLevelHierarchy"/>
    <dgm:cxn modelId="{54F60E80-EC80-4AD4-A142-2BAE964F63C1}" type="presParOf" srcId="{FE130649-DFC2-4B68-A928-9EC0F0B32245}" destId="{59179EC2-B8BD-418B-8AA2-2486770BBCAA}" srcOrd="6" destOrd="0" presId="urn:microsoft.com/office/officeart/2008/layout/HorizontalMultiLevelHierarchy"/>
    <dgm:cxn modelId="{6B467B40-C3DD-47A3-9B67-D56BD407D2F4}" type="presParOf" srcId="{59179EC2-B8BD-418B-8AA2-2486770BBCAA}" destId="{2A147E0D-B4C2-45DD-BD34-A8BAD8224418}" srcOrd="0" destOrd="0" presId="urn:microsoft.com/office/officeart/2008/layout/HorizontalMultiLevelHierarchy"/>
    <dgm:cxn modelId="{0FDE3BAF-2CC0-46D3-9074-2E0AE36A60CA}" type="presParOf" srcId="{FE130649-DFC2-4B68-A928-9EC0F0B32245}" destId="{2C2A2C6A-3982-484C-B291-4CC8568099A4}" srcOrd="7" destOrd="0" presId="urn:microsoft.com/office/officeart/2008/layout/HorizontalMultiLevelHierarchy"/>
    <dgm:cxn modelId="{F7EBA0B8-FFCA-407C-8760-F621853E3D80}" type="presParOf" srcId="{2C2A2C6A-3982-484C-B291-4CC8568099A4}" destId="{CA68A383-6299-4FD8-8811-F1062781BF19}" srcOrd="0" destOrd="0" presId="urn:microsoft.com/office/officeart/2008/layout/HorizontalMultiLevelHierarchy"/>
    <dgm:cxn modelId="{F0515FE6-92CF-4D9D-B6F8-426D9E9970D3}" type="presParOf" srcId="{2C2A2C6A-3982-484C-B291-4CC8568099A4}" destId="{2CAA5C70-ED2F-4617-A9DE-4A7D740D81BB}" srcOrd="1" destOrd="0" presId="urn:microsoft.com/office/officeart/2008/layout/HorizontalMultiLevelHierarchy"/>
    <dgm:cxn modelId="{B0D77D64-0A96-44E0-B91A-CA06385C24E7}" type="presParOf" srcId="{FE130649-DFC2-4B68-A928-9EC0F0B32245}" destId="{B3B71263-AB1B-493C-9747-D8485EE64514}" srcOrd="8" destOrd="0" presId="urn:microsoft.com/office/officeart/2008/layout/HorizontalMultiLevelHierarchy"/>
    <dgm:cxn modelId="{0023B86C-2B33-4E5A-BFC6-C7EDFD2F41A7}" type="presParOf" srcId="{B3B71263-AB1B-493C-9747-D8485EE64514}" destId="{276BFF2D-119F-465E-BC9B-8901917DF1E8}" srcOrd="0" destOrd="0" presId="urn:microsoft.com/office/officeart/2008/layout/HorizontalMultiLevelHierarchy"/>
    <dgm:cxn modelId="{41CA8EBB-F39A-461B-8888-00C994D31897}" type="presParOf" srcId="{FE130649-DFC2-4B68-A928-9EC0F0B32245}" destId="{FC394ED6-45E3-4648-8DA9-87BFE59AF495}" srcOrd="9" destOrd="0" presId="urn:microsoft.com/office/officeart/2008/layout/HorizontalMultiLevelHierarchy"/>
    <dgm:cxn modelId="{4ABBD84B-60C0-43E7-964B-C5FE1F5CA037}" type="presParOf" srcId="{FC394ED6-45E3-4648-8DA9-87BFE59AF495}" destId="{5CD8DC40-E056-4A18-B0D4-EEC1DA11E160}" srcOrd="0" destOrd="0" presId="urn:microsoft.com/office/officeart/2008/layout/HorizontalMultiLevelHierarchy"/>
    <dgm:cxn modelId="{A3717567-823E-4D80-A4B9-794606132926}" type="presParOf" srcId="{FC394ED6-45E3-4648-8DA9-87BFE59AF495}" destId="{6EE232E0-240B-4131-B9D8-2138C751D8AB}" srcOrd="1" destOrd="0" presId="urn:microsoft.com/office/officeart/2008/layout/HorizontalMultiLevelHierarchy"/>
    <dgm:cxn modelId="{7B28AF6D-84A1-4225-BE48-71E67F3FA353}" type="presParOf" srcId="{FE130649-DFC2-4B68-A928-9EC0F0B32245}" destId="{32E4D485-A621-4E1E-9A17-288B15E52EBD}" srcOrd="10" destOrd="0" presId="urn:microsoft.com/office/officeart/2008/layout/HorizontalMultiLevelHierarchy"/>
    <dgm:cxn modelId="{A64B93A1-4943-4075-81BF-71BF213C6469}" type="presParOf" srcId="{32E4D485-A621-4E1E-9A17-288B15E52EBD}" destId="{29AD7114-37E6-4CCD-958A-62DDF17EA576}" srcOrd="0" destOrd="0" presId="urn:microsoft.com/office/officeart/2008/layout/HorizontalMultiLevelHierarchy"/>
    <dgm:cxn modelId="{E0F9673F-55BE-43C7-9FE7-A28672376528}" type="presParOf" srcId="{FE130649-DFC2-4B68-A928-9EC0F0B32245}" destId="{F8E2151D-2701-4C8D-AB18-0F2067E102F1}" srcOrd="11" destOrd="0" presId="urn:microsoft.com/office/officeart/2008/layout/HorizontalMultiLevelHierarchy"/>
    <dgm:cxn modelId="{8FCCFC17-C553-476B-93B5-BFAE2CEF2EF3}" type="presParOf" srcId="{F8E2151D-2701-4C8D-AB18-0F2067E102F1}" destId="{DBFA21B0-A360-483A-856B-E7252E07E098}" srcOrd="0" destOrd="0" presId="urn:microsoft.com/office/officeart/2008/layout/HorizontalMultiLevelHierarchy"/>
    <dgm:cxn modelId="{5AF231BC-7E8C-448A-BC54-18546ED8C52B}" type="presParOf" srcId="{F8E2151D-2701-4C8D-AB18-0F2067E102F1}" destId="{69F1057B-33D0-4FC6-8C37-1425BAB568B1}" srcOrd="1" destOrd="0" presId="urn:microsoft.com/office/officeart/2008/layout/HorizontalMultiLevelHierarchy"/>
    <dgm:cxn modelId="{AA7207B7-56B7-4291-BDDA-8608108E8830}" type="presParOf" srcId="{FE130649-DFC2-4B68-A928-9EC0F0B32245}" destId="{CA35601A-FDF0-457B-B0E2-0D7E3AF35FB7}" srcOrd="12" destOrd="0" presId="urn:microsoft.com/office/officeart/2008/layout/HorizontalMultiLevelHierarchy"/>
    <dgm:cxn modelId="{17399306-5282-42EF-8083-4DC4B0FB9652}" type="presParOf" srcId="{CA35601A-FDF0-457B-B0E2-0D7E3AF35FB7}" destId="{15B761E7-02E9-45F9-AB8A-B6458B00123A}" srcOrd="0" destOrd="0" presId="urn:microsoft.com/office/officeart/2008/layout/HorizontalMultiLevelHierarchy"/>
    <dgm:cxn modelId="{82024378-1F65-45ED-876D-B7585D559EE8}" type="presParOf" srcId="{FE130649-DFC2-4B68-A928-9EC0F0B32245}" destId="{13339E1F-B44A-444A-8105-4BA4C4B52D03}" srcOrd="13" destOrd="0" presId="urn:microsoft.com/office/officeart/2008/layout/HorizontalMultiLevelHierarchy"/>
    <dgm:cxn modelId="{89EF5557-C6FE-4D07-9BAB-07CD5FD0CD06}" type="presParOf" srcId="{13339E1F-B44A-444A-8105-4BA4C4B52D03}" destId="{06242FE0-9419-4D6F-905B-6DF1BEC6B08D}" srcOrd="0" destOrd="0" presId="urn:microsoft.com/office/officeart/2008/layout/HorizontalMultiLevelHierarchy"/>
    <dgm:cxn modelId="{3340644C-8529-42ED-A537-347D1461349F}" type="presParOf" srcId="{13339E1F-B44A-444A-8105-4BA4C4B52D03}" destId="{DAD07396-8CE0-4C90-83DE-79AF46B1D531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76A015-B74E-4C02-B4A1-DF80793669D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1B3A1-8210-408C-8552-F50FDEC7CC09}">
      <dgm:prSet phldrT="[Текст]" custT="1"/>
      <dgm:spPr>
        <a:solidFill>
          <a:srgbClr val="2E72A5"/>
        </a:solidFill>
      </dgm:spPr>
      <dgm:t>
        <a:bodyPr/>
        <a:lstStyle/>
        <a:p>
          <a:pPr rtl="0"/>
          <a:r>
            <a:rPr lang="ru-RU" sz="1000" b="1">
              <a:latin typeface="Montserrat"/>
            </a:rPr>
            <a:t>Ф</a:t>
          </a:r>
          <a:r>
            <a:rPr lang="ru-KZ" sz="1000" b="1">
              <a:latin typeface="Montserrat"/>
            </a:rPr>
            <a:t>ункций центра</a:t>
          </a:r>
          <a:endParaRPr lang="ru-RU" sz="1000" b="1">
            <a:latin typeface="Montserrat"/>
          </a:endParaRPr>
        </a:p>
      </dgm:t>
    </dgm:pt>
    <dgm:pt modelId="{470DC3BB-6AE5-48CA-8E36-BF92BAC3A762}" type="sibTrans" cxnId="{751D43C2-A329-4B07-96E2-6225A4005D2E}">
      <dgm:prSet/>
      <dgm:spPr/>
      <dgm:t>
        <a:bodyPr/>
        <a:lstStyle/>
        <a:p>
          <a:endParaRPr lang="ru-RU" sz="1000" b="0"/>
        </a:p>
      </dgm:t>
    </dgm:pt>
    <dgm:pt modelId="{F31AE6A9-ABD8-4254-A584-8CB23E190144}" type="parTrans" cxnId="{751D43C2-A329-4B07-96E2-6225A4005D2E}">
      <dgm:prSet/>
      <dgm:spPr/>
      <dgm:t>
        <a:bodyPr/>
        <a:lstStyle/>
        <a:p>
          <a:endParaRPr lang="ru-RU" sz="1000" b="0"/>
        </a:p>
      </dgm:t>
    </dgm:pt>
    <dgm:pt modelId="{6176A6E2-D392-4219-9E5A-CA58BD15EB39}">
      <dgm:prSet phldrT="[Текст]" custT="1"/>
      <dgm:spPr>
        <a:solidFill>
          <a:srgbClr val="2E72A5"/>
        </a:solidFill>
      </dgm:spPr>
      <dgm:t>
        <a:bodyPr/>
        <a:lstStyle/>
        <a:p>
          <a:r>
            <a:rPr lang="ru-RU" sz="1000" b="0" i="0"/>
            <a:t>Реализация научно-инновационного потенциала AITU через участие в проектах грантового финансирования, программно-целевого финансирования, грантов международных организации и хоздоговорных проектов.</a:t>
          </a:r>
          <a:endParaRPr lang="ru-RU" sz="1000" b="0">
            <a:latin typeface="Montserrat" panose="00000500000000000000" pitchFamily="2" charset="-52"/>
          </a:endParaRPr>
        </a:p>
      </dgm:t>
    </dgm:pt>
    <dgm:pt modelId="{143CDA61-6DE2-4284-BF42-449436142C7A}" type="sibTrans" cxnId="{3B640A34-091C-4928-94A7-5B0FA1232336}">
      <dgm:prSet/>
      <dgm:spPr/>
      <dgm:t>
        <a:bodyPr/>
        <a:lstStyle/>
        <a:p>
          <a:endParaRPr lang="ru-RU" sz="1000" b="0"/>
        </a:p>
      </dgm:t>
    </dgm:pt>
    <dgm:pt modelId="{9EF9047C-2865-4BFD-9FC4-51F3D87F1D34}" type="parTrans" cxnId="{3B640A34-091C-4928-94A7-5B0FA1232336}">
      <dgm:prSet custT="1"/>
      <dgm:spPr/>
      <dgm:t>
        <a:bodyPr/>
        <a:lstStyle/>
        <a:p>
          <a:endParaRPr lang="ru-RU" sz="1000" b="0"/>
        </a:p>
      </dgm:t>
    </dgm:pt>
    <dgm:pt modelId="{FC0B490D-8D42-41D1-A7AC-3E5421374CCA}">
      <dgm:prSet custT="1"/>
      <dgm:spPr>
        <a:solidFill>
          <a:srgbClr val="2E72A5"/>
        </a:solidFill>
      </dgm:spPr>
      <dgm:t>
        <a:bodyPr/>
        <a:lstStyle/>
        <a:p>
          <a:pPr rtl="0"/>
          <a:r>
            <a:rPr lang="ru-RU" sz="1000" b="0" i="0"/>
            <a:t>разработка и внедрение цифровых экосистем, цифровых платформ, проектов с применением аналитики больших данных (Data Driven Decision) и концепции Интернет вещей (Internet of Things</a:t>
          </a:r>
          <a:r>
            <a:rPr lang="ru-RU" sz="1000" b="0">
              <a:latin typeface="Calibri Light" panose="020F0302020204030204"/>
            </a:rPr>
            <a:t>).</a:t>
          </a:r>
          <a:endParaRPr lang="ru-RU" sz="1000" b="0"/>
        </a:p>
      </dgm:t>
    </dgm:pt>
    <dgm:pt modelId="{F38CA1E1-FF96-4FC6-9F1B-895B2B490BB1}" type="sibTrans" cxnId="{609FF4B2-7F77-4921-849B-54D277A925AD}">
      <dgm:prSet/>
      <dgm:spPr/>
      <dgm:t>
        <a:bodyPr/>
        <a:lstStyle/>
        <a:p>
          <a:endParaRPr lang="ru-RU" sz="1000" b="0"/>
        </a:p>
      </dgm:t>
    </dgm:pt>
    <dgm:pt modelId="{867F6AF0-2066-42A7-98F6-BFD1B2AA0F5C}" type="parTrans" cxnId="{609FF4B2-7F77-4921-849B-54D277A925AD}">
      <dgm:prSet custT="1"/>
      <dgm:spPr/>
      <dgm:t>
        <a:bodyPr/>
        <a:lstStyle/>
        <a:p>
          <a:endParaRPr lang="ru-RU" sz="1000" b="0"/>
        </a:p>
      </dgm:t>
    </dgm:pt>
    <dgm:pt modelId="{88538378-D016-4479-ACF6-D168474B7C97}">
      <dgm:prSet phldrT="[Текст]" custT="1"/>
      <dgm:spPr>
        <a:solidFill>
          <a:srgbClr val="2E72A5"/>
        </a:solidFill>
      </dgm:spPr>
      <dgm:t>
        <a:bodyPr/>
        <a:lstStyle/>
        <a:p>
          <a:r>
            <a:rPr lang="ru-RU" sz="1000" b="0" i="0"/>
            <a:t>Подготовка кадров через привлечение студентов, магистрантов, PhD докторантов и пост докторантов к научно-исследовательской деятельности. Осуществление руководства и менторства обучающимися в магистратуре и докторантуре, участие в формировании учебных программ.</a:t>
          </a:r>
          <a:endParaRPr lang="ru-RU" sz="1000" b="0">
            <a:latin typeface="Montserrat" panose="00000500000000000000" pitchFamily="2" charset="-52"/>
          </a:endParaRPr>
        </a:p>
      </dgm:t>
    </dgm:pt>
    <dgm:pt modelId="{B5913D66-8F83-42BA-9034-C15611AE22E5}" type="sibTrans" cxnId="{57F7E936-7314-4357-BFDD-687602904189}">
      <dgm:prSet/>
      <dgm:spPr/>
      <dgm:t>
        <a:bodyPr/>
        <a:lstStyle/>
        <a:p>
          <a:endParaRPr lang="ru-RU" sz="1000" b="0"/>
        </a:p>
      </dgm:t>
    </dgm:pt>
    <dgm:pt modelId="{D5A6A8D4-6ABD-4F97-A25E-A431D7DF8E57}" type="parTrans" cxnId="{57F7E936-7314-4357-BFDD-687602904189}">
      <dgm:prSet custT="1"/>
      <dgm:spPr/>
      <dgm:t>
        <a:bodyPr/>
        <a:lstStyle/>
        <a:p>
          <a:endParaRPr lang="ru-RU" sz="1000" b="0"/>
        </a:p>
      </dgm:t>
    </dgm:pt>
    <dgm:pt modelId="{52F74123-4619-4CC0-B749-7F67E2D350BE}">
      <dgm:prSet custT="1"/>
      <dgm:spPr>
        <a:solidFill>
          <a:srgbClr val="2E72A5"/>
        </a:solidFill>
      </dgm:spPr>
      <dgm:t>
        <a:bodyPr/>
        <a:lstStyle/>
        <a:p>
          <a:r>
            <a:rPr lang="ru-RU" sz="1000" b="0" i="0"/>
            <a:t>коммерциализация результатов инновационной деятельности</a:t>
          </a:r>
          <a:endParaRPr lang="ru-RU" sz="1000" b="0">
            <a:latin typeface="Montserrat"/>
          </a:endParaRPr>
        </a:p>
      </dgm:t>
    </dgm:pt>
    <dgm:pt modelId="{0B357E18-3BFD-4B97-9856-E803786D6FA9}" type="sibTrans" cxnId="{06CA8202-0249-42E8-93C8-170C3BB49944}">
      <dgm:prSet/>
      <dgm:spPr/>
      <dgm:t>
        <a:bodyPr/>
        <a:lstStyle/>
        <a:p>
          <a:endParaRPr lang="ru-RU" sz="1000" b="0"/>
        </a:p>
      </dgm:t>
    </dgm:pt>
    <dgm:pt modelId="{FC447E21-0529-46AA-ABC5-94E6AE83998C}" type="parTrans" cxnId="{06CA8202-0249-42E8-93C8-170C3BB49944}">
      <dgm:prSet custT="1"/>
      <dgm:spPr/>
      <dgm:t>
        <a:bodyPr/>
        <a:lstStyle/>
        <a:p>
          <a:endParaRPr lang="ru-RU" sz="1000" b="0"/>
        </a:p>
      </dgm:t>
    </dgm:pt>
    <dgm:pt modelId="{3643DA18-9869-4954-AD01-68800419695D}">
      <dgm:prSet custT="1"/>
      <dgm:spPr>
        <a:solidFill>
          <a:srgbClr val="2E72A5"/>
        </a:solidFill>
      </dgm:spPr>
      <dgm:t>
        <a:bodyPr/>
        <a:lstStyle/>
        <a:p>
          <a:pPr rtl="0"/>
          <a:r>
            <a:rPr lang="ru-RU" sz="1000" b="0"/>
            <a:t>формирование и развитие лабораторной базы AITU в направлении Industry 4.0 для проведения научных исследований.</a:t>
          </a:r>
          <a:endParaRPr lang="en-US" sz="1000" b="0"/>
        </a:p>
      </dgm:t>
    </dgm:pt>
    <dgm:pt modelId="{7820A082-96AC-478D-8372-993B1EAC2836}" type="sibTrans" cxnId="{70317B39-3F91-4000-94BF-D8D54FE5921E}">
      <dgm:prSet/>
      <dgm:spPr/>
      <dgm:t>
        <a:bodyPr/>
        <a:lstStyle/>
        <a:p>
          <a:endParaRPr lang="ru-RU" sz="1000" b="0"/>
        </a:p>
      </dgm:t>
    </dgm:pt>
    <dgm:pt modelId="{A2F856B0-35BB-4BB8-9B6E-804D2C33C8A8}" type="parTrans" cxnId="{70317B39-3F91-4000-94BF-D8D54FE5921E}">
      <dgm:prSet custT="1"/>
      <dgm:spPr/>
      <dgm:t>
        <a:bodyPr/>
        <a:lstStyle/>
        <a:p>
          <a:endParaRPr lang="ru-RU" sz="1000" b="0"/>
        </a:p>
      </dgm:t>
    </dgm:pt>
    <dgm:pt modelId="{97939BA6-316A-44E6-988A-1287384C03A1}">
      <dgm:prSet phldrT="[Текст]" custT="1"/>
      <dgm:spPr>
        <a:solidFill>
          <a:srgbClr val="2E72A5"/>
        </a:solidFill>
      </dgm:spPr>
      <dgm:t>
        <a:bodyPr/>
        <a:lstStyle/>
        <a:p>
          <a:r>
            <a:rPr lang="ru-RU" sz="1000" b="0" i="0"/>
            <a:t>Осуществление активной публикационной деятельности с международной коллаборацией</a:t>
          </a:r>
          <a:endParaRPr lang="ru-RU" sz="1000" b="0">
            <a:latin typeface="Montserrat" panose="00000500000000000000" pitchFamily="2" charset="-52"/>
          </a:endParaRPr>
        </a:p>
      </dgm:t>
    </dgm:pt>
    <dgm:pt modelId="{3AEA381C-2720-46FE-9732-80EB24BB45E6}" type="parTrans" cxnId="{938BA51D-7B12-4A22-A097-890E21F00C77}">
      <dgm:prSet custT="1"/>
      <dgm:spPr/>
      <dgm:t>
        <a:bodyPr/>
        <a:lstStyle/>
        <a:p>
          <a:endParaRPr lang="ru-RU" sz="1000" b="0"/>
        </a:p>
      </dgm:t>
    </dgm:pt>
    <dgm:pt modelId="{BD106D3A-6C66-4174-93E4-34D62F6AA9B7}" type="sibTrans" cxnId="{938BA51D-7B12-4A22-A097-890E21F00C77}">
      <dgm:prSet/>
      <dgm:spPr/>
      <dgm:t>
        <a:bodyPr/>
        <a:lstStyle/>
        <a:p>
          <a:endParaRPr lang="ru-RU" sz="1000" b="0"/>
        </a:p>
      </dgm:t>
    </dgm:pt>
    <dgm:pt modelId="{018AA8DC-D2E6-421B-9290-58E0A122E2FD}">
      <dgm:prSet phldrT="[Текст]" custT="1"/>
      <dgm:spPr>
        <a:solidFill>
          <a:srgbClr val="2E72A5"/>
        </a:solidFill>
      </dgm:spPr>
      <dgm:t>
        <a:bodyPr/>
        <a:lstStyle/>
        <a:p>
          <a:r>
            <a:rPr lang="ru-RU" sz="1000" b="0" i="0"/>
            <a:t>Формирование лабораторной базы AITU и ее пополнение передовым оборудованием за счет привлечения бюджетных и внебюджетных (финансируемые проекты и спонсорская помощь) средств</a:t>
          </a:r>
          <a:endParaRPr lang="ru-RU" sz="1000" b="0">
            <a:latin typeface="Montserrat" panose="00000500000000000000" pitchFamily="2" charset="-52"/>
          </a:endParaRPr>
        </a:p>
      </dgm:t>
    </dgm:pt>
    <dgm:pt modelId="{0B9E4C58-3E1A-41FB-A8A1-E7ED717E6814}" type="parTrans" cxnId="{EFABCA16-523E-430E-B51F-D0CC92D73E6E}">
      <dgm:prSet custT="1"/>
      <dgm:spPr/>
      <dgm:t>
        <a:bodyPr/>
        <a:lstStyle/>
        <a:p>
          <a:endParaRPr lang="ru-RU" sz="1000" b="0"/>
        </a:p>
      </dgm:t>
    </dgm:pt>
    <dgm:pt modelId="{F170D97E-E610-47D5-B0FD-726F321A65A3}" type="sibTrans" cxnId="{EFABCA16-523E-430E-B51F-D0CC92D73E6E}">
      <dgm:prSet/>
      <dgm:spPr/>
      <dgm:t>
        <a:bodyPr/>
        <a:lstStyle/>
        <a:p>
          <a:endParaRPr lang="ru-RU" sz="1000" b="0"/>
        </a:p>
      </dgm:t>
    </dgm:pt>
    <dgm:pt modelId="{F1D88334-32C7-4EEC-9A66-7E24B35E8E17}" type="pres">
      <dgm:prSet presAssocID="{4076A015-B74E-4C02-B4A1-DF80793669D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6ACD26C-F43D-4CE3-AF3B-77AA06C193D4}" type="pres">
      <dgm:prSet presAssocID="{8AB1B3A1-8210-408C-8552-F50FDEC7CC09}" presName="root1" presStyleCnt="0"/>
      <dgm:spPr/>
    </dgm:pt>
    <dgm:pt modelId="{7A499850-E6D2-47BB-8E07-62C9AD2CBEC9}" type="pres">
      <dgm:prSet presAssocID="{8AB1B3A1-8210-408C-8552-F50FDEC7CC09}" presName="LevelOneTextNode" presStyleLbl="node0" presStyleIdx="0" presStyleCnt="1" custScaleY="110313" custLinFactNeighborX="-23427" custLinFactNeighborY="365">
        <dgm:presLayoutVars>
          <dgm:chPref val="3"/>
        </dgm:presLayoutVars>
      </dgm:prSet>
      <dgm:spPr/>
    </dgm:pt>
    <dgm:pt modelId="{FE130649-DFC2-4B68-A928-9EC0F0B32245}" type="pres">
      <dgm:prSet presAssocID="{8AB1B3A1-8210-408C-8552-F50FDEC7CC09}" presName="level2hierChild" presStyleCnt="0"/>
      <dgm:spPr/>
    </dgm:pt>
    <dgm:pt modelId="{9CF0046D-A606-434A-8BF4-79A92CD5027B}" type="pres">
      <dgm:prSet presAssocID="{9EF9047C-2865-4BFD-9FC4-51F3D87F1D34}" presName="conn2-1" presStyleLbl="parChTrans1D2" presStyleIdx="0" presStyleCnt="7"/>
      <dgm:spPr/>
    </dgm:pt>
    <dgm:pt modelId="{F6549E32-843A-48EA-8F60-D3C20B74F621}" type="pres">
      <dgm:prSet presAssocID="{9EF9047C-2865-4BFD-9FC4-51F3D87F1D34}" presName="connTx" presStyleLbl="parChTrans1D2" presStyleIdx="0" presStyleCnt="7"/>
      <dgm:spPr/>
    </dgm:pt>
    <dgm:pt modelId="{09BED0BF-1894-4EE9-B148-A1AA95C1FC43}" type="pres">
      <dgm:prSet presAssocID="{6176A6E2-D392-4219-9E5A-CA58BD15EB39}" presName="root2" presStyleCnt="0"/>
      <dgm:spPr/>
    </dgm:pt>
    <dgm:pt modelId="{1020285D-D7DC-4E72-B6D7-E36CF956D797}" type="pres">
      <dgm:prSet presAssocID="{6176A6E2-D392-4219-9E5A-CA58BD15EB39}" presName="LevelTwoTextNode" presStyleLbl="node2" presStyleIdx="0" presStyleCnt="7" custScaleX="224619">
        <dgm:presLayoutVars>
          <dgm:chPref val="3"/>
        </dgm:presLayoutVars>
      </dgm:prSet>
      <dgm:spPr/>
    </dgm:pt>
    <dgm:pt modelId="{4BB0C3FD-A74F-4F98-9D79-77B8F0879423}" type="pres">
      <dgm:prSet presAssocID="{6176A6E2-D392-4219-9E5A-CA58BD15EB39}" presName="level3hierChild" presStyleCnt="0"/>
      <dgm:spPr/>
    </dgm:pt>
    <dgm:pt modelId="{3A83C5D4-05A0-47AC-BF86-655E1AD7B6D6}" type="pres">
      <dgm:prSet presAssocID="{867F6AF0-2066-42A7-98F6-BFD1B2AA0F5C}" presName="conn2-1" presStyleLbl="parChTrans1D2" presStyleIdx="1" presStyleCnt="7"/>
      <dgm:spPr/>
    </dgm:pt>
    <dgm:pt modelId="{D6F674F7-BB96-4A31-B131-CA85BE49EBAC}" type="pres">
      <dgm:prSet presAssocID="{867F6AF0-2066-42A7-98F6-BFD1B2AA0F5C}" presName="connTx" presStyleLbl="parChTrans1D2" presStyleIdx="1" presStyleCnt="7"/>
      <dgm:spPr/>
    </dgm:pt>
    <dgm:pt modelId="{0E65B075-97C3-4F95-8912-9431577F502F}" type="pres">
      <dgm:prSet presAssocID="{FC0B490D-8D42-41D1-A7AC-3E5421374CCA}" presName="root2" presStyleCnt="0"/>
      <dgm:spPr/>
    </dgm:pt>
    <dgm:pt modelId="{2F7E7C8A-F546-4876-BA17-B6E3A25BD50F}" type="pres">
      <dgm:prSet presAssocID="{FC0B490D-8D42-41D1-A7AC-3E5421374CCA}" presName="LevelTwoTextNode" presStyleLbl="node2" presStyleIdx="1" presStyleCnt="7" custScaleX="225761">
        <dgm:presLayoutVars>
          <dgm:chPref val="3"/>
        </dgm:presLayoutVars>
      </dgm:prSet>
      <dgm:spPr/>
    </dgm:pt>
    <dgm:pt modelId="{356AD30A-9B93-4115-957B-EC4489CF8F9B}" type="pres">
      <dgm:prSet presAssocID="{FC0B490D-8D42-41D1-A7AC-3E5421374CCA}" presName="level3hierChild" presStyleCnt="0"/>
      <dgm:spPr/>
    </dgm:pt>
    <dgm:pt modelId="{2AE063A5-2E34-4658-9BE5-2DE3FE8D7059}" type="pres">
      <dgm:prSet presAssocID="{3AEA381C-2720-46FE-9732-80EB24BB45E6}" presName="conn2-1" presStyleLbl="parChTrans1D2" presStyleIdx="2" presStyleCnt="7"/>
      <dgm:spPr/>
    </dgm:pt>
    <dgm:pt modelId="{2CE05AE1-7182-4386-BD94-05A0A9530B35}" type="pres">
      <dgm:prSet presAssocID="{3AEA381C-2720-46FE-9732-80EB24BB45E6}" presName="connTx" presStyleLbl="parChTrans1D2" presStyleIdx="2" presStyleCnt="7"/>
      <dgm:spPr/>
    </dgm:pt>
    <dgm:pt modelId="{8291FEE8-2936-48CF-A1AF-B6067EFF076D}" type="pres">
      <dgm:prSet presAssocID="{97939BA6-316A-44E6-988A-1287384C03A1}" presName="root2" presStyleCnt="0"/>
      <dgm:spPr/>
    </dgm:pt>
    <dgm:pt modelId="{AF22AEBF-6CCB-449C-BF95-F1236CFE035A}" type="pres">
      <dgm:prSet presAssocID="{97939BA6-316A-44E6-988A-1287384C03A1}" presName="LevelTwoTextNode" presStyleLbl="node2" presStyleIdx="2" presStyleCnt="7" custScaleX="224989">
        <dgm:presLayoutVars>
          <dgm:chPref val="3"/>
        </dgm:presLayoutVars>
      </dgm:prSet>
      <dgm:spPr/>
    </dgm:pt>
    <dgm:pt modelId="{B9864AF3-55D2-4D4C-AA29-780CF2E0BE06}" type="pres">
      <dgm:prSet presAssocID="{97939BA6-316A-44E6-988A-1287384C03A1}" presName="level3hierChild" presStyleCnt="0"/>
      <dgm:spPr/>
    </dgm:pt>
    <dgm:pt modelId="{59179EC2-B8BD-418B-8AA2-2486770BBCAA}" type="pres">
      <dgm:prSet presAssocID="{0B9E4C58-3E1A-41FB-A8A1-E7ED717E6814}" presName="conn2-1" presStyleLbl="parChTrans1D2" presStyleIdx="3" presStyleCnt="7"/>
      <dgm:spPr/>
    </dgm:pt>
    <dgm:pt modelId="{2A147E0D-B4C2-45DD-BD34-A8BAD8224418}" type="pres">
      <dgm:prSet presAssocID="{0B9E4C58-3E1A-41FB-A8A1-E7ED717E6814}" presName="connTx" presStyleLbl="parChTrans1D2" presStyleIdx="3" presStyleCnt="7"/>
      <dgm:spPr/>
    </dgm:pt>
    <dgm:pt modelId="{2C2A2C6A-3982-484C-B291-4CC8568099A4}" type="pres">
      <dgm:prSet presAssocID="{018AA8DC-D2E6-421B-9290-58E0A122E2FD}" presName="root2" presStyleCnt="0"/>
      <dgm:spPr/>
    </dgm:pt>
    <dgm:pt modelId="{CA68A383-6299-4FD8-8811-F1062781BF19}" type="pres">
      <dgm:prSet presAssocID="{018AA8DC-D2E6-421B-9290-58E0A122E2FD}" presName="LevelTwoTextNode" presStyleLbl="node2" presStyleIdx="3" presStyleCnt="7" custScaleX="225151">
        <dgm:presLayoutVars>
          <dgm:chPref val="3"/>
        </dgm:presLayoutVars>
      </dgm:prSet>
      <dgm:spPr/>
    </dgm:pt>
    <dgm:pt modelId="{2CAA5C70-ED2F-4617-A9DE-4A7D740D81BB}" type="pres">
      <dgm:prSet presAssocID="{018AA8DC-D2E6-421B-9290-58E0A122E2FD}" presName="level3hierChild" presStyleCnt="0"/>
      <dgm:spPr/>
    </dgm:pt>
    <dgm:pt modelId="{B3B71263-AB1B-493C-9747-D8485EE64514}" type="pres">
      <dgm:prSet presAssocID="{D5A6A8D4-6ABD-4F97-A25E-A431D7DF8E57}" presName="conn2-1" presStyleLbl="parChTrans1D2" presStyleIdx="4" presStyleCnt="7"/>
      <dgm:spPr/>
    </dgm:pt>
    <dgm:pt modelId="{276BFF2D-119F-465E-BC9B-8901917DF1E8}" type="pres">
      <dgm:prSet presAssocID="{D5A6A8D4-6ABD-4F97-A25E-A431D7DF8E57}" presName="connTx" presStyleLbl="parChTrans1D2" presStyleIdx="4" presStyleCnt="7"/>
      <dgm:spPr/>
    </dgm:pt>
    <dgm:pt modelId="{FC394ED6-45E3-4648-8DA9-87BFE59AF495}" type="pres">
      <dgm:prSet presAssocID="{88538378-D016-4479-ACF6-D168474B7C97}" presName="root2" presStyleCnt="0"/>
      <dgm:spPr/>
    </dgm:pt>
    <dgm:pt modelId="{5CD8DC40-E056-4A18-B0D4-EEC1DA11E160}" type="pres">
      <dgm:prSet presAssocID="{88538378-D016-4479-ACF6-D168474B7C97}" presName="LevelTwoTextNode" presStyleLbl="node2" presStyleIdx="4" presStyleCnt="7" custScaleX="225761">
        <dgm:presLayoutVars>
          <dgm:chPref val="3"/>
        </dgm:presLayoutVars>
      </dgm:prSet>
      <dgm:spPr/>
    </dgm:pt>
    <dgm:pt modelId="{6EE232E0-240B-4131-B9D8-2138C751D8AB}" type="pres">
      <dgm:prSet presAssocID="{88538378-D016-4479-ACF6-D168474B7C97}" presName="level3hierChild" presStyleCnt="0"/>
      <dgm:spPr/>
    </dgm:pt>
    <dgm:pt modelId="{32E4D485-A621-4E1E-9A17-288B15E52EBD}" type="pres">
      <dgm:prSet presAssocID="{FC447E21-0529-46AA-ABC5-94E6AE83998C}" presName="conn2-1" presStyleLbl="parChTrans1D2" presStyleIdx="5" presStyleCnt="7"/>
      <dgm:spPr/>
    </dgm:pt>
    <dgm:pt modelId="{29AD7114-37E6-4CCD-958A-62DDF17EA576}" type="pres">
      <dgm:prSet presAssocID="{FC447E21-0529-46AA-ABC5-94E6AE83998C}" presName="connTx" presStyleLbl="parChTrans1D2" presStyleIdx="5" presStyleCnt="7"/>
      <dgm:spPr/>
    </dgm:pt>
    <dgm:pt modelId="{F8E2151D-2701-4C8D-AB18-0F2067E102F1}" type="pres">
      <dgm:prSet presAssocID="{52F74123-4619-4CC0-B749-7F67E2D350BE}" presName="root2" presStyleCnt="0"/>
      <dgm:spPr/>
    </dgm:pt>
    <dgm:pt modelId="{DBFA21B0-A360-483A-856B-E7252E07E098}" type="pres">
      <dgm:prSet presAssocID="{52F74123-4619-4CC0-B749-7F67E2D350BE}" presName="LevelTwoTextNode" presStyleLbl="node2" presStyleIdx="5" presStyleCnt="7" custScaleX="225761">
        <dgm:presLayoutVars>
          <dgm:chPref val="3"/>
        </dgm:presLayoutVars>
      </dgm:prSet>
      <dgm:spPr/>
    </dgm:pt>
    <dgm:pt modelId="{69F1057B-33D0-4FC6-8C37-1425BAB568B1}" type="pres">
      <dgm:prSet presAssocID="{52F74123-4619-4CC0-B749-7F67E2D350BE}" presName="level3hierChild" presStyleCnt="0"/>
      <dgm:spPr/>
    </dgm:pt>
    <dgm:pt modelId="{CA35601A-FDF0-457B-B0E2-0D7E3AF35FB7}" type="pres">
      <dgm:prSet presAssocID="{A2F856B0-35BB-4BB8-9B6E-804D2C33C8A8}" presName="conn2-1" presStyleLbl="parChTrans1D2" presStyleIdx="6" presStyleCnt="7"/>
      <dgm:spPr/>
    </dgm:pt>
    <dgm:pt modelId="{15B761E7-02E9-45F9-AB8A-B6458B00123A}" type="pres">
      <dgm:prSet presAssocID="{A2F856B0-35BB-4BB8-9B6E-804D2C33C8A8}" presName="connTx" presStyleLbl="parChTrans1D2" presStyleIdx="6" presStyleCnt="7"/>
      <dgm:spPr/>
    </dgm:pt>
    <dgm:pt modelId="{13339E1F-B44A-444A-8105-4BA4C4B52D03}" type="pres">
      <dgm:prSet presAssocID="{3643DA18-9869-4954-AD01-68800419695D}" presName="root2" presStyleCnt="0"/>
      <dgm:spPr/>
    </dgm:pt>
    <dgm:pt modelId="{06242FE0-9419-4D6F-905B-6DF1BEC6B08D}" type="pres">
      <dgm:prSet presAssocID="{3643DA18-9869-4954-AD01-68800419695D}" presName="LevelTwoTextNode" presStyleLbl="node2" presStyleIdx="6" presStyleCnt="7" custScaleX="225761">
        <dgm:presLayoutVars>
          <dgm:chPref val="3"/>
        </dgm:presLayoutVars>
      </dgm:prSet>
      <dgm:spPr/>
    </dgm:pt>
    <dgm:pt modelId="{DAD07396-8CE0-4C90-83DE-79AF46B1D531}" type="pres">
      <dgm:prSet presAssocID="{3643DA18-9869-4954-AD01-68800419695D}" presName="level3hierChild" presStyleCnt="0"/>
      <dgm:spPr/>
    </dgm:pt>
  </dgm:ptLst>
  <dgm:cxnLst>
    <dgm:cxn modelId="{80D55F01-9317-49A4-AF36-DB3BF93C24C9}" type="presOf" srcId="{8AB1B3A1-8210-408C-8552-F50FDEC7CC09}" destId="{7A499850-E6D2-47BB-8E07-62C9AD2CBEC9}" srcOrd="0" destOrd="0" presId="urn:microsoft.com/office/officeart/2008/layout/HorizontalMultiLevelHierarchy"/>
    <dgm:cxn modelId="{06CA8202-0249-42E8-93C8-170C3BB49944}" srcId="{8AB1B3A1-8210-408C-8552-F50FDEC7CC09}" destId="{52F74123-4619-4CC0-B749-7F67E2D350BE}" srcOrd="5" destOrd="0" parTransId="{FC447E21-0529-46AA-ABC5-94E6AE83998C}" sibTransId="{0B357E18-3BFD-4B97-9856-E803786D6FA9}"/>
    <dgm:cxn modelId="{2DF6540D-D005-491D-AB20-1CFC67C0DF49}" type="presOf" srcId="{4076A015-B74E-4C02-B4A1-DF80793669DD}" destId="{F1D88334-32C7-4EEC-9A66-7E24B35E8E17}" srcOrd="0" destOrd="0" presId="urn:microsoft.com/office/officeart/2008/layout/HorizontalMultiLevelHierarchy"/>
    <dgm:cxn modelId="{EFABCA16-523E-430E-B51F-D0CC92D73E6E}" srcId="{8AB1B3A1-8210-408C-8552-F50FDEC7CC09}" destId="{018AA8DC-D2E6-421B-9290-58E0A122E2FD}" srcOrd="3" destOrd="0" parTransId="{0B9E4C58-3E1A-41FB-A8A1-E7ED717E6814}" sibTransId="{F170D97E-E610-47D5-B0FD-726F321A65A3}"/>
    <dgm:cxn modelId="{938BA51D-7B12-4A22-A097-890E21F00C77}" srcId="{8AB1B3A1-8210-408C-8552-F50FDEC7CC09}" destId="{97939BA6-316A-44E6-988A-1287384C03A1}" srcOrd="2" destOrd="0" parTransId="{3AEA381C-2720-46FE-9732-80EB24BB45E6}" sibTransId="{BD106D3A-6C66-4174-93E4-34D62F6AA9B7}"/>
    <dgm:cxn modelId="{3B640A34-091C-4928-94A7-5B0FA1232336}" srcId="{8AB1B3A1-8210-408C-8552-F50FDEC7CC09}" destId="{6176A6E2-D392-4219-9E5A-CA58BD15EB39}" srcOrd="0" destOrd="0" parTransId="{9EF9047C-2865-4BFD-9FC4-51F3D87F1D34}" sibTransId="{143CDA61-6DE2-4284-BF42-449436142C7A}"/>
    <dgm:cxn modelId="{D07F5335-A187-42A7-AC5A-361A4DF88B32}" type="presOf" srcId="{9EF9047C-2865-4BFD-9FC4-51F3D87F1D34}" destId="{F6549E32-843A-48EA-8F60-D3C20B74F621}" srcOrd="1" destOrd="0" presId="urn:microsoft.com/office/officeart/2008/layout/HorizontalMultiLevelHierarchy"/>
    <dgm:cxn modelId="{57F7E936-7314-4357-BFDD-687602904189}" srcId="{8AB1B3A1-8210-408C-8552-F50FDEC7CC09}" destId="{88538378-D016-4479-ACF6-D168474B7C97}" srcOrd="4" destOrd="0" parTransId="{D5A6A8D4-6ABD-4F97-A25E-A431D7DF8E57}" sibTransId="{B5913D66-8F83-42BA-9034-C15611AE22E5}"/>
    <dgm:cxn modelId="{70317B39-3F91-4000-94BF-D8D54FE5921E}" srcId="{8AB1B3A1-8210-408C-8552-F50FDEC7CC09}" destId="{3643DA18-9869-4954-AD01-68800419695D}" srcOrd="6" destOrd="0" parTransId="{A2F856B0-35BB-4BB8-9B6E-804D2C33C8A8}" sibTransId="{7820A082-96AC-478D-8372-993B1EAC2836}"/>
    <dgm:cxn modelId="{CEA6BC39-FF18-410C-9BD3-830238BA9750}" type="presOf" srcId="{0B9E4C58-3E1A-41FB-A8A1-E7ED717E6814}" destId="{2A147E0D-B4C2-45DD-BD34-A8BAD8224418}" srcOrd="1" destOrd="0" presId="urn:microsoft.com/office/officeart/2008/layout/HorizontalMultiLevelHierarchy"/>
    <dgm:cxn modelId="{2792183D-62A9-4066-9012-F2A1714F0059}" type="presOf" srcId="{D5A6A8D4-6ABD-4F97-A25E-A431D7DF8E57}" destId="{276BFF2D-119F-465E-BC9B-8901917DF1E8}" srcOrd="1" destOrd="0" presId="urn:microsoft.com/office/officeart/2008/layout/HorizontalMultiLevelHierarchy"/>
    <dgm:cxn modelId="{3E7A905C-5213-4707-89FC-7154F7EDA5D4}" type="presOf" srcId="{52F74123-4619-4CC0-B749-7F67E2D350BE}" destId="{DBFA21B0-A360-483A-856B-E7252E07E098}" srcOrd="0" destOrd="0" presId="urn:microsoft.com/office/officeart/2008/layout/HorizontalMultiLevelHierarchy"/>
    <dgm:cxn modelId="{FD54205D-D9CF-4909-99B6-69AE9CDC3CAC}" type="presOf" srcId="{867F6AF0-2066-42A7-98F6-BFD1B2AA0F5C}" destId="{3A83C5D4-05A0-47AC-BF86-655E1AD7B6D6}" srcOrd="0" destOrd="0" presId="urn:microsoft.com/office/officeart/2008/layout/HorizontalMultiLevelHierarchy"/>
    <dgm:cxn modelId="{FF82D860-4F73-4080-B3B6-111AAF4F3BD9}" type="presOf" srcId="{A2F856B0-35BB-4BB8-9B6E-804D2C33C8A8}" destId="{15B761E7-02E9-45F9-AB8A-B6458B00123A}" srcOrd="1" destOrd="0" presId="urn:microsoft.com/office/officeart/2008/layout/HorizontalMultiLevelHierarchy"/>
    <dgm:cxn modelId="{AC0EF064-0B9B-4F7E-ABEA-D2844F500021}" type="presOf" srcId="{A2F856B0-35BB-4BB8-9B6E-804D2C33C8A8}" destId="{CA35601A-FDF0-457B-B0E2-0D7E3AF35FB7}" srcOrd="0" destOrd="0" presId="urn:microsoft.com/office/officeart/2008/layout/HorizontalMultiLevelHierarchy"/>
    <dgm:cxn modelId="{E52F4746-1B43-4017-8C07-B034A220982C}" type="presOf" srcId="{3AEA381C-2720-46FE-9732-80EB24BB45E6}" destId="{2AE063A5-2E34-4658-9BE5-2DE3FE8D7059}" srcOrd="0" destOrd="0" presId="urn:microsoft.com/office/officeart/2008/layout/HorizontalMultiLevelHierarchy"/>
    <dgm:cxn modelId="{ED82FC56-C24A-4BD5-A948-B4F0DBE973F6}" type="presOf" srcId="{FC447E21-0529-46AA-ABC5-94E6AE83998C}" destId="{32E4D485-A621-4E1E-9A17-288B15E52EBD}" srcOrd="0" destOrd="0" presId="urn:microsoft.com/office/officeart/2008/layout/HorizontalMultiLevelHierarchy"/>
    <dgm:cxn modelId="{28F4B181-3F87-4616-9FFF-F38551A1FFCF}" type="presOf" srcId="{018AA8DC-D2E6-421B-9290-58E0A122E2FD}" destId="{CA68A383-6299-4FD8-8811-F1062781BF19}" srcOrd="0" destOrd="0" presId="urn:microsoft.com/office/officeart/2008/layout/HorizontalMultiLevelHierarchy"/>
    <dgm:cxn modelId="{9CAF9785-6B44-4B01-B346-CDDEB5435569}" type="presOf" srcId="{97939BA6-316A-44E6-988A-1287384C03A1}" destId="{AF22AEBF-6CCB-449C-BF95-F1236CFE035A}" srcOrd="0" destOrd="0" presId="urn:microsoft.com/office/officeart/2008/layout/HorizontalMultiLevelHierarchy"/>
    <dgm:cxn modelId="{D6789191-F2AA-46A6-9199-CBF06766482B}" type="presOf" srcId="{3AEA381C-2720-46FE-9732-80EB24BB45E6}" destId="{2CE05AE1-7182-4386-BD94-05A0A9530B35}" srcOrd="1" destOrd="0" presId="urn:microsoft.com/office/officeart/2008/layout/HorizontalMultiLevelHierarchy"/>
    <dgm:cxn modelId="{C6FE0E98-6585-44E9-90A4-D4A59BD74E16}" type="presOf" srcId="{6176A6E2-D392-4219-9E5A-CA58BD15EB39}" destId="{1020285D-D7DC-4E72-B6D7-E36CF956D797}" srcOrd="0" destOrd="0" presId="urn:microsoft.com/office/officeart/2008/layout/HorizontalMultiLevelHierarchy"/>
    <dgm:cxn modelId="{9312C5A4-B648-4DE9-9637-4D068CCBD5A4}" type="presOf" srcId="{FC0B490D-8D42-41D1-A7AC-3E5421374CCA}" destId="{2F7E7C8A-F546-4876-BA17-B6E3A25BD50F}" srcOrd="0" destOrd="0" presId="urn:microsoft.com/office/officeart/2008/layout/HorizontalMultiLevelHierarchy"/>
    <dgm:cxn modelId="{E17F19AC-EB2D-46AE-B50E-68EA234D6B68}" type="presOf" srcId="{D5A6A8D4-6ABD-4F97-A25E-A431D7DF8E57}" destId="{B3B71263-AB1B-493C-9747-D8485EE64514}" srcOrd="0" destOrd="0" presId="urn:microsoft.com/office/officeart/2008/layout/HorizontalMultiLevelHierarchy"/>
    <dgm:cxn modelId="{609FF4B2-7F77-4921-849B-54D277A925AD}" srcId="{8AB1B3A1-8210-408C-8552-F50FDEC7CC09}" destId="{FC0B490D-8D42-41D1-A7AC-3E5421374CCA}" srcOrd="1" destOrd="0" parTransId="{867F6AF0-2066-42A7-98F6-BFD1B2AA0F5C}" sibTransId="{F38CA1E1-FF96-4FC6-9F1B-895B2B490BB1}"/>
    <dgm:cxn modelId="{08440EBC-66A0-4F9E-933C-A34897158885}" type="presOf" srcId="{3643DA18-9869-4954-AD01-68800419695D}" destId="{06242FE0-9419-4D6F-905B-6DF1BEC6B08D}" srcOrd="0" destOrd="0" presId="urn:microsoft.com/office/officeart/2008/layout/HorizontalMultiLevelHierarchy"/>
    <dgm:cxn modelId="{751D43C2-A329-4B07-96E2-6225A4005D2E}" srcId="{4076A015-B74E-4C02-B4A1-DF80793669DD}" destId="{8AB1B3A1-8210-408C-8552-F50FDEC7CC09}" srcOrd="0" destOrd="0" parTransId="{F31AE6A9-ABD8-4254-A584-8CB23E190144}" sibTransId="{470DC3BB-6AE5-48CA-8E36-BF92BAC3A762}"/>
    <dgm:cxn modelId="{D108A8D6-EBD7-41B3-A489-DAABBD192B5C}" type="presOf" srcId="{9EF9047C-2865-4BFD-9FC4-51F3D87F1D34}" destId="{9CF0046D-A606-434A-8BF4-79A92CD5027B}" srcOrd="0" destOrd="0" presId="urn:microsoft.com/office/officeart/2008/layout/HorizontalMultiLevelHierarchy"/>
    <dgm:cxn modelId="{458E99D8-A9DE-4560-9FCD-CE04846F3D0B}" type="presOf" srcId="{FC447E21-0529-46AA-ABC5-94E6AE83998C}" destId="{29AD7114-37E6-4CCD-958A-62DDF17EA576}" srcOrd="1" destOrd="0" presId="urn:microsoft.com/office/officeart/2008/layout/HorizontalMultiLevelHierarchy"/>
    <dgm:cxn modelId="{3BC3B3E2-1FA2-4BF2-BC2B-E487463A5E9D}" type="presOf" srcId="{0B9E4C58-3E1A-41FB-A8A1-E7ED717E6814}" destId="{59179EC2-B8BD-418B-8AA2-2486770BBCAA}" srcOrd="0" destOrd="0" presId="urn:microsoft.com/office/officeart/2008/layout/HorizontalMultiLevelHierarchy"/>
    <dgm:cxn modelId="{63C8A9E5-0BBF-42F0-A232-CCA600E54F6B}" type="presOf" srcId="{867F6AF0-2066-42A7-98F6-BFD1B2AA0F5C}" destId="{D6F674F7-BB96-4A31-B131-CA85BE49EBAC}" srcOrd="1" destOrd="0" presId="urn:microsoft.com/office/officeart/2008/layout/HorizontalMultiLevelHierarchy"/>
    <dgm:cxn modelId="{8940E0EB-E5F4-47BC-8D82-B72F62CA88B8}" type="presOf" srcId="{88538378-D016-4479-ACF6-D168474B7C97}" destId="{5CD8DC40-E056-4A18-B0D4-EEC1DA11E160}" srcOrd="0" destOrd="0" presId="urn:microsoft.com/office/officeart/2008/layout/HorizontalMultiLevelHierarchy"/>
    <dgm:cxn modelId="{310316EC-3BF4-4F5C-A48E-D7AE4A5FBAD8}" type="presParOf" srcId="{F1D88334-32C7-4EEC-9A66-7E24B35E8E17}" destId="{E6ACD26C-F43D-4CE3-AF3B-77AA06C193D4}" srcOrd="0" destOrd="0" presId="urn:microsoft.com/office/officeart/2008/layout/HorizontalMultiLevelHierarchy"/>
    <dgm:cxn modelId="{F1575F8D-727B-41DB-8B11-A3AB4642A2C9}" type="presParOf" srcId="{E6ACD26C-F43D-4CE3-AF3B-77AA06C193D4}" destId="{7A499850-E6D2-47BB-8E07-62C9AD2CBEC9}" srcOrd="0" destOrd="0" presId="urn:microsoft.com/office/officeart/2008/layout/HorizontalMultiLevelHierarchy"/>
    <dgm:cxn modelId="{AE506791-779F-4177-BCE6-D9FAD2EBEDD1}" type="presParOf" srcId="{E6ACD26C-F43D-4CE3-AF3B-77AA06C193D4}" destId="{FE130649-DFC2-4B68-A928-9EC0F0B32245}" srcOrd="1" destOrd="0" presId="urn:microsoft.com/office/officeart/2008/layout/HorizontalMultiLevelHierarchy"/>
    <dgm:cxn modelId="{5C1D04A8-E912-49B5-815C-D944C3F892FC}" type="presParOf" srcId="{FE130649-DFC2-4B68-A928-9EC0F0B32245}" destId="{9CF0046D-A606-434A-8BF4-79A92CD5027B}" srcOrd="0" destOrd="0" presId="urn:microsoft.com/office/officeart/2008/layout/HorizontalMultiLevelHierarchy"/>
    <dgm:cxn modelId="{0DA39571-455C-47B0-BEB0-15BB07FFDD5B}" type="presParOf" srcId="{9CF0046D-A606-434A-8BF4-79A92CD5027B}" destId="{F6549E32-843A-48EA-8F60-D3C20B74F621}" srcOrd="0" destOrd="0" presId="urn:microsoft.com/office/officeart/2008/layout/HorizontalMultiLevelHierarchy"/>
    <dgm:cxn modelId="{A131CD37-905B-4C14-8692-E63D28603635}" type="presParOf" srcId="{FE130649-DFC2-4B68-A928-9EC0F0B32245}" destId="{09BED0BF-1894-4EE9-B148-A1AA95C1FC43}" srcOrd="1" destOrd="0" presId="urn:microsoft.com/office/officeart/2008/layout/HorizontalMultiLevelHierarchy"/>
    <dgm:cxn modelId="{3CD37EF8-EE49-475B-B670-B6CFBA295762}" type="presParOf" srcId="{09BED0BF-1894-4EE9-B148-A1AA95C1FC43}" destId="{1020285D-D7DC-4E72-B6D7-E36CF956D797}" srcOrd="0" destOrd="0" presId="urn:microsoft.com/office/officeart/2008/layout/HorizontalMultiLevelHierarchy"/>
    <dgm:cxn modelId="{F0471FD9-6457-4BCE-814E-A54944ABD68D}" type="presParOf" srcId="{09BED0BF-1894-4EE9-B148-A1AA95C1FC43}" destId="{4BB0C3FD-A74F-4F98-9D79-77B8F0879423}" srcOrd="1" destOrd="0" presId="urn:microsoft.com/office/officeart/2008/layout/HorizontalMultiLevelHierarchy"/>
    <dgm:cxn modelId="{23F7E76C-DF7C-48B9-B86E-E032E8758696}" type="presParOf" srcId="{FE130649-DFC2-4B68-A928-9EC0F0B32245}" destId="{3A83C5D4-05A0-47AC-BF86-655E1AD7B6D6}" srcOrd="2" destOrd="0" presId="urn:microsoft.com/office/officeart/2008/layout/HorizontalMultiLevelHierarchy"/>
    <dgm:cxn modelId="{CB049BDB-954F-4F25-941B-7A1AFB929D32}" type="presParOf" srcId="{3A83C5D4-05A0-47AC-BF86-655E1AD7B6D6}" destId="{D6F674F7-BB96-4A31-B131-CA85BE49EBAC}" srcOrd="0" destOrd="0" presId="urn:microsoft.com/office/officeart/2008/layout/HorizontalMultiLevelHierarchy"/>
    <dgm:cxn modelId="{7617F5A9-3858-4E09-BAF6-4D349C3499DD}" type="presParOf" srcId="{FE130649-DFC2-4B68-A928-9EC0F0B32245}" destId="{0E65B075-97C3-4F95-8912-9431577F502F}" srcOrd="3" destOrd="0" presId="urn:microsoft.com/office/officeart/2008/layout/HorizontalMultiLevelHierarchy"/>
    <dgm:cxn modelId="{E9E349A3-B0CA-4D86-B860-6AFEBA867960}" type="presParOf" srcId="{0E65B075-97C3-4F95-8912-9431577F502F}" destId="{2F7E7C8A-F546-4876-BA17-B6E3A25BD50F}" srcOrd="0" destOrd="0" presId="urn:microsoft.com/office/officeart/2008/layout/HorizontalMultiLevelHierarchy"/>
    <dgm:cxn modelId="{3461DAFA-1F3F-4811-8FBB-BB38F8473A33}" type="presParOf" srcId="{0E65B075-97C3-4F95-8912-9431577F502F}" destId="{356AD30A-9B93-4115-957B-EC4489CF8F9B}" srcOrd="1" destOrd="0" presId="urn:microsoft.com/office/officeart/2008/layout/HorizontalMultiLevelHierarchy"/>
    <dgm:cxn modelId="{97555DEA-B755-4F6B-A7B4-CEEC37E6E550}" type="presParOf" srcId="{FE130649-DFC2-4B68-A928-9EC0F0B32245}" destId="{2AE063A5-2E34-4658-9BE5-2DE3FE8D7059}" srcOrd="4" destOrd="0" presId="urn:microsoft.com/office/officeart/2008/layout/HorizontalMultiLevelHierarchy"/>
    <dgm:cxn modelId="{D2732CD4-16F3-42E9-B6AD-978C4375B38F}" type="presParOf" srcId="{2AE063A5-2E34-4658-9BE5-2DE3FE8D7059}" destId="{2CE05AE1-7182-4386-BD94-05A0A9530B35}" srcOrd="0" destOrd="0" presId="urn:microsoft.com/office/officeart/2008/layout/HorizontalMultiLevelHierarchy"/>
    <dgm:cxn modelId="{76DABCB6-C246-4FD8-B8AB-25875CA4925A}" type="presParOf" srcId="{FE130649-DFC2-4B68-A928-9EC0F0B32245}" destId="{8291FEE8-2936-48CF-A1AF-B6067EFF076D}" srcOrd="5" destOrd="0" presId="urn:microsoft.com/office/officeart/2008/layout/HorizontalMultiLevelHierarchy"/>
    <dgm:cxn modelId="{854CE426-FFD4-43E6-952B-55527F3C60B4}" type="presParOf" srcId="{8291FEE8-2936-48CF-A1AF-B6067EFF076D}" destId="{AF22AEBF-6CCB-449C-BF95-F1236CFE035A}" srcOrd="0" destOrd="0" presId="urn:microsoft.com/office/officeart/2008/layout/HorizontalMultiLevelHierarchy"/>
    <dgm:cxn modelId="{EDAB4077-819F-4191-81D2-DDA33E0EF091}" type="presParOf" srcId="{8291FEE8-2936-48CF-A1AF-B6067EFF076D}" destId="{B9864AF3-55D2-4D4C-AA29-780CF2E0BE06}" srcOrd="1" destOrd="0" presId="urn:microsoft.com/office/officeart/2008/layout/HorizontalMultiLevelHierarchy"/>
    <dgm:cxn modelId="{B7F5233A-9899-4DB6-89B8-1A1BABF4188C}" type="presParOf" srcId="{FE130649-DFC2-4B68-A928-9EC0F0B32245}" destId="{59179EC2-B8BD-418B-8AA2-2486770BBCAA}" srcOrd="6" destOrd="0" presId="urn:microsoft.com/office/officeart/2008/layout/HorizontalMultiLevelHierarchy"/>
    <dgm:cxn modelId="{8B668451-B830-43D1-8A22-5CC456C7A2F7}" type="presParOf" srcId="{59179EC2-B8BD-418B-8AA2-2486770BBCAA}" destId="{2A147E0D-B4C2-45DD-BD34-A8BAD8224418}" srcOrd="0" destOrd="0" presId="urn:microsoft.com/office/officeart/2008/layout/HorizontalMultiLevelHierarchy"/>
    <dgm:cxn modelId="{FE02AA33-58FC-4F0A-9830-14FCCBBB6432}" type="presParOf" srcId="{FE130649-DFC2-4B68-A928-9EC0F0B32245}" destId="{2C2A2C6A-3982-484C-B291-4CC8568099A4}" srcOrd="7" destOrd="0" presId="urn:microsoft.com/office/officeart/2008/layout/HorizontalMultiLevelHierarchy"/>
    <dgm:cxn modelId="{C6602A3D-295E-4E12-ADBE-7ED454737277}" type="presParOf" srcId="{2C2A2C6A-3982-484C-B291-4CC8568099A4}" destId="{CA68A383-6299-4FD8-8811-F1062781BF19}" srcOrd="0" destOrd="0" presId="urn:microsoft.com/office/officeart/2008/layout/HorizontalMultiLevelHierarchy"/>
    <dgm:cxn modelId="{F6E69C4F-5C01-4C16-8346-DFC4B305862A}" type="presParOf" srcId="{2C2A2C6A-3982-484C-B291-4CC8568099A4}" destId="{2CAA5C70-ED2F-4617-A9DE-4A7D740D81BB}" srcOrd="1" destOrd="0" presId="urn:microsoft.com/office/officeart/2008/layout/HorizontalMultiLevelHierarchy"/>
    <dgm:cxn modelId="{712D72AF-5FDC-46DB-923E-B46BCC81EDBE}" type="presParOf" srcId="{FE130649-DFC2-4B68-A928-9EC0F0B32245}" destId="{B3B71263-AB1B-493C-9747-D8485EE64514}" srcOrd="8" destOrd="0" presId="urn:microsoft.com/office/officeart/2008/layout/HorizontalMultiLevelHierarchy"/>
    <dgm:cxn modelId="{31954052-C3D0-41F2-9E71-4512D21BEB06}" type="presParOf" srcId="{B3B71263-AB1B-493C-9747-D8485EE64514}" destId="{276BFF2D-119F-465E-BC9B-8901917DF1E8}" srcOrd="0" destOrd="0" presId="urn:microsoft.com/office/officeart/2008/layout/HorizontalMultiLevelHierarchy"/>
    <dgm:cxn modelId="{3B67D8F5-ADE6-4F6C-931C-5B9ABA4FA177}" type="presParOf" srcId="{FE130649-DFC2-4B68-A928-9EC0F0B32245}" destId="{FC394ED6-45E3-4648-8DA9-87BFE59AF495}" srcOrd="9" destOrd="0" presId="urn:microsoft.com/office/officeart/2008/layout/HorizontalMultiLevelHierarchy"/>
    <dgm:cxn modelId="{E9143748-CEDD-479A-90A9-AE618DDF1E53}" type="presParOf" srcId="{FC394ED6-45E3-4648-8DA9-87BFE59AF495}" destId="{5CD8DC40-E056-4A18-B0D4-EEC1DA11E160}" srcOrd="0" destOrd="0" presId="urn:microsoft.com/office/officeart/2008/layout/HorizontalMultiLevelHierarchy"/>
    <dgm:cxn modelId="{EC2A4673-ED0E-4BE0-931E-02FF738BA895}" type="presParOf" srcId="{FC394ED6-45E3-4648-8DA9-87BFE59AF495}" destId="{6EE232E0-240B-4131-B9D8-2138C751D8AB}" srcOrd="1" destOrd="0" presId="urn:microsoft.com/office/officeart/2008/layout/HorizontalMultiLevelHierarchy"/>
    <dgm:cxn modelId="{1E63F649-60B0-4531-9315-881785630E52}" type="presParOf" srcId="{FE130649-DFC2-4B68-A928-9EC0F0B32245}" destId="{32E4D485-A621-4E1E-9A17-288B15E52EBD}" srcOrd="10" destOrd="0" presId="urn:microsoft.com/office/officeart/2008/layout/HorizontalMultiLevelHierarchy"/>
    <dgm:cxn modelId="{25E576E8-8B28-43E9-AC84-749606CA91E8}" type="presParOf" srcId="{32E4D485-A621-4E1E-9A17-288B15E52EBD}" destId="{29AD7114-37E6-4CCD-958A-62DDF17EA576}" srcOrd="0" destOrd="0" presId="urn:microsoft.com/office/officeart/2008/layout/HorizontalMultiLevelHierarchy"/>
    <dgm:cxn modelId="{78726130-CC34-4825-8D14-7461616D3414}" type="presParOf" srcId="{FE130649-DFC2-4B68-A928-9EC0F0B32245}" destId="{F8E2151D-2701-4C8D-AB18-0F2067E102F1}" srcOrd="11" destOrd="0" presId="urn:microsoft.com/office/officeart/2008/layout/HorizontalMultiLevelHierarchy"/>
    <dgm:cxn modelId="{08D249FD-F1EB-4FB1-8A7B-3FB6B9486166}" type="presParOf" srcId="{F8E2151D-2701-4C8D-AB18-0F2067E102F1}" destId="{DBFA21B0-A360-483A-856B-E7252E07E098}" srcOrd="0" destOrd="0" presId="urn:microsoft.com/office/officeart/2008/layout/HorizontalMultiLevelHierarchy"/>
    <dgm:cxn modelId="{300610B7-B22A-45AC-8684-8EEA86D0164F}" type="presParOf" srcId="{F8E2151D-2701-4C8D-AB18-0F2067E102F1}" destId="{69F1057B-33D0-4FC6-8C37-1425BAB568B1}" srcOrd="1" destOrd="0" presId="urn:microsoft.com/office/officeart/2008/layout/HorizontalMultiLevelHierarchy"/>
    <dgm:cxn modelId="{0804D62B-6748-49F1-B439-7F4433F42ADE}" type="presParOf" srcId="{FE130649-DFC2-4B68-A928-9EC0F0B32245}" destId="{CA35601A-FDF0-457B-B0E2-0D7E3AF35FB7}" srcOrd="12" destOrd="0" presId="urn:microsoft.com/office/officeart/2008/layout/HorizontalMultiLevelHierarchy"/>
    <dgm:cxn modelId="{8F31069E-AF2D-404A-B680-A2F1BAF865CF}" type="presParOf" srcId="{CA35601A-FDF0-457B-B0E2-0D7E3AF35FB7}" destId="{15B761E7-02E9-45F9-AB8A-B6458B00123A}" srcOrd="0" destOrd="0" presId="urn:microsoft.com/office/officeart/2008/layout/HorizontalMultiLevelHierarchy"/>
    <dgm:cxn modelId="{D4C590AE-044D-4A85-BDE7-10D70EE4DC7C}" type="presParOf" srcId="{FE130649-DFC2-4B68-A928-9EC0F0B32245}" destId="{13339E1F-B44A-444A-8105-4BA4C4B52D03}" srcOrd="13" destOrd="0" presId="urn:microsoft.com/office/officeart/2008/layout/HorizontalMultiLevelHierarchy"/>
    <dgm:cxn modelId="{5503FD55-F05C-45B2-BD50-4C4DDD25F8E4}" type="presParOf" srcId="{13339E1F-B44A-444A-8105-4BA4C4B52D03}" destId="{06242FE0-9419-4D6F-905B-6DF1BEC6B08D}" srcOrd="0" destOrd="0" presId="urn:microsoft.com/office/officeart/2008/layout/HorizontalMultiLevelHierarchy"/>
    <dgm:cxn modelId="{13A9F4B4-662E-4DD7-8709-A35392466FD7}" type="presParOf" srcId="{13339E1F-B44A-444A-8105-4BA4C4B52D03}" destId="{DAD07396-8CE0-4C90-83DE-79AF46B1D531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76A015-B74E-4C02-B4A1-DF80793669D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1B3A1-8210-408C-8552-F50FDEC7CC09}">
      <dgm:prSet phldrT="[Текст]" custT="1"/>
      <dgm:spPr>
        <a:solidFill>
          <a:srgbClr val="2E72A5"/>
        </a:solidFill>
      </dgm:spPr>
      <dgm:t>
        <a:bodyPr/>
        <a:lstStyle/>
        <a:p>
          <a:r>
            <a:rPr lang="ru-RU" sz="1000" b="1">
              <a:latin typeface="Montserrat" panose="00000500000000000000" pitchFamily="2" charset="-52"/>
            </a:rPr>
            <a:t>Директор центра</a:t>
          </a:r>
          <a:r>
            <a:rPr lang="ru-KZ" sz="1000" b="1">
              <a:latin typeface="Montserrat" panose="00000500000000000000" pitchFamily="2" charset="-52"/>
            </a:rPr>
            <a:t> (1 ед.), </a:t>
          </a:r>
        </a:p>
        <a:p>
          <a:r>
            <a:rPr lang="ru-KZ" sz="1000" b="1">
              <a:latin typeface="Montserrat" panose="00000500000000000000" pitchFamily="2" charset="-52"/>
            </a:rPr>
            <a:t>функций центра</a:t>
          </a:r>
          <a:endParaRPr lang="ru-RU" sz="1000" b="1">
            <a:latin typeface="Montserrat" panose="00000500000000000000" pitchFamily="2" charset="-52"/>
          </a:endParaRPr>
        </a:p>
      </dgm:t>
    </dgm:pt>
    <dgm:pt modelId="{470DC3BB-6AE5-48CA-8E36-BF92BAC3A762}" type="sibTrans" cxnId="{751D43C2-A329-4B07-96E2-6225A4005D2E}">
      <dgm:prSet/>
      <dgm:spPr/>
      <dgm:t>
        <a:bodyPr/>
        <a:lstStyle/>
        <a:p>
          <a:endParaRPr lang="ru-RU" sz="1000" b="0"/>
        </a:p>
      </dgm:t>
    </dgm:pt>
    <dgm:pt modelId="{F31AE6A9-ABD8-4254-A584-8CB23E190144}" type="parTrans" cxnId="{751D43C2-A329-4B07-96E2-6225A4005D2E}">
      <dgm:prSet/>
      <dgm:spPr/>
      <dgm:t>
        <a:bodyPr/>
        <a:lstStyle/>
        <a:p>
          <a:endParaRPr lang="ru-RU" sz="1000" b="0"/>
        </a:p>
      </dgm:t>
    </dgm:pt>
    <dgm:pt modelId="{6176A6E2-D392-4219-9E5A-CA58BD15EB39}">
      <dgm:prSet phldrT="[Текст]" custT="1"/>
      <dgm:spPr>
        <a:solidFill>
          <a:srgbClr val="2E72A5"/>
        </a:solidFill>
      </dgm:spPr>
      <dgm:t>
        <a:bodyPr/>
        <a:lstStyle/>
        <a:p>
          <a:r>
            <a:rPr lang="ru-RU" sz="1000" b="0" i="0"/>
            <a:t>Реализация научно-инновационного потенциала AITU через участие в проектах грантового финансирования, программно-целевого финансирования, грантов международных организации и хоздоговорных проектов.</a:t>
          </a:r>
          <a:endParaRPr lang="ru-RU" sz="1000" b="0">
            <a:latin typeface="Montserrat" panose="00000500000000000000" pitchFamily="2" charset="-52"/>
          </a:endParaRPr>
        </a:p>
      </dgm:t>
    </dgm:pt>
    <dgm:pt modelId="{143CDA61-6DE2-4284-BF42-449436142C7A}" type="sibTrans" cxnId="{3B640A34-091C-4928-94A7-5B0FA1232336}">
      <dgm:prSet/>
      <dgm:spPr/>
      <dgm:t>
        <a:bodyPr/>
        <a:lstStyle/>
        <a:p>
          <a:endParaRPr lang="ru-RU" sz="1000" b="0"/>
        </a:p>
      </dgm:t>
    </dgm:pt>
    <dgm:pt modelId="{9EF9047C-2865-4BFD-9FC4-51F3D87F1D34}" type="parTrans" cxnId="{3B640A34-091C-4928-94A7-5B0FA1232336}">
      <dgm:prSet custT="1"/>
      <dgm:spPr/>
      <dgm:t>
        <a:bodyPr/>
        <a:lstStyle/>
        <a:p>
          <a:endParaRPr lang="ru-RU" sz="1000" b="0"/>
        </a:p>
      </dgm:t>
    </dgm:pt>
    <dgm:pt modelId="{FC0B490D-8D42-41D1-A7AC-3E5421374CCA}">
      <dgm:prSet custT="1"/>
      <dgm:spPr>
        <a:solidFill>
          <a:srgbClr val="2E72A5"/>
        </a:solidFill>
      </dgm:spPr>
      <dgm:t>
        <a:bodyPr/>
        <a:lstStyle/>
        <a:p>
          <a:r>
            <a:rPr lang="ru-RU" sz="1000" b="0" i="0"/>
            <a:t>Разработка и внедрение научно-инновационных продуктов в области Smart </a:t>
          </a:r>
          <a:r>
            <a:rPr lang="ru-RU" sz="1000" b="0" i="0" err="1"/>
            <a:t>Cities</a:t>
          </a:r>
          <a:r>
            <a:rPr lang="ru-RU" sz="1000" b="0" i="0"/>
            <a:t> и </a:t>
          </a:r>
          <a:r>
            <a:rPr lang="ru-RU" sz="1000" b="0" i="0" err="1"/>
            <a:t>Intellectual</a:t>
          </a:r>
          <a:r>
            <a:rPr lang="ru-RU" sz="1000" b="0" i="0"/>
            <a:t> Systems с применением современных методов искусственного интеллекта (AI), аналитики больших данных (Big Data) и технологий Интернет вещей (Internet </a:t>
          </a:r>
          <a:r>
            <a:rPr lang="ru-RU" sz="1000" b="0" i="0" err="1"/>
            <a:t>of</a:t>
          </a:r>
          <a:r>
            <a:rPr lang="ru-RU" sz="1000" b="0" i="0"/>
            <a:t> </a:t>
          </a:r>
          <a:r>
            <a:rPr lang="ru-RU" sz="1000" b="0" i="0" err="1"/>
            <a:t>Things</a:t>
          </a:r>
          <a:r>
            <a:rPr lang="ru-RU" sz="1000" b="0" i="0"/>
            <a:t>).</a:t>
          </a:r>
          <a:endParaRPr lang="ru-RU" sz="1000" b="0">
            <a:latin typeface="Montserrat" panose="00000500000000000000" pitchFamily="2" charset="-52"/>
          </a:endParaRPr>
        </a:p>
      </dgm:t>
    </dgm:pt>
    <dgm:pt modelId="{F38CA1E1-FF96-4FC6-9F1B-895B2B490BB1}" type="sibTrans" cxnId="{609FF4B2-7F77-4921-849B-54D277A925AD}">
      <dgm:prSet/>
      <dgm:spPr/>
      <dgm:t>
        <a:bodyPr/>
        <a:lstStyle/>
        <a:p>
          <a:endParaRPr lang="ru-RU" sz="1000" b="0"/>
        </a:p>
      </dgm:t>
    </dgm:pt>
    <dgm:pt modelId="{867F6AF0-2066-42A7-98F6-BFD1B2AA0F5C}" type="parTrans" cxnId="{609FF4B2-7F77-4921-849B-54D277A925AD}">
      <dgm:prSet custT="1"/>
      <dgm:spPr/>
      <dgm:t>
        <a:bodyPr/>
        <a:lstStyle/>
        <a:p>
          <a:endParaRPr lang="ru-RU" sz="1000" b="0"/>
        </a:p>
      </dgm:t>
    </dgm:pt>
    <dgm:pt modelId="{97939BA6-316A-44E6-988A-1287384C03A1}">
      <dgm:prSet phldrT="[Текст]" custT="1"/>
      <dgm:spPr>
        <a:solidFill>
          <a:srgbClr val="2E72A5"/>
        </a:solidFill>
      </dgm:spPr>
      <dgm:t>
        <a:bodyPr/>
        <a:lstStyle/>
        <a:p>
          <a:r>
            <a:rPr lang="ru-RU" sz="1000" b="0" i="0"/>
            <a:t>Осуществление активной публикационной деятельности с международной коллаборацией</a:t>
          </a:r>
          <a:endParaRPr lang="ru-RU" sz="1000" b="0">
            <a:latin typeface="Montserrat" panose="00000500000000000000" pitchFamily="2" charset="-52"/>
          </a:endParaRPr>
        </a:p>
      </dgm:t>
    </dgm:pt>
    <dgm:pt modelId="{BD106D3A-6C66-4174-93E4-34D62F6AA9B7}" type="sibTrans" cxnId="{7E7D2542-DA31-448E-BA62-F966719A52F3}">
      <dgm:prSet/>
      <dgm:spPr/>
      <dgm:t>
        <a:bodyPr/>
        <a:lstStyle/>
        <a:p>
          <a:endParaRPr lang="ru-RU" sz="1000" b="0"/>
        </a:p>
      </dgm:t>
    </dgm:pt>
    <dgm:pt modelId="{3AEA381C-2720-46FE-9732-80EB24BB45E6}" type="parTrans" cxnId="{7E7D2542-DA31-448E-BA62-F966719A52F3}">
      <dgm:prSet custT="1"/>
      <dgm:spPr/>
      <dgm:t>
        <a:bodyPr/>
        <a:lstStyle/>
        <a:p>
          <a:endParaRPr lang="ru-RU" sz="1000" b="0"/>
        </a:p>
      </dgm:t>
    </dgm:pt>
    <dgm:pt modelId="{018AA8DC-D2E6-421B-9290-58E0A122E2FD}">
      <dgm:prSet phldrT="[Текст]" custT="1"/>
      <dgm:spPr>
        <a:solidFill>
          <a:srgbClr val="2E72A5"/>
        </a:solidFill>
      </dgm:spPr>
      <dgm:t>
        <a:bodyPr/>
        <a:lstStyle/>
        <a:p>
          <a:r>
            <a:rPr lang="ru-RU" sz="1000" b="0" i="0"/>
            <a:t>Формирование лабораторной базы AITU и ее пополнение передовым оборудованием за счет привлечения бюджетных и внебюджетных (финансируемые проекты и спонсорская помощь) средств</a:t>
          </a:r>
          <a:endParaRPr lang="ru-RU" sz="1000" b="0">
            <a:latin typeface="Montserrat" panose="00000500000000000000" pitchFamily="2" charset="-52"/>
          </a:endParaRPr>
        </a:p>
      </dgm:t>
    </dgm:pt>
    <dgm:pt modelId="{F170D97E-E610-47D5-B0FD-726F321A65A3}" type="sibTrans" cxnId="{98ED4CBC-5FF4-496C-9168-5F3F4DE09BD9}">
      <dgm:prSet/>
      <dgm:spPr/>
      <dgm:t>
        <a:bodyPr/>
        <a:lstStyle/>
        <a:p>
          <a:endParaRPr lang="ru-RU" sz="1000" b="0"/>
        </a:p>
      </dgm:t>
    </dgm:pt>
    <dgm:pt modelId="{0B9E4C58-3E1A-41FB-A8A1-E7ED717E6814}" type="parTrans" cxnId="{98ED4CBC-5FF4-496C-9168-5F3F4DE09BD9}">
      <dgm:prSet custT="1"/>
      <dgm:spPr/>
      <dgm:t>
        <a:bodyPr/>
        <a:lstStyle/>
        <a:p>
          <a:endParaRPr lang="ru-RU" sz="1000" b="0"/>
        </a:p>
      </dgm:t>
    </dgm:pt>
    <dgm:pt modelId="{88538378-D016-4479-ACF6-D168474B7C97}">
      <dgm:prSet phldrT="[Текст]" custT="1"/>
      <dgm:spPr>
        <a:solidFill>
          <a:srgbClr val="2E72A5"/>
        </a:solidFill>
      </dgm:spPr>
      <dgm:t>
        <a:bodyPr/>
        <a:lstStyle/>
        <a:p>
          <a:r>
            <a:rPr lang="ru-RU" sz="1000" b="0" i="0"/>
            <a:t>Подготовка кадров через привлечение студентов, магистрантов, PhD докторантов и пост докторантов к научно-исследовательской деятельности. Осуществление руководства и менторства обучающимися в магистратуре и докторантуре, участие в формировании учебных программ.</a:t>
          </a:r>
          <a:endParaRPr lang="ru-RU" sz="1000" b="0">
            <a:latin typeface="Montserrat" panose="00000500000000000000" pitchFamily="2" charset="-52"/>
          </a:endParaRPr>
        </a:p>
      </dgm:t>
    </dgm:pt>
    <dgm:pt modelId="{B5913D66-8F83-42BA-9034-C15611AE22E5}" type="sibTrans" cxnId="{57F7E936-7314-4357-BFDD-687602904189}">
      <dgm:prSet/>
      <dgm:spPr/>
      <dgm:t>
        <a:bodyPr/>
        <a:lstStyle/>
        <a:p>
          <a:endParaRPr lang="ru-RU" sz="1000" b="0"/>
        </a:p>
      </dgm:t>
    </dgm:pt>
    <dgm:pt modelId="{D5A6A8D4-6ABD-4F97-A25E-A431D7DF8E57}" type="parTrans" cxnId="{57F7E936-7314-4357-BFDD-687602904189}">
      <dgm:prSet custT="1"/>
      <dgm:spPr/>
      <dgm:t>
        <a:bodyPr/>
        <a:lstStyle/>
        <a:p>
          <a:endParaRPr lang="ru-RU" sz="1000" b="0"/>
        </a:p>
      </dgm:t>
    </dgm:pt>
    <dgm:pt modelId="{52F74123-4619-4CC0-B749-7F67E2D350BE}">
      <dgm:prSet custT="1"/>
      <dgm:spPr>
        <a:solidFill>
          <a:srgbClr val="2E72A5"/>
        </a:solidFill>
      </dgm:spPr>
      <dgm:t>
        <a:bodyPr/>
        <a:lstStyle/>
        <a:p>
          <a:r>
            <a:rPr lang="ru-RU" sz="1000" b="0" i="0"/>
            <a:t>Организация мероприятий, направленных на развитие научно-исследовательских работ в области Smart City и интеллектуальных систем полезные для города и страны.</a:t>
          </a:r>
          <a:endParaRPr lang="ru-RU" sz="1000" b="0">
            <a:latin typeface="Montserrat" panose="00000500000000000000" pitchFamily="2" charset="-52"/>
          </a:endParaRPr>
        </a:p>
      </dgm:t>
    </dgm:pt>
    <dgm:pt modelId="{0B357E18-3BFD-4B97-9856-E803786D6FA9}" type="sibTrans" cxnId="{06CA8202-0249-42E8-93C8-170C3BB49944}">
      <dgm:prSet/>
      <dgm:spPr/>
      <dgm:t>
        <a:bodyPr/>
        <a:lstStyle/>
        <a:p>
          <a:endParaRPr lang="ru-RU" sz="1000" b="0"/>
        </a:p>
      </dgm:t>
    </dgm:pt>
    <dgm:pt modelId="{FC447E21-0529-46AA-ABC5-94E6AE83998C}" type="parTrans" cxnId="{06CA8202-0249-42E8-93C8-170C3BB49944}">
      <dgm:prSet custT="1"/>
      <dgm:spPr/>
      <dgm:t>
        <a:bodyPr/>
        <a:lstStyle/>
        <a:p>
          <a:endParaRPr lang="ru-RU" sz="1000" b="0"/>
        </a:p>
      </dgm:t>
    </dgm:pt>
    <dgm:pt modelId="{3643DA18-9869-4954-AD01-68800419695D}">
      <dgm:prSet custT="1"/>
      <dgm:spPr>
        <a:solidFill>
          <a:srgbClr val="2E72A5"/>
        </a:solidFill>
      </dgm:spPr>
      <dgm:t>
        <a:bodyPr/>
        <a:lstStyle/>
        <a:p>
          <a:r>
            <a:rPr lang="ru-KZ" sz="1000" b="0">
              <a:latin typeface="Montserrat" panose="00000500000000000000" pitchFamily="2" charset="-52"/>
            </a:rPr>
            <a:t>Решение п</a:t>
          </a:r>
          <a:r>
            <a:rPr lang="ru-RU" sz="1000" b="0" err="1">
              <a:latin typeface="Montserrat" panose="00000500000000000000" pitchFamily="2" charset="-52"/>
            </a:rPr>
            <a:t>рикладны</a:t>
          </a:r>
          <a:r>
            <a:rPr lang="ru-KZ" sz="1000" b="0">
              <a:latin typeface="Montserrat" panose="00000500000000000000" pitchFamily="2" charset="-52"/>
            </a:rPr>
            <a:t>х</a:t>
          </a:r>
          <a:r>
            <a:rPr lang="ru-RU" sz="1000" b="0">
              <a:latin typeface="Montserrat" panose="00000500000000000000" pitchFamily="2" charset="-52"/>
            </a:rPr>
            <a:t> задач</a:t>
          </a:r>
          <a:r>
            <a:rPr lang="ru-KZ" sz="1000" b="0">
              <a:latin typeface="Montserrat" panose="00000500000000000000" pitchFamily="2" charset="-52"/>
            </a:rPr>
            <a:t> города Астана и</a:t>
          </a:r>
          <a:r>
            <a:rPr lang="ru-RU" sz="1000" b="0">
              <a:latin typeface="Montserrat" panose="00000500000000000000" pitchFamily="2" charset="-52"/>
            </a:rPr>
            <a:t> </a:t>
          </a:r>
        </a:p>
        <a:p>
          <a:r>
            <a:rPr lang="ru-RU" sz="1000" b="0">
              <a:latin typeface="Montserrat" panose="00000500000000000000" pitchFamily="2" charset="-52"/>
            </a:rPr>
            <a:t>Промышленности</a:t>
          </a:r>
          <a:r>
            <a:rPr lang="ru-KZ" sz="1000" b="0">
              <a:latin typeface="Montserrat" panose="00000500000000000000" pitchFamily="2" charset="-52"/>
            </a:rPr>
            <a:t> задач через привлечение специалистов и ППС</a:t>
          </a:r>
          <a:endParaRPr lang="ru-RU" sz="1000" b="0">
            <a:latin typeface="Montserrat" panose="00000500000000000000" pitchFamily="2" charset="-52"/>
          </a:endParaRPr>
        </a:p>
      </dgm:t>
    </dgm:pt>
    <dgm:pt modelId="{7820A082-96AC-478D-8372-993B1EAC2836}" type="sibTrans" cxnId="{70317B39-3F91-4000-94BF-D8D54FE5921E}">
      <dgm:prSet/>
      <dgm:spPr/>
      <dgm:t>
        <a:bodyPr/>
        <a:lstStyle/>
        <a:p>
          <a:endParaRPr lang="ru-RU" sz="1000" b="0"/>
        </a:p>
      </dgm:t>
    </dgm:pt>
    <dgm:pt modelId="{A2F856B0-35BB-4BB8-9B6E-804D2C33C8A8}" type="parTrans" cxnId="{70317B39-3F91-4000-94BF-D8D54FE5921E}">
      <dgm:prSet custT="1"/>
      <dgm:spPr/>
      <dgm:t>
        <a:bodyPr/>
        <a:lstStyle/>
        <a:p>
          <a:endParaRPr lang="ru-RU" sz="1000" b="0"/>
        </a:p>
      </dgm:t>
    </dgm:pt>
    <dgm:pt modelId="{F1D88334-32C7-4EEC-9A66-7E24B35E8E17}" type="pres">
      <dgm:prSet presAssocID="{4076A015-B74E-4C02-B4A1-DF80793669D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6ACD26C-F43D-4CE3-AF3B-77AA06C193D4}" type="pres">
      <dgm:prSet presAssocID="{8AB1B3A1-8210-408C-8552-F50FDEC7CC09}" presName="root1" presStyleCnt="0"/>
      <dgm:spPr/>
    </dgm:pt>
    <dgm:pt modelId="{7A499850-E6D2-47BB-8E07-62C9AD2CBEC9}" type="pres">
      <dgm:prSet presAssocID="{8AB1B3A1-8210-408C-8552-F50FDEC7CC09}" presName="LevelOneTextNode" presStyleLbl="node0" presStyleIdx="0" presStyleCnt="1" custScaleY="110313" custLinFactNeighborX="-23427" custLinFactNeighborY="365">
        <dgm:presLayoutVars>
          <dgm:chPref val="3"/>
        </dgm:presLayoutVars>
      </dgm:prSet>
      <dgm:spPr/>
    </dgm:pt>
    <dgm:pt modelId="{FE130649-DFC2-4B68-A928-9EC0F0B32245}" type="pres">
      <dgm:prSet presAssocID="{8AB1B3A1-8210-408C-8552-F50FDEC7CC09}" presName="level2hierChild" presStyleCnt="0"/>
      <dgm:spPr/>
    </dgm:pt>
    <dgm:pt modelId="{9CF0046D-A606-434A-8BF4-79A92CD5027B}" type="pres">
      <dgm:prSet presAssocID="{9EF9047C-2865-4BFD-9FC4-51F3D87F1D34}" presName="conn2-1" presStyleLbl="parChTrans1D2" presStyleIdx="0" presStyleCnt="7"/>
      <dgm:spPr/>
    </dgm:pt>
    <dgm:pt modelId="{F6549E32-843A-48EA-8F60-D3C20B74F621}" type="pres">
      <dgm:prSet presAssocID="{9EF9047C-2865-4BFD-9FC4-51F3D87F1D34}" presName="connTx" presStyleLbl="parChTrans1D2" presStyleIdx="0" presStyleCnt="7"/>
      <dgm:spPr/>
    </dgm:pt>
    <dgm:pt modelId="{09BED0BF-1894-4EE9-B148-A1AA95C1FC43}" type="pres">
      <dgm:prSet presAssocID="{6176A6E2-D392-4219-9E5A-CA58BD15EB39}" presName="root2" presStyleCnt="0"/>
      <dgm:spPr/>
    </dgm:pt>
    <dgm:pt modelId="{1020285D-D7DC-4E72-B6D7-E36CF956D797}" type="pres">
      <dgm:prSet presAssocID="{6176A6E2-D392-4219-9E5A-CA58BD15EB39}" presName="LevelTwoTextNode" presStyleLbl="node2" presStyleIdx="0" presStyleCnt="7" custScaleX="224619">
        <dgm:presLayoutVars>
          <dgm:chPref val="3"/>
        </dgm:presLayoutVars>
      </dgm:prSet>
      <dgm:spPr/>
    </dgm:pt>
    <dgm:pt modelId="{4BB0C3FD-A74F-4F98-9D79-77B8F0879423}" type="pres">
      <dgm:prSet presAssocID="{6176A6E2-D392-4219-9E5A-CA58BD15EB39}" presName="level3hierChild" presStyleCnt="0"/>
      <dgm:spPr/>
    </dgm:pt>
    <dgm:pt modelId="{3A83C5D4-05A0-47AC-BF86-655E1AD7B6D6}" type="pres">
      <dgm:prSet presAssocID="{867F6AF0-2066-42A7-98F6-BFD1B2AA0F5C}" presName="conn2-1" presStyleLbl="parChTrans1D2" presStyleIdx="1" presStyleCnt="7"/>
      <dgm:spPr/>
    </dgm:pt>
    <dgm:pt modelId="{D6F674F7-BB96-4A31-B131-CA85BE49EBAC}" type="pres">
      <dgm:prSet presAssocID="{867F6AF0-2066-42A7-98F6-BFD1B2AA0F5C}" presName="connTx" presStyleLbl="parChTrans1D2" presStyleIdx="1" presStyleCnt="7"/>
      <dgm:spPr/>
    </dgm:pt>
    <dgm:pt modelId="{0E65B075-97C3-4F95-8912-9431577F502F}" type="pres">
      <dgm:prSet presAssocID="{FC0B490D-8D42-41D1-A7AC-3E5421374CCA}" presName="root2" presStyleCnt="0"/>
      <dgm:spPr/>
    </dgm:pt>
    <dgm:pt modelId="{2F7E7C8A-F546-4876-BA17-B6E3A25BD50F}" type="pres">
      <dgm:prSet presAssocID="{FC0B490D-8D42-41D1-A7AC-3E5421374CCA}" presName="LevelTwoTextNode" presStyleLbl="node2" presStyleIdx="1" presStyleCnt="7" custScaleX="225761">
        <dgm:presLayoutVars>
          <dgm:chPref val="3"/>
        </dgm:presLayoutVars>
      </dgm:prSet>
      <dgm:spPr/>
    </dgm:pt>
    <dgm:pt modelId="{356AD30A-9B93-4115-957B-EC4489CF8F9B}" type="pres">
      <dgm:prSet presAssocID="{FC0B490D-8D42-41D1-A7AC-3E5421374CCA}" presName="level3hierChild" presStyleCnt="0"/>
      <dgm:spPr/>
    </dgm:pt>
    <dgm:pt modelId="{2AE063A5-2E34-4658-9BE5-2DE3FE8D7059}" type="pres">
      <dgm:prSet presAssocID="{3AEA381C-2720-46FE-9732-80EB24BB45E6}" presName="conn2-1" presStyleLbl="parChTrans1D2" presStyleIdx="2" presStyleCnt="7"/>
      <dgm:spPr/>
    </dgm:pt>
    <dgm:pt modelId="{2CE05AE1-7182-4386-BD94-05A0A9530B35}" type="pres">
      <dgm:prSet presAssocID="{3AEA381C-2720-46FE-9732-80EB24BB45E6}" presName="connTx" presStyleLbl="parChTrans1D2" presStyleIdx="2" presStyleCnt="7"/>
      <dgm:spPr/>
    </dgm:pt>
    <dgm:pt modelId="{8291FEE8-2936-48CF-A1AF-B6067EFF076D}" type="pres">
      <dgm:prSet presAssocID="{97939BA6-316A-44E6-988A-1287384C03A1}" presName="root2" presStyleCnt="0"/>
      <dgm:spPr/>
    </dgm:pt>
    <dgm:pt modelId="{AF22AEBF-6CCB-449C-BF95-F1236CFE035A}" type="pres">
      <dgm:prSet presAssocID="{97939BA6-316A-44E6-988A-1287384C03A1}" presName="LevelTwoTextNode" presStyleLbl="node2" presStyleIdx="2" presStyleCnt="7" custScaleX="224989">
        <dgm:presLayoutVars>
          <dgm:chPref val="3"/>
        </dgm:presLayoutVars>
      </dgm:prSet>
      <dgm:spPr/>
    </dgm:pt>
    <dgm:pt modelId="{B9864AF3-55D2-4D4C-AA29-780CF2E0BE06}" type="pres">
      <dgm:prSet presAssocID="{97939BA6-316A-44E6-988A-1287384C03A1}" presName="level3hierChild" presStyleCnt="0"/>
      <dgm:spPr/>
    </dgm:pt>
    <dgm:pt modelId="{59179EC2-B8BD-418B-8AA2-2486770BBCAA}" type="pres">
      <dgm:prSet presAssocID="{0B9E4C58-3E1A-41FB-A8A1-E7ED717E6814}" presName="conn2-1" presStyleLbl="parChTrans1D2" presStyleIdx="3" presStyleCnt="7"/>
      <dgm:spPr/>
    </dgm:pt>
    <dgm:pt modelId="{2A147E0D-B4C2-45DD-BD34-A8BAD8224418}" type="pres">
      <dgm:prSet presAssocID="{0B9E4C58-3E1A-41FB-A8A1-E7ED717E6814}" presName="connTx" presStyleLbl="parChTrans1D2" presStyleIdx="3" presStyleCnt="7"/>
      <dgm:spPr/>
    </dgm:pt>
    <dgm:pt modelId="{2C2A2C6A-3982-484C-B291-4CC8568099A4}" type="pres">
      <dgm:prSet presAssocID="{018AA8DC-D2E6-421B-9290-58E0A122E2FD}" presName="root2" presStyleCnt="0"/>
      <dgm:spPr/>
    </dgm:pt>
    <dgm:pt modelId="{CA68A383-6299-4FD8-8811-F1062781BF19}" type="pres">
      <dgm:prSet presAssocID="{018AA8DC-D2E6-421B-9290-58E0A122E2FD}" presName="LevelTwoTextNode" presStyleLbl="node2" presStyleIdx="3" presStyleCnt="7" custScaleX="225151">
        <dgm:presLayoutVars>
          <dgm:chPref val="3"/>
        </dgm:presLayoutVars>
      </dgm:prSet>
      <dgm:spPr/>
    </dgm:pt>
    <dgm:pt modelId="{2CAA5C70-ED2F-4617-A9DE-4A7D740D81BB}" type="pres">
      <dgm:prSet presAssocID="{018AA8DC-D2E6-421B-9290-58E0A122E2FD}" presName="level3hierChild" presStyleCnt="0"/>
      <dgm:spPr/>
    </dgm:pt>
    <dgm:pt modelId="{B3B71263-AB1B-493C-9747-D8485EE64514}" type="pres">
      <dgm:prSet presAssocID="{D5A6A8D4-6ABD-4F97-A25E-A431D7DF8E57}" presName="conn2-1" presStyleLbl="parChTrans1D2" presStyleIdx="4" presStyleCnt="7"/>
      <dgm:spPr/>
    </dgm:pt>
    <dgm:pt modelId="{276BFF2D-119F-465E-BC9B-8901917DF1E8}" type="pres">
      <dgm:prSet presAssocID="{D5A6A8D4-6ABD-4F97-A25E-A431D7DF8E57}" presName="connTx" presStyleLbl="parChTrans1D2" presStyleIdx="4" presStyleCnt="7"/>
      <dgm:spPr/>
    </dgm:pt>
    <dgm:pt modelId="{FC394ED6-45E3-4648-8DA9-87BFE59AF495}" type="pres">
      <dgm:prSet presAssocID="{88538378-D016-4479-ACF6-D168474B7C97}" presName="root2" presStyleCnt="0"/>
      <dgm:spPr/>
    </dgm:pt>
    <dgm:pt modelId="{5CD8DC40-E056-4A18-B0D4-EEC1DA11E160}" type="pres">
      <dgm:prSet presAssocID="{88538378-D016-4479-ACF6-D168474B7C97}" presName="LevelTwoTextNode" presStyleLbl="node2" presStyleIdx="4" presStyleCnt="7" custScaleX="225761">
        <dgm:presLayoutVars>
          <dgm:chPref val="3"/>
        </dgm:presLayoutVars>
      </dgm:prSet>
      <dgm:spPr/>
    </dgm:pt>
    <dgm:pt modelId="{6EE232E0-240B-4131-B9D8-2138C751D8AB}" type="pres">
      <dgm:prSet presAssocID="{88538378-D016-4479-ACF6-D168474B7C97}" presName="level3hierChild" presStyleCnt="0"/>
      <dgm:spPr/>
    </dgm:pt>
    <dgm:pt modelId="{32E4D485-A621-4E1E-9A17-288B15E52EBD}" type="pres">
      <dgm:prSet presAssocID="{FC447E21-0529-46AA-ABC5-94E6AE83998C}" presName="conn2-1" presStyleLbl="parChTrans1D2" presStyleIdx="5" presStyleCnt="7"/>
      <dgm:spPr/>
    </dgm:pt>
    <dgm:pt modelId="{29AD7114-37E6-4CCD-958A-62DDF17EA576}" type="pres">
      <dgm:prSet presAssocID="{FC447E21-0529-46AA-ABC5-94E6AE83998C}" presName="connTx" presStyleLbl="parChTrans1D2" presStyleIdx="5" presStyleCnt="7"/>
      <dgm:spPr/>
    </dgm:pt>
    <dgm:pt modelId="{F8E2151D-2701-4C8D-AB18-0F2067E102F1}" type="pres">
      <dgm:prSet presAssocID="{52F74123-4619-4CC0-B749-7F67E2D350BE}" presName="root2" presStyleCnt="0"/>
      <dgm:spPr/>
    </dgm:pt>
    <dgm:pt modelId="{DBFA21B0-A360-483A-856B-E7252E07E098}" type="pres">
      <dgm:prSet presAssocID="{52F74123-4619-4CC0-B749-7F67E2D350BE}" presName="LevelTwoTextNode" presStyleLbl="node2" presStyleIdx="5" presStyleCnt="7" custScaleX="225761">
        <dgm:presLayoutVars>
          <dgm:chPref val="3"/>
        </dgm:presLayoutVars>
      </dgm:prSet>
      <dgm:spPr/>
    </dgm:pt>
    <dgm:pt modelId="{69F1057B-33D0-4FC6-8C37-1425BAB568B1}" type="pres">
      <dgm:prSet presAssocID="{52F74123-4619-4CC0-B749-7F67E2D350BE}" presName="level3hierChild" presStyleCnt="0"/>
      <dgm:spPr/>
    </dgm:pt>
    <dgm:pt modelId="{CA35601A-FDF0-457B-B0E2-0D7E3AF35FB7}" type="pres">
      <dgm:prSet presAssocID="{A2F856B0-35BB-4BB8-9B6E-804D2C33C8A8}" presName="conn2-1" presStyleLbl="parChTrans1D2" presStyleIdx="6" presStyleCnt="7"/>
      <dgm:spPr/>
    </dgm:pt>
    <dgm:pt modelId="{15B761E7-02E9-45F9-AB8A-B6458B00123A}" type="pres">
      <dgm:prSet presAssocID="{A2F856B0-35BB-4BB8-9B6E-804D2C33C8A8}" presName="connTx" presStyleLbl="parChTrans1D2" presStyleIdx="6" presStyleCnt="7"/>
      <dgm:spPr/>
    </dgm:pt>
    <dgm:pt modelId="{13339E1F-B44A-444A-8105-4BA4C4B52D03}" type="pres">
      <dgm:prSet presAssocID="{3643DA18-9869-4954-AD01-68800419695D}" presName="root2" presStyleCnt="0"/>
      <dgm:spPr/>
    </dgm:pt>
    <dgm:pt modelId="{06242FE0-9419-4D6F-905B-6DF1BEC6B08D}" type="pres">
      <dgm:prSet presAssocID="{3643DA18-9869-4954-AD01-68800419695D}" presName="LevelTwoTextNode" presStyleLbl="node2" presStyleIdx="6" presStyleCnt="7" custScaleX="225761">
        <dgm:presLayoutVars>
          <dgm:chPref val="3"/>
        </dgm:presLayoutVars>
      </dgm:prSet>
      <dgm:spPr/>
    </dgm:pt>
    <dgm:pt modelId="{DAD07396-8CE0-4C90-83DE-79AF46B1D531}" type="pres">
      <dgm:prSet presAssocID="{3643DA18-9869-4954-AD01-68800419695D}" presName="level3hierChild" presStyleCnt="0"/>
      <dgm:spPr/>
    </dgm:pt>
  </dgm:ptLst>
  <dgm:cxnLst>
    <dgm:cxn modelId="{06CA8202-0249-42E8-93C8-170C3BB49944}" srcId="{8AB1B3A1-8210-408C-8552-F50FDEC7CC09}" destId="{52F74123-4619-4CC0-B749-7F67E2D350BE}" srcOrd="5" destOrd="0" parTransId="{FC447E21-0529-46AA-ABC5-94E6AE83998C}" sibTransId="{0B357E18-3BFD-4B97-9856-E803786D6FA9}"/>
    <dgm:cxn modelId="{208AE309-ECC0-43FE-B43B-D2A136B946EB}" type="presOf" srcId="{A2F856B0-35BB-4BB8-9B6E-804D2C33C8A8}" destId="{CA35601A-FDF0-457B-B0E2-0D7E3AF35FB7}" srcOrd="0" destOrd="0" presId="urn:microsoft.com/office/officeart/2008/layout/HorizontalMultiLevelHierarchy"/>
    <dgm:cxn modelId="{2DF6540D-D005-491D-AB20-1CFC67C0DF49}" type="presOf" srcId="{4076A015-B74E-4C02-B4A1-DF80793669DD}" destId="{F1D88334-32C7-4EEC-9A66-7E24B35E8E17}" srcOrd="0" destOrd="0" presId="urn:microsoft.com/office/officeart/2008/layout/HorizontalMultiLevelHierarchy"/>
    <dgm:cxn modelId="{81ABBA1C-41CA-4C1D-BF87-0445CF9E6117}" type="presOf" srcId="{FC447E21-0529-46AA-ABC5-94E6AE83998C}" destId="{29AD7114-37E6-4CCD-958A-62DDF17EA576}" srcOrd="1" destOrd="0" presId="urn:microsoft.com/office/officeart/2008/layout/HorizontalMultiLevelHierarchy"/>
    <dgm:cxn modelId="{61144C2A-84CC-4D1C-9909-C923C0CD302F}" type="presOf" srcId="{0B9E4C58-3E1A-41FB-A8A1-E7ED717E6814}" destId="{59179EC2-B8BD-418B-8AA2-2486770BBCAA}" srcOrd="0" destOrd="0" presId="urn:microsoft.com/office/officeart/2008/layout/HorizontalMultiLevelHierarchy"/>
    <dgm:cxn modelId="{3B640A34-091C-4928-94A7-5B0FA1232336}" srcId="{8AB1B3A1-8210-408C-8552-F50FDEC7CC09}" destId="{6176A6E2-D392-4219-9E5A-CA58BD15EB39}" srcOrd="0" destOrd="0" parTransId="{9EF9047C-2865-4BFD-9FC4-51F3D87F1D34}" sibTransId="{143CDA61-6DE2-4284-BF42-449436142C7A}"/>
    <dgm:cxn modelId="{57F7E936-7314-4357-BFDD-687602904189}" srcId="{8AB1B3A1-8210-408C-8552-F50FDEC7CC09}" destId="{88538378-D016-4479-ACF6-D168474B7C97}" srcOrd="4" destOrd="0" parTransId="{D5A6A8D4-6ABD-4F97-A25E-A431D7DF8E57}" sibTransId="{B5913D66-8F83-42BA-9034-C15611AE22E5}"/>
    <dgm:cxn modelId="{70317B39-3F91-4000-94BF-D8D54FE5921E}" srcId="{8AB1B3A1-8210-408C-8552-F50FDEC7CC09}" destId="{3643DA18-9869-4954-AD01-68800419695D}" srcOrd="6" destOrd="0" parTransId="{A2F856B0-35BB-4BB8-9B6E-804D2C33C8A8}" sibTransId="{7820A082-96AC-478D-8372-993B1EAC2836}"/>
    <dgm:cxn modelId="{BB51A35C-B90A-45D7-812C-EE51D0C7CBB3}" type="presOf" srcId="{A2F856B0-35BB-4BB8-9B6E-804D2C33C8A8}" destId="{15B761E7-02E9-45F9-AB8A-B6458B00123A}" srcOrd="1" destOrd="0" presId="urn:microsoft.com/office/officeart/2008/layout/HorizontalMultiLevelHierarchy"/>
    <dgm:cxn modelId="{7E7D2542-DA31-448E-BA62-F966719A52F3}" srcId="{8AB1B3A1-8210-408C-8552-F50FDEC7CC09}" destId="{97939BA6-316A-44E6-988A-1287384C03A1}" srcOrd="2" destOrd="0" parTransId="{3AEA381C-2720-46FE-9732-80EB24BB45E6}" sibTransId="{BD106D3A-6C66-4174-93E4-34D62F6AA9B7}"/>
    <dgm:cxn modelId="{BC46E364-F1BE-46E5-92D9-3D3346450019}" type="presOf" srcId="{3643DA18-9869-4954-AD01-68800419695D}" destId="{06242FE0-9419-4D6F-905B-6DF1BEC6B08D}" srcOrd="0" destOrd="0" presId="urn:microsoft.com/office/officeart/2008/layout/HorizontalMultiLevelHierarchy"/>
    <dgm:cxn modelId="{5757624A-5A09-46B1-8B92-CBB97FC83438}" type="presOf" srcId="{867F6AF0-2066-42A7-98F6-BFD1B2AA0F5C}" destId="{3A83C5D4-05A0-47AC-BF86-655E1AD7B6D6}" srcOrd="0" destOrd="0" presId="urn:microsoft.com/office/officeart/2008/layout/HorizontalMultiLevelHierarchy"/>
    <dgm:cxn modelId="{A9029C52-2C24-4910-B667-9ECCCC83DB16}" type="presOf" srcId="{3AEA381C-2720-46FE-9732-80EB24BB45E6}" destId="{2AE063A5-2E34-4658-9BE5-2DE3FE8D7059}" srcOrd="0" destOrd="0" presId="urn:microsoft.com/office/officeart/2008/layout/HorizontalMultiLevelHierarchy"/>
    <dgm:cxn modelId="{2AF75C56-F6B4-44D3-A254-0FBF40107D64}" type="presOf" srcId="{D5A6A8D4-6ABD-4F97-A25E-A431D7DF8E57}" destId="{B3B71263-AB1B-493C-9747-D8485EE64514}" srcOrd="0" destOrd="0" presId="urn:microsoft.com/office/officeart/2008/layout/HorizontalMultiLevelHierarchy"/>
    <dgm:cxn modelId="{EA633259-6218-4638-8DDB-28AD37AFBAD4}" type="presOf" srcId="{FC447E21-0529-46AA-ABC5-94E6AE83998C}" destId="{32E4D485-A621-4E1E-9A17-288B15E52EBD}" srcOrd="0" destOrd="0" presId="urn:microsoft.com/office/officeart/2008/layout/HorizontalMultiLevelHierarchy"/>
    <dgm:cxn modelId="{DCE62287-0EEA-4592-8D62-7A242377D1DF}" type="presOf" srcId="{88538378-D016-4479-ACF6-D168474B7C97}" destId="{5CD8DC40-E056-4A18-B0D4-EEC1DA11E160}" srcOrd="0" destOrd="0" presId="urn:microsoft.com/office/officeart/2008/layout/HorizontalMultiLevelHierarchy"/>
    <dgm:cxn modelId="{17834088-AAC1-4AF0-9A1B-0486B340602D}" type="presOf" srcId="{52F74123-4619-4CC0-B749-7F67E2D350BE}" destId="{DBFA21B0-A360-483A-856B-E7252E07E098}" srcOrd="0" destOrd="0" presId="urn:microsoft.com/office/officeart/2008/layout/HorizontalMultiLevelHierarchy"/>
    <dgm:cxn modelId="{BBAA3599-5A3D-440E-8C10-5BA9277F6892}" type="presOf" srcId="{0B9E4C58-3E1A-41FB-A8A1-E7ED717E6814}" destId="{2A147E0D-B4C2-45DD-BD34-A8BAD8224418}" srcOrd="1" destOrd="0" presId="urn:microsoft.com/office/officeart/2008/layout/HorizontalMultiLevelHierarchy"/>
    <dgm:cxn modelId="{609FF4B2-7F77-4921-849B-54D277A925AD}" srcId="{8AB1B3A1-8210-408C-8552-F50FDEC7CC09}" destId="{FC0B490D-8D42-41D1-A7AC-3E5421374CCA}" srcOrd="1" destOrd="0" parTransId="{867F6AF0-2066-42A7-98F6-BFD1B2AA0F5C}" sibTransId="{F38CA1E1-FF96-4FC6-9F1B-895B2B490BB1}"/>
    <dgm:cxn modelId="{46BA6DB6-96AD-4F64-ADC5-D64293AD0858}" type="presOf" srcId="{D5A6A8D4-6ABD-4F97-A25E-A431D7DF8E57}" destId="{276BFF2D-119F-465E-BC9B-8901917DF1E8}" srcOrd="1" destOrd="0" presId="urn:microsoft.com/office/officeart/2008/layout/HorizontalMultiLevelHierarchy"/>
    <dgm:cxn modelId="{A6359EB6-8A7E-4DAD-A85C-9AE9B5BEB41C}" type="presOf" srcId="{8AB1B3A1-8210-408C-8552-F50FDEC7CC09}" destId="{7A499850-E6D2-47BB-8E07-62C9AD2CBEC9}" srcOrd="0" destOrd="0" presId="urn:microsoft.com/office/officeart/2008/layout/HorizontalMultiLevelHierarchy"/>
    <dgm:cxn modelId="{98ED4CBC-5FF4-496C-9168-5F3F4DE09BD9}" srcId="{8AB1B3A1-8210-408C-8552-F50FDEC7CC09}" destId="{018AA8DC-D2E6-421B-9290-58E0A122E2FD}" srcOrd="3" destOrd="0" parTransId="{0B9E4C58-3E1A-41FB-A8A1-E7ED717E6814}" sibTransId="{F170D97E-E610-47D5-B0FD-726F321A65A3}"/>
    <dgm:cxn modelId="{751D43C2-A329-4B07-96E2-6225A4005D2E}" srcId="{4076A015-B74E-4C02-B4A1-DF80793669DD}" destId="{8AB1B3A1-8210-408C-8552-F50FDEC7CC09}" srcOrd="0" destOrd="0" parTransId="{F31AE6A9-ABD8-4254-A584-8CB23E190144}" sibTransId="{470DC3BB-6AE5-48CA-8E36-BF92BAC3A762}"/>
    <dgm:cxn modelId="{5346D0C9-0DC0-4F53-8065-BA60F0B53B68}" type="presOf" srcId="{FC0B490D-8D42-41D1-A7AC-3E5421374CCA}" destId="{2F7E7C8A-F546-4876-BA17-B6E3A25BD50F}" srcOrd="0" destOrd="0" presId="urn:microsoft.com/office/officeart/2008/layout/HorizontalMultiLevelHierarchy"/>
    <dgm:cxn modelId="{BF2E4DD1-9DA8-469A-875A-56CEC709D549}" type="presOf" srcId="{9EF9047C-2865-4BFD-9FC4-51F3D87F1D34}" destId="{9CF0046D-A606-434A-8BF4-79A92CD5027B}" srcOrd="0" destOrd="0" presId="urn:microsoft.com/office/officeart/2008/layout/HorizontalMultiLevelHierarchy"/>
    <dgm:cxn modelId="{DF6F28DE-214E-4FDA-BC12-77E445F1BD1E}" type="presOf" srcId="{9EF9047C-2865-4BFD-9FC4-51F3D87F1D34}" destId="{F6549E32-843A-48EA-8F60-D3C20B74F621}" srcOrd="1" destOrd="0" presId="urn:microsoft.com/office/officeart/2008/layout/HorizontalMultiLevelHierarchy"/>
    <dgm:cxn modelId="{15A56FE2-C09D-46F5-A361-A5720DC9FBCA}" type="presOf" srcId="{867F6AF0-2066-42A7-98F6-BFD1B2AA0F5C}" destId="{D6F674F7-BB96-4A31-B131-CA85BE49EBAC}" srcOrd="1" destOrd="0" presId="urn:microsoft.com/office/officeart/2008/layout/HorizontalMultiLevelHierarchy"/>
    <dgm:cxn modelId="{2F51A4E8-5538-43C0-B1C4-A2482171A61E}" type="presOf" srcId="{018AA8DC-D2E6-421B-9290-58E0A122E2FD}" destId="{CA68A383-6299-4FD8-8811-F1062781BF19}" srcOrd="0" destOrd="0" presId="urn:microsoft.com/office/officeart/2008/layout/HorizontalMultiLevelHierarchy"/>
    <dgm:cxn modelId="{646B64EC-3230-43DF-B016-46255FA8A1C0}" type="presOf" srcId="{6176A6E2-D392-4219-9E5A-CA58BD15EB39}" destId="{1020285D-D7DC-4E72-B6D7-E36CF956D797}" srcOrd="0" destOrd="0" presId="urn:microsoft.com/office/officeart/2008/layout/HorizontalMultiLevelHierarchy"/>
    <dgm:cxn modelId="{E8696FEC-2242-4BFB-8B5F-267FAFBBFA3F}" type="presOf" srcId="{97939BA6-316A-44E6-988A-1287384C03A1}" destId="{AF22AEBF-6CCB-449C-BF95-F1236CFE035A}" srcOrd="0" destOrd="0" presId="urn:microsoft.com/office/officeart/2008/layout/HorizontalMultiLevelHierarchy"/>
    <dgm:cxn modelId="{92AAACEE-D383-454D-9A95-65CB24A55543}" type="presOf" srcId="{3AEA381C-2720-46FE-9732-80EB24BB45E6}" destId="{2CE05AE1-7182-4386-BD94-05A0A9530B35}" srcOrd="1" destOrd="0" presId="urn:microsoft.com/office/officeart/2008/layout/HorizontalMultiLevelHierarchy"/>
    <dgm:cxn modelId="{9CE07A87-7F42-4115-AE1E-30715C2ABC48}" type="presParOf" srcId="{F1D88334-32C7-4EEC-9A66-7E24B35E8E17}" destId="{E6ACD26C-F43D-4CE3-AF3B-77AA06C193D4}" srcOrd="0" destOrd="0" presId="urn:microsoft.com/office/officeart/2008/layout/HorizontalMultiLevelHierarchy"/>
    <dgm:cxn modelId="{F50B50ED-CE7D-4CCC-AB1A-BC3225121446}" type="presParOf" srcId="{E6ACD26C-F43D-4CE3-AF3B-77AA06C193D4}" destId="{7A499850-E6D2-47BB-8E07-62C9AD2CBEC9}" srcOrd="0" destOrd="0" presId="urn:microsoft.com/office/officeart/2008/layout/HorizontalMultiLevelHierarchy"/>
    <dgm:cxn modelId="{D313A8EF-0550-4DFF-B18C-907BFE1CBA8F}" type="presParOf" srcId="{E6ACD26C-F43D-4CE3-AF3B-77AA06C193D4}" destId="{FE130649-DFC2-4B68-A928-9EC0F0B32245}" srcOrd="1" destOrd="0" presId="urn:microsoft.com/office/officeart/2008/layout/HorizontalMultiLevelHierarchy"/>
    <dgm:cxn modelId="{F18A5797-D39B-44CB-8666-711C58EBAC15}" type="presParOf" srcId="{FE130649-DFC2-4B68-A928-9EC0F0B32245}" destId="{9CF0046D-A606-434A-8BF4-79A92CD5027B}" srcOrd="0" destOrd="0" presId="urn:microsoft.com/office/officeart/2008/layout/HorizontalMultiLevelHierarchy"/>
    <dgm:cxn modelId="{4E9A05E4-7854-4BDB-95CB-183C2C36E928}" type="presParOf" srcId="{9CF0046D-A606-434A-8BF4-79A92CD5027B}" destId="{F6549E32-843A-48EA-8F60-D3C20B74F621}" srcOrd="0" destOrd="0" presId="urn:microsoft.com/office/officeart/2008/layout/HorizontalMultiLevelHierarchy"/>
    <dgm:cxn modelId="{93A28FF2-AA8E-4C6A-BAB4-663EB39E8EAE}" type="presParOf" srcId="{FE130649-DFC2-4B68-A928-9EC0F0B32245}" destId="{09BED0BF-1894-4EE9-B148-A1AA95C1FC43}" srcOrd="1" destOrd="0" presId="urn:microsoft.com/office/officeart/2008/layout/HorizontalMultiLevelHierarchy"/>
    <dgm:cxn modelId="{C0263236-97FE-43ED-B82E-91DF25F3DB86}" type="presParOf" srcId="{09BED0BF-1894-4EE9-B148-A1AA95C1FC43}" destId="{1020285D-D7DC-4E72-B6D7-E36CF956D797}" srcOrd="0" destOrd="0" presId="urn:microsoft.com/office/officeart/2008/layout/HorizontalMultiLevelHierarchy"/>
    <dgm:cxn modelId="{DB831CA1-EFFD-4FEA-BA34-274E5D3FEA5C}" type="presParOf" srcId="{09BED0BF-1894-4EE9-B148-A1AA95C1FC43}" destId="{4BB0C3FD-A74F-4F98-9D79-77B8F0879423}" srcOrd="1" destOrd="0" presId="urn:microsoft.com/office/officeart/2008/layout/HorizontalMultiLevelHierarchy"/>
    <dgm:cxn modelId="{134DF1E6-3C24-4BF7-96D5-99FEBB1F8C2B}" type="presParOf" srcId="{FE130649-DFC2-4B68-A928-9EC0F0B32245}" destId="{3A83C5D4-05A0-47AC-BF86-655E1AD7B6D6}" srcOrd="2" destOrd="0" presId="urn:microsoft.com/office/officeart/2008/layout/HorizontalMultiLevelHierarchy"/>
    <dgm:cxn modelId="{11EC9988-833C-4134-90E8-CB60E600F818}" type="presParOf" srcId="{3A83C5D4-05A0-47AC-BF86-655E1AD7B6D6}" destId="{D6F674F7-BB96-4A31-B131-CA85BE49EBAC}" srcOrd="0" destOrd="0" presId="urn:microsoft.com/office/officeart/2008/layout/HorizontalMultiLevelHierarchy"/>
    <dgm:cxn modelId="{EDB729FF-99DF-46C0-A1F7-31E1F0B65E00}" type="presParOf" srcId="{FE130649-DFC2-4B68-A928-9EC0F0B32245}" destId="{0E65B075-97C3-4F95-8912-9431577F502F}" srcOrd="3" destOrd="0" presId="urn:microsoft.com/office/officeart/2008/layout/HorizontalMultiLevelHierarchy"/>
    <dgm:cxn modelId="{7F563C75-2576-480B-AABB-93B53952BC2F}" type="presParOf" srcId="{0E65B075-97C3-4F95-8912-9431577F502F}" destId="{2F7E7C8A-F546-4876-BA17-B6E3A25BD50F}" srcOrd="0" destOrd="0" presId="urn:microsoft.com/office/officeart/2008/layout/HorizontalMultiLevelHierarchy"/>
    <dgm:cxn modelId="{3150F1A4-986B-427A-86EE-DC03544EBB70}" type="presParOf" srcId="{0E65B075-97C3-4F95-8912-9431577F502F}" destId="{356AD30A-9B93-4115-957B-EC4489CF8F9B}" srcOrd="1" destOrd="0" presId="urn:microsoft.com/office/officeart/2008/layout/HorizontalMultiLevelHierarchy"/>
    <dgm:cxn modelId="{701020CA-618C-4FFC-8F4A-B7969A033C15}" type="presParOf" srcId="{FE130649-DFC2-4B68-A928-9EC0F0B32245}" destId="{2AE063A5-2E34-4658-9BE5-2DE3FE8D7059}" srcOrd="4" destOrd="0" presId="urn:microsoft.com/office/officeart/2008/layout/HorizontalMultiLevelHierarchy"/>
    <dgm:cxn modelId="{CE37A212-9A53-42D9-911C-B8AE7F55FC5E}" type="presParOf" srcId="{2AE063A5-2E34-4658-9BE5-2DE3FE8D7059}" destId="{2CE05AE1-7182-4386-BD94-05A0A9530B35}" srcOrd="0" destOrd="0" presId="urn:microsoft.com/office/officeart/2008/layout/HorizontalMultiLevelHierarchy"/>
    <dgm:cxn modelId="{09FB5B3D-33FC-4B17-AAD1-26A3DA5B3908}" type="presParOf" srcId="{FE130649-DFC2-4B68-A928-9EC0F0B32245}" destId="{8291FEE8-2936-48CF-A1AF-B6067EFF076D}" srcOrd="5" destOrd="0" presId="urn:microsoft.com/office/officeart/2008/layout/HorizontalMultiLevelHierarchy"/>
    <dgm:cxn modelId="{44481EC5-A789-46F3-8ABB-D06D41CED592}" type="presParOf" srcId="{8291FEE8-2936-48CF-A1AF-B6067EFF076D}" destId="{AF22AEBF-6CCB-449C-BF95-F1236CFE035A}" srcOrd="0" destOrd="0" presId="urn:microsoft.com/office/officeart/2008/layout/HorizontalMultiLevelHierarchy"/>
    <dgm:cxn modelId="{A15F977E-117C-4290-8F73-112AA24CC7AF}" type="presParOf" srcId="{8291FEE8-2936-48CF-A1AF-B6067EFF076D}" destId="{B9864AF3-55D2-4D4C-AA29-780CF2E0BE06}" srcOrd="1" destOrd="0" presId="urn:microsoft.com/office/officeart/2008/layout/HorizontalMultiLevelHierarchy"/>
    <dgm:cxn modelId="{54F60E80-EC80-4AD4-A142-2BAE964F63C1}" type="presParOf" srcId="{FE130649-DFC2-4B68-A928-9EC0F0B32245}" destId="{59179EC2-B8BD-418B-8AA2-2486770BBCAA}" srcOrd="6" destOrd="0" presId="urn:microsoft.com/office/officeart/2008/layout/HorizontalMultiLevelHierarchy"/>
    <dgm:cxn modelId="{6B467B40-C3DD-47A3-9B67-D56BD407D2F4}" type="presParOf" srcId="{59179EC2-B8BD-418B-8AA2-2486770BBCAA}" destId="{2A147E0D-B4C2-45DD-BD34-A8BAD8224418}" srcOrd="0" destOrd="0" presId="urn:microsoft.com/office/officeart/2008/layout/HorizontalMultiLevelHierarchy"/>
    <dgm:cxn modelId="{0FDE3BAF-2CC0-46D3-9074-2E0AE36A60CA}" type="presParOf" srcId="{FE130649-DFC2-4B68-A928-9EC0F0B32245}" destId="{2C2A2C6A-3982-484C-B291-4CC8568099A4}" srcOrd="7" destOrd="0" presId="urn:microsoft.com/office/officeart/2008/layout/HorizontalMultiLevelHierarchy"/>
    <dgm:cxn modelId="{F7EBA0B8-FFCA-407C-8760-F621853E3D80}" type="presParOf" srcId="{2C2A2C6A-3982-484C-B291-4CC8568099A4}" destId="{CA68A383-6299-4FD8-8811-F1062781BF19}" srcOrd="0" destOrd="0" presId="urn:microsoft.com/office/officeart/2008/layout/HorizontalMultiLevelHierarchy"/>
    <dgm:cxn modelId="{F0515FE6-92CF-4D9D-B6F8-426D9E9970D3}" type="presParOf" srcId="{2C2A2C6A-3982-484C-B291-4CC8568099A4}" destId="{2CAA5C70-ED2F-4617-A9DE-4A7D740D81BB}" srcOrd="1" destOrd="0" presId="urn:microsoft.com/office/officeart/2008/layout/HorizontalMultiLevelHierarchy"/>
    <dgm:cxn modelId="{B0D77D64-0A96-44E0-B91A-CA06385C24E7}" type="presParOf" srcId="{FE130649-DFC2-4B68-A928-9EC0F0B32245}" destId="{B3B71263-AB1B-493C-9747-D8485EE64514}" srcOrd="8" destOrd="0" presId="urn:microsoft.com/office/officeart/2008/layout/HorizontalMultiLevelHierarchy"/>
    <dgm:cxn modelId="{0023B86C-2B33-4E5A-BFC6-C7EDFD2F41A7}" type="presParOf" srcId="{B3B71263-AB1B-493C-9747-D8485EE64514}" destId="{276BFF2D-119F-465E-BC9B-8901917DF1E8}" srcOrd="0" destOrd="0" presId="urn:microsoft.com/office/officeart/2008/layout/HorizontalMultiLevelHierarchy"/>
    <dgm:cxn modelId="{41CA8EBB-F39A-461B-8888-00C994D31897}" type="presParOf" srcId="{FE130649-DFC2-4B68-A928-9EC0F0B32245}" destId="{FC394ED6-45E3-4648-8DA9-87BFE59AF495}" srcOrd="9" destOrd="0" presId="urn:microsoft.com/office/officeart/2008/layout/HorizontalMultiLevelHierarchy"/>
    <dgm:cxn modelId="{4ABBD84B-60C0-43E7-964B-C5FE1F5CA037}" type="presParOf" srcId="{FC394ED6-45E3-4648-8DA9-87BFE59AF495}" destId="{5CD8DC40-E056-4A18-B0D4-EEC1DA11E160}" srcOrd="0" destOrd="0" presId="urn:microsoft.com/office/officeart/2008/layout/HorizontalMultiLevelHierarchy"/>
    <dgm:cxn modelId="{A3717567-823E-4D80-A4B9-794606132926}" type="presParOf" srcId="{FC394ED6-45E3-4648-8DA9-87BFE59AF495}" destId="{6EE232E0-240B-4131-B9D8-2138C751D8AB}" srcOrd="1" destOrd="0" presId="urn:microsoft.com/office/officeart/2008/layout/HorizontalMultiLevelHierarchy"/>
    <dgm:cxn modelId="{7B28AF6D-84A1-4225-BE48-71E67F3FA353}" type="presParOf" srcId="{FE130649-DFC2-4B68-A928-9EC0F0B32245}" destId="{32E4D485-A621-4E1E-9A17-288B15E52EBD}" srcOrd="10" destOrd="0" presId="urn:microsoft.com/office/officeart/2008/layout/HorizontalMultiLevelHierarchy"/>
    <dgm:cxn modelId="{A64B93A1-4943-4075-81BF-71BF213C6469}" type="presParOf" srcId="{32E4D485-A621-4E1E-9A17-288B15E52EBD}" destId="{29AD7114-37E6-4CCD-958A-62DDF17EA576}" srcOrd="0" destOrd="0" presId="urn:microsoft.com/office/officeart/2008/layout/HorizontalMultiLevelHierarchy"/>
    <dgm:cxn modelId="{E0F9673F-55BE-43C7-9FE7-A28672376528}" type="presParOf" srcId="{FE130649-DFC2-4B68-A928-9EC0F0B32245}" destId="{F8E2151D-2701-4C8D-AB18-0F2067E102F1}" srcOrd="11" destOrd="0" presId="urn:microsoft.com/office/officeart/2008/layout/HorizontalMultiLevelHierarchy"/>
    <dgm:cxn modelId="{8FCCFC17-C553-476B-93B5-BFAE2CEF2EF3}" type="presParOf" srcId="{F8E2151D-2701-4C8D-AB18-0F2067E102F1}" destId="{DBFA21B0-A360-483A-856B-E7252E07E098}" srcOrd="0" destOrd="0" presId="urn:microsoft.com/office/officeart/2008/layout/HorizontalMultiLevelHierarchy"/>
    <dgm:cxn modelId="{5AF231BC-7E8C-448A-BC54-18546ED8C52B}" type="presParOf" srcId="{F8E2151D-2701-4C8D-AB18-0F2067E102F1}" destId="{69F1057B-33D0-4FC6-8C37-1425BAB568B1}" srcOrd="1" destOrd="0" presId="urn:microsoft.com/office/officeart/2008/layout/HorizontalMultiLevelHierarchy"/>
    <dgm:cxn modelId="{AA7207B7-56B7-4291-BDDA-8608108E8830}" type="presParOf" srcId="{FE130649-DFC2-4B68-A928-9EC0F0B32245}" destId="{CA35601A-FDF0-457B-B0E2-0D7E3AF35FB7}" srcOrd="12" destOrd="0" presId="urn:microsoft.com/office/officeart/2008/layout/HorizontalMultiLevelHierarchy"/>
    <dgm:cxn modelId="{17399306-5282-42EF-8083-4DC4B0FB9652}" type="presParOf" srcId="{CA35601A-FDF0-457B-B0E2-0D7E3AF35FB7}" destId="{15B761E7-02E9-45F9-AB8A-B6458B00123A}" srcOrd="0" destOrd="0" presId="urn:microsoft.com/office/officeart/2008/layout/HorizontalMultiLevelHierarchy"/>
    <dgm:cxn modelId="{82024378-1F65-45ED-876D-B7585D559EE8}" type="presParOf" srcId="{FE130649-DFC2-4B68-A928-9EC0F0B32245}" destId="{13339E1F-B44A-444A-8105-4BA4C4B52D03}" srcOrd="13" destOrd="0" presId="urn:microsoft.com/office/officeart/2008/layout/HorizontalMultiLevelHierarchy"/>
    <dgm:cxn modelId="{89EF5557-C6FE-4D07-9BAB-07CD5FD0CD06}" type="presParOf" srcId="{13339E1F-B44A-444A-8105-4BA4C4B52D03}" destId="{06242FE0-9419-4D6F-905B-6DF1BEC6B08D}" srcOrd="0" destOrd="0" presId="urn:microsoft.com/office/officeart/2008/layout/HorizontalMultiLevelHierarchy"/>
    <dgm:cxn modelId="{3340644C-8529-42ED-A537-347D1461349F}" type="presParOf" srcId="{13339E1F-B44A-444A-8105-4BA4C4B52D03}" destId="{DAD07396-8CE0-4C90-83DE-79AF46B1D531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76A015-B74E-4C02-B4A1-DF80793669D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1B3A1-8210-408C-8552-F50FDEC7CC09}">
      <dgm:prSet phldrT="[Текст]" custT="1"/>
      <dgm:spPr>
        <a:solidFill>
          <a:srgbClr val="2E72A5"/>
        </a:solidFill>
      </dgm:spPr>
      <dgm:t>
        <a:bodyPr/>
        <a:lstStyle/>
        <a:p>
          <a:pPr rtl="0"/>
          <a:r>
            <a:rPr lang="ru-KZ" sz="1000" b="1">
              <a:latin typeface="Montserrat"/>
            </a:rPr>
            <a:t>Задачи центра</a:t>
          </a:r>
          <a:endParaRPr lang="ru-RU" sz="1000" b="1">
            <a:latin typeface="Montserrat" panose="00000500000000000000" pitchFamily="2" charset="-52"/>
          </a:endParaRPr>
        </a:p>
      </dgm:t>
    </dgm:pt>
    <dgm:pt modelId="{470DC3BB-6AE5-48CA-8E36-BF92BAC3A762}" type="sibTrans" cxnId="{751D43C2-A329-4B07-96E2-6225A4005D2E}">
      <dgm:prSet/>
      <dgm:spPr/>
      <dgm:t>
        <a:bodyPr/>
        <a:lstStyle/>
        <a:p>
          <a:endParaRPr lang="ru-RU" sz="1000" b="0"/>
        </a:p>
      </dgm:t>
    </dgm:pt>
    <dgm:pt modelId="{F31AE6A9-ABD8-4254-A584-8CB23E190144}" type="parTrans" cxnId="{751D43C2-A329-4B07-96E2-6225A4005D2E}">
      <dgm:prSet/>
      <dgm:spPr/>
      <dgm:t>
        <a:bodyPr/>
        <a:lstStyle/>
        <a:p>
          <a:endParaRPr lang="ru-RU" sz="1000" b="0"/>
        </a:p>
      </dgm:t>
    </dgm:pt>
    <dgm:pt modelId="{CC5FE041-A295-49F6-9505-7E5DE4CD511D}">
      <dgm:prSet phldr="0"/>
      <dgm:spPr/>
      <dgm:t>
        <a:bodyPr/>
        <a:lstStyle/>
        <a:p>
          <a:pPr algn="l" rtl="0"/>
          <a:r>
            <a:rPr lang="ru-RU" b="0"/>
            <a:t>Выполнение научно-исследовательских работ и проектов в области искусственного интеллекта, больших данных и блокчейн-технологий.</a:t>
          </a:r>
          <a:endParaRPr lang="ru-RU" b="1">
            <a:latin typeface="Montserrat"/>
          </a:endParaRPr>
        </a:p>
      </dgm:t>
    </dgm:pt>
    <dgm:pt modelId="{B87DDF7F-9BAA-4FAF-87D9-5BAEB54CB30D}" type="parTrans" cxnId="{88A5F50C-E37F-40CB-95A1-61D0594CB4F1}">
      <dgm:prSet/>
      <dgm:spPr/>
      <dgm:t>
        <a:bodyPr/>
        <a:lstStyle/>
        <a:p>
          <a:endParaRPr lang="ru-RU"/>
        </a:p>
      </dgm:t>
    </dgm:pt>
    <dgm:pt modelId="{2FD9FD0A-F36F-458B-A86E-0636645E5076}" type="sibTrans" cxnId="{88A5F50C-E37F-40CB-95A1-61D0594CB4F1}">
      <dgm:prSet/>
      <dgm:spPr/>
    </dgm:pt>
    <dgm:pt modelId="{D5016266-F2D7-4F82-B285-100257B32220}">
      <dgm:prSet phldr="0"/>
      <dgm:spPr/>
      <dgm:t>
        <a:bodyPr/>
        <a:lstStyle/>
        <a:p>
          <a:pPr algn="l"/>
          <a:r>
            <a:rPr lang="ru-RU" b="0"/>
            <a:t>Развитие, укрепление и расширение научной школы «Искусственный интеллект,  большие данные и блокчейн-технологии», подготовка научных и научно-педагогических кадров в рамках указанной научной школы.</a:t>
          </a:r>
          <a:endParaRPr lang="ru-RU"/>
        </a:p>
      </dgm:t>
    </dgm:pt>
    <dgm:pt modelId="{D5E02213-0E9F-4D2A-9261-F94B8E94E24E}" type="parTrans" cxnId="{E2246274-3807-45B0-A9AE-28A40F71CCA5}">
      <dgm:prSet/>
      <dgm:spPr/>
      <dgm:t>
        <a:bodyPr/>
        <a:lstStyle/>
        <a:p>
          <a:endParaRPr lang="ru-RU"/>
        </a:p>
      </dgm:t>
    </dgm:pt>
    <dgm:pt modelId="{4D7EAEFE-129B-40BA-BA77-D18920BD6482}" type="sibTrans" cxnId="{E2246274-3807-45B0-A9AE-28A40F71CCA5}">
      <dgm:prSet/>
      <dgm:spPr/>
    </dgm:pt>
    <dgm:pt modelId="{DDC172E0-F05C-4F97-84A3-7297ACF664A6}">
      <dgm:prSet phldr="0"/>
      <dgm:spPr/>
      <dgm:t>
        <a:bodyPr/>
        <a:lstStyle/>
        <a:p>
          <a:pPr algn="l"/>
          <a:r>
            <a:rPr lang="ru-RU" b="0"/>
            <a:t>Развитие, укрепление и расширение научной и отраслевой коллаборации в области искусственного интеллекта, больших данных и блокчейн-технологий с передовыми отечественными и зарубежными научно-исследовательскими организациями и компаниями.</a:t>
          </a:r>
          <a:endParaRPr lang="ru-RU"/>
        </a:p>
      </dgm:t>
    </dgm:pt>
    <dgm:pt modelId="{036DCCE6-3FC9-42BD-8143-9A9A9751309C}" type="parTrans" cxnId="{18A4C7C5-25A0-42C0-B297-65B0B1EDADF2}">
      <dgm:prSet/>
      <dgm:spPr/>
      <dgm:t>
        <a:bodyPr/>
        <a:lstStyle/>
        <a:p>
          <a:endParaRPr lang="ru-RU"/>
        </a:p>
      </dgm:t>
    </dgm:pt>
    <dgm:pt modelId="{A656FFFC-3B86-482D-8779-A01CF76633C7}" type="sibTrans" cxnId="{18A4C7C5-25A0-42C0-B297-65B0B1EDADF2}">
      <dgm:prSet/>
      <dgm:spPr/>
    </dgm:pt>
    <dgm:pt modelId="{BD0AF787-0376-4421-80D4-70673B526A47}">
      <dgm:prSet phldr="0"/>
      <dgm:spPr/>
      <dgm:t>
        <a:bodyPr/>
        <a:lstStyle/>
        <a:p>
          <a:pPr algn="l"/>
          <a:r>
            <a:rPr lang="ru-RU" b="0"/>
            <a:t>Развитие, укрепление и расширение научной инфраструктуры Центра.</a:t>
          </a:r>
          <a:endParaRPr lang="ru-RU"/>
        </a:p>
      </dgm:t>
    </dgm:pt>
    <dgm:pt modelId="{9A601D97-1EF1-4BFD-9681-F2CB9F507080}" type="parTrans" cxnId="{95D99DD8-773F-404F-8917-5D8D62D5B1DD}">
      <dgm:prSet/>
      <dgm:spPr/>
      <dgm:t>
        <a:bodyPr/>
        <a:lstStyle/>
        <a:p>
          <a:endParaRPr lang="ru-RU"/>
        </a:p>
      </dgm:t>
    </dgm:pt>
    <dgm:pt modelId="{37797AEA-B27C-4CDE-AC0F-D77C28465EA9}" type="sibTrans" cxnId="{95D99DD8-773F-404F-8917-5D8D62D5B1DD}">
      <dgm:prSet/>
      <dgm:spPr/>
    </dgm:pt>
    <dgm:pt modelId="{300E7BE8-2216-48FC-B769-E6E3A0EE0655}">
      <dgm:prSet phldr="0"/>
      <dgm:spPr/>
      <dgm:t>
        <a:bodyPr/>
        <a:lstStyle/>
        <a:p>
          <a:pPr algn="l"/>
          <a:r>
            <a:rPr lang="ru-RU" b="0"/>
            <a:t>Поиск и разработка технологических инноваций в области искусственного интеллекта, больших данных и блокчейн-технологий в ответ на актуальные запросы реального сектора экономики.</a:t>
          </a:r>
          <a:endParaRPr lang="ru-RU"/>
        </a:p>
      </dgm:t>
    </dgm:pt>
    <dgm:pt modelId="{78EBA514-7BE7-4ABE-B4A1-2A4BD9B2FA3C}" type="parTrans" cxnId="{5A49F6DA-D7CB-40DB-A65E-7969BE52424F}">
      <dgm:prSet/>
      <dgm:spPr/>
      <dgm:t>
        <a:bodyPr/>
        <a:lstStyle/>
        <a:p>
          <a:endParaRPr lang="ru-RU"/>
        </a:p>
      </dgm:t>
    </dgm:pt>
    <dgm:pt modelId="{AC32F6CD-68E3-4DD2-B876-E5611D575800}" type="sibTrans" cxnId="{5A49F6DA-D7CB-40DB-A65E-7969BE52424F}">
      <dgm:prSet/>
      <dgm:spPr/>
    </dgm:pt>
    <dgm:pt modelId="{F1D88334-32C7-4EEC-9A66-7E24B35E8E17}" type="pres">
      <dgm:prSet presAssocID="{4076A015-B74E-4C02-B4A1-DF80793669D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6ACD26C-F43D-4CE3-AF3B-77AA06C193D4}" type="pres">
      <dgm:prSet presAssocID="{8AB1B3A1-8210-408C-8552-F50FDEC7CC09}" presName="root1" presStyleCnt="0"/>
      <dgm:spPr/>
    </dgm:pt>
    <dgm:pt modelId="{7A499850-E6D2-47BB-8E07-62C9AD2CBEC9}" type="pres">
      <dgm:prSet presAssocID="{8AB1B3A1-8210-408C-8552-F50FDEC7CC09}" presName="LevelOneTextNode" presStyleLbl="node0" presStyleIdx="0" presStyleCnt="1" custScaleY="110313" custLinFactNeighborX="-23427" custLinFactNeighborY="365">
        <dgm:presLayoutVars>
          <dgm:chPref val="3"/>
        </dgm:presLayoutVars>
      </dgm:prSet>
      <dgm:spPr/>
    </dgm:pt>
    <dgm:pt modelId="{FE130649-DFC2-4B68-A928-9EC0F0B32245}" type="pres">
      <dgm:prSet presAssocID="{8AB1B3A1-8210-408C-8552-F50FDEC7CC09}" presName="level2hierChild" presStyleCnt="0"/>
      <dgm:spPr/>
    </dgm:pt>
    <dgm:pt modelId="{7E162BBD-E5E5-4114-A632-3A30CC496910}" type="pres">
      <dgm:prSet presAssocID="{B87DDF7F-9BAA-4FAF-87D9-5BAEB54CB30D}" presName="conn2-1" presStyleLbl="parChTrans1D2" presStyleIdx="0" presStyleCnt="5"/>
      <dgm:spPr/>
    </dgm:pt>
    <dgm:pt modelId="{27B13477-88D5-410C-8E2E-CD7C5A5C53BF}" type="pres">
      <dgm:prSet presAssocID="{B87DDF7F-9BAA-4FAF-87D9-5BAEB54CB30D}" presName="connTx" presStyleLbl="parChTrans1D2" presStyleIdx="0" presStyleCnt="5"/>
      <dgm:spPr/>
    </dgm:pt>
    <dgm:pt modelId="{3190E8E8-47EB-469C-A058-865724B9AAA3}" type="pres">
      <dgm:prSet presAssocID="{CC5FE041-A295-49F6-9505-7E5DE4CD511D}" presName="root2" presStyleCnt="0"/>
      <dgm:spPr/>
    </dgm:pt>
    <dgm:pt modelId="{D4E4B563-7A62-480F-A482-7A3F669537BC}" type="pres">
      <dgm:prSet presAssocID="{CC5FE041-A295-49F6-9505-7E5DE4CD511D}" presName="LevelTwoTextNode" presStyleLbl="node2" presStyleIdx="0" presStyleCnt="5">
        <dgm:presLayoutVars>
          <dgm:chPref val="3"/>
        </dgm:presLayoutVars>
      </dgm:prSet>
      <dgm:spPr/>
    </dgm:pt>
    <dgm:pt modelId="{AAFD3D4F-57FD-491C-BAC4-8089DA98E37A}" type="pres">
      <dgm:prSet presAssocID="{CC5FE041-A295-49F6-9505-7E5DE4CD511D}" presName="level3hierChild" presStyleCnt="0"/>
      <dgm:spPr/>
    </dgm:pt>
    <dgm:pt modelId="{C3791DEE-0FFE-42A7-8676-17A41510EABA}" type="pres">
      <dgm:prSet presAssocID="{D5E02213-0E9F-4D2A-9261-F94B8E94E24E}" presName="conn2-1" presStyleLbl="parChTrans1D2" presStyleIdx="1" presStyleCnt="5"/>
      <dgm:spPr/>
    </dgm:pt>
    <dgm:pt modelId="{96DFD316-4C23-4E58-AC95-FF50193B8E88}" type="pres">
      <dgm:prSet presAssocID="{D5E02213-0E9F-4D2A-9261-F94B8E94E24E}" presName="connTx" presStyleLbl="parChTrans1D2" presStyleIdx="1" presStyleCnt="5"/>
      <dgm:spPr/>
    </dgm:pt>
    <dgm:pt modelId="{3E60AB44-00C0-496F-BB55-45DBB4189701}" type="pres">
      <dgm:prSet presAssocID="{D5016266-F2D7-4F82-B285-100257B32220}" presName="root2" presStyleCnt="0"/>
      <dgm:spPr/>
    </dgm:pt>
    <dgm:pt modelId="{46DA74A0-BF41-4689-88DA-F5EC07B0E828}" type="pres">
      <dgm:prSet presAssocID="{D5016266-F2D7-4F82-B285-100257B32220}" presName="LevelTwoTextNode" presStyleLbl="node2" presStyleIdx="1" presStyleCnt="5">
        <dgm:presLayoutVars>
          <dgm:chPref val="3"/>
        </dgm:presLayoutVars>
      </dgm:prSet>
      <dgm:spPr/>
    </dgm:pt>
    <dgm:pt modelId="{9E2A5F42-4355-40CF-BF9D-DACAA9F65CF3}" type="pres">
      <dgm:prSet presAssocID="{D5016266-F2D7-4F82-B285-100257B32220}" presName="level3hierChild" presStyleCnt="0"/>
      <dgm:spPr/>
    </dgm:pt>
    <dgm:pt modelId="{F5418873-DD5C-4C1E-905D-9AC0ADFBBC06}" type="pres">
      <dgm:prSet presAssocID="{036DCCE6-3FC9-42BD-8143-9A9A9751309C}" presName="conn2-1" presStyleLbl="parChTrans1D2" presStyleIdx="2" presStyleCnt="5"/>
      <dgm:spPr/>
    </dgm:pt>
    <dgm:pt modelId="{0D90C51B-E034-4D0F-8ED8-13C5BA7AF4D8}" type="pres">
      <dgm:prSet presAssocID="{036DCCE6-3FC9-42BD-8143-9A9A9751309C}" presName="connTx" presStyleLbl="parChTrans1D2" presStyleIdx="2" presStyleCnt="5"/>
      <dgm:spPr/>
    </dgm:pt>
    <dgm:pt modelId="{61DFA30C-B0E4-4A93-8CD2-A783C0D1D511}" type="pres">
      <dgm:prSet presAssocID="{DDC172E0-F05C-4F97-84A3-7297ACF664A6}" presName="root2" presStyleCnt="0"/>
      <dgm:spPr/>
    </dgm:pt>
    <dgm:pt modelId="{202274D9-D187-4884-AC42-B88F15BCA29C}" type="pres">
      <dgm:prSet presAssocID="{DDC172E0-F05C-4F97-84A3-7297ACF664A6}" presName="LevelTwoTextNode" presStyleLbl="node2" presStyleIdx="2" presStyleCnt="5">
        <dgm:presLayoutVars>
          <dgm:chPref val="3"/>
        </dgm:presLayoutVars>
      </dgm:prSet>
      <dgm:spPr/>
    </dgm:pt>
    <dgm:pt modelId="{6531FCBB-34B4-461F-920F-B4AE8143C105}" type="pres">
      <dgm:prSet presAssocID="{DDC172E0-F05C-4F97-84A3-7297ACF664A6}" presName="level3hierChild" presStyleCnt="0"/>
      <dgm:spPr/>
    </dgm:pt>
    <dgm:pt modelId="{D8567889-C2BD-4F1E-B1BE-12B3B5B1F6CC}" type="pres">
      <dgm:prSet presAssocID="{9A601D97-1EF1-4BFD-9681-F2CB9F507080}" presName="conn2-1" presStyleLbl="parChTrans1D2" presStyleIdx="3" presStyleCnt="5"/>
      <dgm:spPr/>
    </dgm:pt>
    <dgm:pt modelId="{22EFD500-A8E1-4A3E-8FFE-BB2031660EF0}" type="pres">
      <dgm:prSet presAssocID="{9A601D97-1EF1-4BFD-9681-F2CB9F507080}" presName="connTx" presStyleLbl="parChTrans1D2" presStyleIdx="3" presStyleCnt="5"/>
      <dgm:spPr/>
    </dgm:pt>
    <dgm:pt modelId="{2D3EAA34-0220-420E-899E-0E07C3DBCFA2}" type="pres">
      <dgm:prSet presAssocID="{BD0AF787-0376-4421-80D4-70673B526A47}" presName="root2" presStyleCnt="0"/>
      <dgm:spPr/>
    </dgm:pt>
    <dgm:pt modelId="{96CE104B-87C6-40DB-8CEC-D13D2C286076}" type="pres">
      <dgm:prSet presAssocID="{BD0AF787-0376-4421-80D4-70673B526A47}" presName="LevelTwoTextNode" presStyleLbl="node2" presStyleIdx="3" presStyleCnt="5">
        <dgm:presLayoutVars>
          <dgm:chPref val="3"/>
        </dgm:presLayoutVars>
      </dgm:prSet>
      <dgm:spPr/>
    </dgm:pt>
    <dgm:pt modelId="{C4504803-E2AE-4589-B15B-110849BAD580}" type="pres">
      <dgm:prSet presAssocID="{BD0AF787-0376-4421-80D4-70673B526A47}" presName="level3hierChild" presStyleCnt="0"/>
      <dgm:spPr/>
    </dgm:pt>
    <dgm:pt modelId="{B34B3B1B-6654-46C0-A974-3E35637D3B3D}" type="pres">
      <dgm:prSet presAssocID="{78EBA514-7BE7-4ABE-B4A1-2A4BD9B2FA3C}" presName="conn2-1" presStyleLbl="parChTrans1D2" presStyleIdx="4" presStyleCnt="5"/>
      <dgm:spPr/>
    </dgm:pt>
    <dgm:pt modelId="{D9CBDF29-02F5-48F1-B971-CC55CF3981B7}" type="pres">
      <dgm:prSet presAssocID="{78EBA514-7BE7-4ABE-B4A1-2A4BD9B2FA3C}" presName="connTx" presStyleLbl="parChTrans1D2" presStyleIdx="4" presStyleCnt="5"/>
      <dgm:spPr/>
    </dgm:pt>
    <dgm:pt modelId="{D25CC35D-FB8A-47E6-A494-B508FF25A85B}" type="pres">
      <dgm:prSet presAssocID="{300E7BE8-2216-48FC-B769-E6E3A0EE0655}" presName="root2" presStyleCnt="0"/>
      <dgm:spPr/>
    </dgm:pt>
    <dgm:pt modelId="{E9E2FFA1-F0CA-4B4F-9891-23F55B948292}" type="pres">
      <dgm:prSet presAssocID="{300E7BE8-2216-48FC-B769-E6E3A0EE0655}" presName="LevelTwoTextNode" presStyleLbl="node2" presStyleIdx="4" presStyleCnt="5">
        <dgm:presLayoutVars>
          <dgm:chPref val="3"/>
        </dgm:presLayoutVars>
      </dgm:prSet>
      <dgm:spPr/>
    </dgm:pt>
    <dgm:pt modelId="{4F732818-EB77-45F4-A3E2-71DC361E0BBE}" type="pres">
      <dgm:prSet presAssocID="{300E7BE8-2216-48FC-B769-E6E3A0EE0655}" presName="level3hierChild" presStyleCnt="0"/>
      <dgm:spPr/>
    </dgm:pt>
  </dgm:ptLst>
  <dgm:cxnLst>
    <dgm:cxn modelId="{88A5F50C-E37F-40CB-95A1-61D0594CB4F1}" srcId="{8AB1B3A1-8210-408C-8552-F50FDEC7CC09}" destId="{CC5FE041-A295-49F6-9505-7E5DE4CD511D}" srcOrd="0" destOrd="0" parTransId="{B87DDF7F-9BAA-4FAF-87D9-5BAEB54CB30D}" sibTransId="{2FD9FD0A-F36F-458B-A86E-0636645E5076}"/>
    <dgm:cxn modelId="{2DF6540D-D005-491D-AB20-1CFC67C0DF49}" type="presOf" srcId="{4076A015-B74E-4C02-B4A1-DF80793669DD}" destId="{F1D88334-32C7-4EEC-9A66-7E24B35E8E17}" srcOrd="0" destOrd="0" presId="urn:microsoft.com/office/officeart/2008/layout/HorizontalMultiLevelHierarchy"/>
    <dgm:cxn modelId="{EB06D71E-BE58-4626-87A9-705794F6564A}" type="presOf" srcId="{8AB1B3A1-8210-408C-8552-F50FDEC7CC09}" destId="{7A499850-E6D2-47BB-8E07-62C9AD2CBEC9}" srcOrd="0" destOrd="0" presId="urn:microsoft.com/office/officeart/2008/layout/HorizontalMultiLevelHierarchy"/>
    <dgm:cxn modelId="{CE44491F-76CA-4DD7-AF60-3AF013C2C41E}" type="presOf" srcId="{036DCCE6-3FC9-42BD-8143-9A9A9751309C}" destId="{0D90C51B-E034-4D0F-8ED8-13C5BA7AF4D8}" srcOrd="1" destOrd="0" presId="urn:microsoft.com/office/officeart/2008/layout/HorizontalMultiLevelHierarchy"/>
    <dgm:cxn modelId="{025AD52E-2870-4E8F-826C-D719B2FDF8E6}" type="presOf" srcId="{78EBA514-7BE7-4ABE-B4A1-2A4BD9B2FA3C}" destId="{B34B3B1B-6654-46C0-A974-3E35637D3B3D}" srcOrd="0" destOrd="0" presId="urn:microsoft.com/office/officeart/2008/layout/HorizontalMultiLevelHierarchy"/>
    <dgm:cxn modelId="{88196166-7964-42AF-8EA7-7F6A5BD10EBA}" type="presOf" srcId="{CC5FE041-A295-49F6-9505-7E5DE4CD511D}" destId="{D4E4B563-7A62-480F-A482-7A3F669537BC}" srcOrd="0" destOrd="0" presId="urn:microsoft.com/office/officeart/2008/layout/HorizontalMultiLevelHierarchy"/>
    <dgm:cxn modelId="{45828C6C-E23B-473A-BF95-FA1A8522EB60}" type="presOf" srcId="{78EBA514-7BE7-4ABE-B4A1-2A4BD9B2FA3C}" destId="{D9CBDF29-02F5-48F1-B971-CC55CF3981B7}" srcOrd="1" destOrd="0" presId="urn:microsoft.com/office/officeart/2008/layout/HorizontalMultiLevelHierarchy"/>
    <dgm:cxn modelId="{E2246274-3807-45B0-A9AE-28A40F71CCA5}" srcId="{8AB1B3A1-8210-408C-8552-F50FDEC7CC09}" destId="{D5016266-F2D7-4F82-B285-100257B32220}" srcOrd="1" destOrd="0" parTransId="{D5E02213-0E9F-4D2A-9261-F94B8E94E24E}" sibTransId="{4D7EAEFE-129B-40BA-BA77-D18920BD6482}"/>
    <dgm:cxn modelId="{F018FC77-DF1A-4483-BCBE-A97002BFB1C5}" type="presOf" srcId="{B87DDF7F-9BAA-4FAF-87D9-5BAEB54CB30D}" destId="{27B13477-88D5-410C-8E2E-CD7C5A5C53BF}" srcOrd="1" destOrd="0" presId="urn:microsoft.com/office/officeart/2008/layout/HorizontalMultiLevelHierarchy"/>
    <dgm:cxn modelId="{CC1B2CAF-E688-47BD-9808-3006B6292112}" type="presOf" srcId="{036DCCE6-3FC9-42BD-8143-9A9A9751309C}" destId="{F5418873-DD5C-4C1E-905D-9AC0ADFBBC06}" srcOrd="0" destOrd="0" presId="urn:microsoft.com/office/officeart/2008/layout/HorizontalMultiLevelHierarchy"/>
    <dgm:cxn modelId="{A0BFC1B6-E867-4FF2-BF27-82B0083162BD}" type="presOf" srcId="{D5E02213-0E9F-4D2A-9261-F94B8E94E24E}" destId="{C3791DEE-0FFE-42A7-8676-17A41510EABA}" srcOrd="0" destOrd="0" presId="urn:microsoft.com/office/officeart/2008/layout/HorizontalMultiLevelHierarchy"/>
    <dgm:cxn modelId="{751D43C2-A329-4B07-96E2-6225A4005D2E}" srcId="{4076A015-B74E-4C02-B4A1-DF80793669DD}" destId="{8AB1B3A1-8210-408C-8552-F50FDEC7CC09}" srcOrd="0" destOrd="0" parTransId="{F31AE6A9-ABD8-4254-A584-8CB23E190144}" sibTransId="{470DC3BB-6AE5-48CA-8E36-BF92BAC3A762}"/>
    <dgm:cxn modelId="{8DD59EC3-9369-4BC7-A8F7-32DE4BA99C3B}" type="presOf" srcId="{300E7BE8-2216-48FC-B769-E6E3A0EE0655}" destId="{E9E2FFA1-F0CA-4B4F-9891-23F55B948292}" srcOrd="0" destOrd="0" presId="urn:microsoft.com/office/officeart/2008/layout/HorizontalMultiLevelHierarchy"/>
    <dgm:cxn modelId="{519974C4-1155-4327-82F5-0DA7BB5CADC0}" type="presOf" srcId="{DDC172E0-F05C-4F97-84A3-7297ACF664A6}" destId="{202274D9-D187-4884-AC42-B88F15BCA29C}" srcOrd="0" destOrd="0" presId="urn:microsoft.com/office/officeart/2008/layout/HorizontalMultiLevelHierarchy"/>
    <dgm:cxn modelId="{18A4C7C5-25A0-42C0-B297-65B0B1EDADF2}" srcId="{8AB1B3A1-8210-408C-8552-F50FDEC7CC09}" destId="{DDC172E0-F05C-4F97-84A3-7297ACF664A6}" srcOrd="2" destOrd="0" parTransId="{036DCCE6-3FC9-42BD-8143-9A9A9751309C}" sibTransId="{A656FFFC-3B86-482D-8779-A01CF76633C7}"/>
    <dgm:cxn modelId="{2FC7CFCA-A975-44D2-9DF9-100339B8DC2D}" type="presOf" srcId="{D5016266-F2D7-4F82-B285-100257B32220}" destId="{46DA74A0-BF41-4689-88DA-F5EC07B0E828}" srcOrd="0" destOrd="0" presId="urn:microsoft.com/office/officeart/2008/layout/HorizontalMultiLevelHierarchy"/>
    <dgm:cxn modelId="{60B68BD2-D997-45BD-BC39-CDAD68D4E44F}" type="presOf" srcId="{BD0AF787-0376-4421-80D4-70673B526A47}" destId="{96CE104B-87C6-40DB-8CEC-D13D2C286076}" srcOrd="0" destOrd="0" presId="urn:microsoft.com/office/officeart/2008/layout/HorizontalMultiLevelHierarchy"/>
    <dgm:cxn modelId="{23DDA0D6-5F74-478F-9B73-ABE98C623F61}" type="presOf" srcId="{D5E02213-0E9F-4D2A-9261-F94B8E94E24E}" destId="{96DFD316-4C23-4E58-AC95-FF50193B8E88}" srcOrd="1" destOrd="0" presId="urn:microsoft.com/office/officeart/2008/layout/HorizontalMultiLevelHierarchy"/>
    <dgm:cxn modelId="{95D99DD8-773F-404F-8917-5D8D62D5B1DD}" srcId="{8AB1B3A1-8210-408C-8552-F50FDEC7CC09}" destId="{BD0AF787-0376-4421-80D4-70673B526A47}" srcOrd="3" destOrd="0" parTransId="{9A601D97-1EF1-4BFD-9681-F2CB9F507080}" sibTransId="{37797AEA-B27C-4CDE-AC0F-D77C28465EA9}"/>
    <dgm:cxn modelId="{5A49F6DA-D7CB-40DB-A65E-7969BE52424F}" srcId="{8AB1B3A1-8210-408C-8552-F50FDEC7CC09}" destId="{300E7BE8-2216-48FC-B769-E6E3A0EE0655}" srcOrd="4" destOrd="0" parTransId="{78EBA514-7BE7-4ABE-B4A1-2A4BD9B2FA3C}" sibTransId="{AC32F6CD-68E3-4DD2-B876-E5611D575800}"/>
    <dgm:cxn modelId="{66E017DC-990D-4B6C-8141-B54465860ECD}" type="presOf" srcId="{9A601D97-1EF1-4BFD-9681-F2CB9F507080}" destId="{D8567889-C2BD-4F1E-B1BE-12B3B5B1F6CC}" srcOrd="0" destOrd="0" presId="urn:microsoft.com/office/officeart/2008/layout/HorizontalMultiLevelHierarchy"/>
    <dgm:cxn modelId="{E1B3A8F7-E971-4FD5-A83D-FA199EA7BC1A}" type="presOf" srcId="{B87DDF7F-9BAA-4FAF-87D9-5BAEB54CB30D}" destId="{7E162BBD-E5E5-4114-A632-3A30CC496910}" srcOrd="0" destOrd="0" presId="urn:microsoft.com/office/officeart/2008/layout/HorizontalMultiLevelHierarchy"/>
    <dgm:cxn modelId="{DC3B7EF8-BE24-40C5-A556-F03B0ED80B7C}" type="presOf" srcId="{9A601D97-1EF1-4BFD-9681-F2CB9F507080}" destId="{22EFD500-A8E1-4A3E-8FFE-BB2031660EF0}" srcOrd="1" destOrd="0" presId="urn:microsoft.com/office/officeart/2008/layout/HorizontalMultiLevelHierarchy"/>
    <dgm:cxn modelId="{AFD3F40A-F853-42A7-8769-EE52E18316BD}" type="presParOf" srcId="{F1D88334-32C7-4EEC-9A66-7E24B35E8E17}" destId="{E6ACD26C-F43D-4CE3-AF3B-77AA06C193D4}" srcOrd="0" destOrd="0" presId="urn:microsoft.com/office/officeart/2008/layout/HorizontalMultiLevelHierarchy"/>
    <dgm:cxn modelId="{0D52D66D-5C13-4522-B3A3-1465256702A0}" type="presParOf" srcId="{E6ACD26C-F43D-4CE3-AF3B-77AA06C193D4}" destId="{7A499850-E6D2-47BB-8E07-62C9AD2CBEC9}" srcOrd="0" destOrd="0" presId="urn:microsoft.com/office/officeart/2008/layout/HorizontalMultiLevelHierarchy"/>
    <dgm:cxn modelId="{712D4C4C-DDE8-4449-B809-2671F00D2C64}" type="presParOf" srcId="{E6ACD26C-F43D-4CE3-AF3B-77AA06C193D4}" destId="{FE130649-DFC2-4B68-A928-9EC0F0B32245}" srcOrd="1" destOrd="0" presId="urn:microsoft.com/office/officeart/2008/layout/HorizontalMultiLevelHierarchy"/>
    <dgm:cxn modelId="{5D8B4161-20F3-4852-B71B-6EF24DAF0DA7}" type="presParOf" srcId="{FE130649-DFC2-4B68-A928-9EC0F0B32245}" destId="{7E162BBD-E5E5-4114-A632-3A30CC496910}" srcOrd="0" destOrd="0" presId="urn:microsoft.com/office/officeart/2008/layout/HorizontalMultiLevelHierarchy"/>
    <dgm:cxn modelId="{0C318A8A-F0C4-405E-867F-54A212921C7B}" type="presParOf" srcId="{7E162BBD-E5E5-4114-A632-3A30CC496910}" destId="{27B13477-88D5-410C-8E2E-CD7C5A5C53BF}" srcOrd="0" destOrd="0" presId="urn:microsoft.com/office/officeart/2008/layout/HorizontalMultiLevelHierarchy"/>
    <dgm:cxn modelId="{5E1DCB48-0486-473A-8EF0-36AC9308DFCF}" type="presParOf" srcId="{FE130649-DFC2-4B68-A928-9EC0F0B32245}" destId="{3190E8E8-47EB-469C-A058-865724B9AAA3}" srcOrd="1" destOrd="0" presId="urn:microsoft.com/office/officeart/2008/layout/HorizontalMultiLevelHierarchy"/>
    <dgm:cxn modelId="{A5AF8211-E109-4864-A293-79D06C88317A}" type="presParOf" srcId="{3190E8E8-47EB-469C-A058-865724B9AAA3}" destId="{D4E4B563-7A62-480F-A482-7A3F669537BC}" srcOrd="0" destOrd="0" presId="urn:microsoft.com/office/officeart/2008/layout/HorizontalMultiLevelHierarchy"/>
    <dgm:cxn modelId="{FCC17A42-E952-49A6-877E-F502C88B396A}" type="presParOf" srcId="{3190E8E8-47EB-469C-A058-865724B9AAA3}" destId="{AAFD3D4F-57FD-491C-BAC4-8089DA98E37A}" srcOrd="1" destOrd="0" presId="urn:microsoft.com/office/officeart/2008/layout/HorizontalMultiLevelHierarchy"/>
    <dgm:cxn modelId="{80492CA5-CE6A-4415-9D40-94C7C5705237}" type="presParOf" srcId="{FE130649-DFC2-4B68-A928-9EC0F0B32245}" destId="{C3791DEE-0FFE-42A7-8676-17A41510EABA}" srcOrd="2" destOrd="0" presId="urn:microsoft.com/office/officeart/2008/layout/HorizontalMultiLevelHierarchy"/>
    <dgm:cxn modelId="{D1E4A8F7-1CBB-435E-AB24-56297DED5B1A}" type="presParOf" srcId="{C3791DEE-0FFE-42A7-8676-17A41510EABA}" destId="{96DFD316-4C23-4E58-AC95-FF50193B8E88}" srcOrd="0" destOrd="0" presId="urn:microsoft.com/office/officeart/2008/layout/HorizontalMultiLevelHierarchy"/>
    <dgm:cxn modelId="{029D4F18-64B7-44A4-A241-C15A4D95B59E}" type="presParOf" srcId="{FE130649-DFC2-4B68-A928-9EC0F0B32245}" destId="{3E60AB44-00C0-496F-BB55-45DBB4189701}" srcOrd="3" destOrd="0" presId="urn:microsoft.com/office/officeart/2008/layout/HorizontalMultiLevelHierarchy"/>
    <dgm:cxn modelId="{229235C6-EF0F-40A1-8A9C-7454E0FEBF55}" type="presParOf" srcId="{3E60AB44-00C0-496F-BB55-45DBB4189701}" destId="{46DA74A0-BF41-4689-88DA-F5EC07B0E828}" srcOrd="0" destOrd="0" presId="urn:microsoft.com/office/officeart/2008/layout/HorizontalMultiLevelHierarchy"/>
    <dgm:cxn modelId="{D110CC9D-D385-4993-BD5D-2E0DBB5D7A7F}" type="presParOf" srcId="{3E60AB44-00C0-496F-BB55-45DBB4189701}" destId="{9E2A5F42-4355-40CF-BF9D-DACAA9F65CF3}" srcOrd="1" destOrd="0" presId="urn:microsoft.com/office/officeart/2008/layout/HorizontalMultiLevelHierarchy"/>
    <dgm:cxn modelId="{AF27B997-0985-49C7-95FE-E8AAF2E94DAF}" type="presParOf" srcId="{FE130649-DFC2-4B68-A928-9EC0F0B32245}" destId="{F5418873-DD5C-4C1E-905D-9AC0ADFBBC06}" srcOrd="4" destOrd="0" presId="urn:microsoft.com/office/officeart/2008/layout/HorizontalMultiLevelHierarchy"/>
    <dgm:cxn modelId="{DDBFB9AE-DBD2-4E30-9DF7-DA2CAB5E24DA}" type="presParOf" srcId="{F5418873-DD5C-4C1E-905D-9AC0ADFBBC06}" destId="{0D90C51B-E034-4D0F-8ED8-13C5BA7AF4D8}" srcOrd="0" destOrd="0" presId="urn:microsoft.com/office/officeart/2008/layout/HorizontalMultiLevelHierarchy"/>
    <dgm:cxn modelId="{EC605BF0-ECE1-4D91-A264-E2D324D89288}" type="presParOf" srcId="{FE130649-DFC2-4B68-A928-9EC0F0B32245}" destId="{61DFA30C-B0E4-4A93-8CD2-A783C0D1D511}" srcOrd="5" destOrd="0" presId="urn:microsoft.com/office/officeart/2008/layout/HorizontalMultiLevelHierarchy"/>
    <dgm:cxn modelId="{736F7FDC-7DE3-44E1-910A-16170EC14924}" type="presParOf" srcId="{61DFA30C-B0E4-4A93-8CD2-A783C0D1D511}" destId="{202274D9-D187-4884-AC42-B88F15BCA29C}" srcOrd="0" destOrd="0" presId="urn:microsoft.com/office/officeart/2008/layout/HorizontalMultiLevelHierarchy"/>
    <dgm:cxn modelId="{5E8B5580-7DE2-4DEB-AFFF-5178B03237DF}" type="presParOf" srcId="{61DFA30C-B0E4-4A93-8CD2-A783C0D1D511}" destId="{6531FCBB-34B4-461F-920F-B4AE8143C105}" srcOrd="1" destOrd="0" presId="urn:microsoft.com/office/officeart/2008/layout/HorizontalMultiLevelHierarchy"/>
    <dgm:cxn modelId="{F8C081DB-15A6-4802-BDD7-C83937E9EEBD}" type="presParOf" srcId="{FE130649-DFC2-4B68-A928-9EC0F0B32245}" destId="{D8567889-C2BD-4F1E-B1BE-12B3B5B1F6CC}" srcOrd="6" destOrd="0" presId="urn:microsoft.com/office/officeart/2008/layout/HorizontalMultiLevelHierarchy"/>
    <dgm:cxn modelId="{BF19E196-9FBE-419D-8DB3-DBD392A6F8C7}" type="presParOf" srcId="{D8567889-C2BD-4F1E-B1BE-12B3B5B1F6CC}" destId="{22EFD500-A8E1-4A3E-8FFE-BB2031660EF0}" srcOrd="0" destOrd="0" presId="urn:microsoft.com/office/officeart/2008/layout/HorizontalMultiLevelHierarchy"/>
    <dgm:cxn modelId="{85541481-C5E5-44A8-ABDE-489A3564ABDE}" type="presParOf" srcId="{FE130649-DFC2-4B68-A928-9EC0F0B32245}" destId="{2D3EAA34-0220-420E-899E-0E07C3DBCFA2}" srcOrd="7" destOrd="0" presId="urn:microsoft.com/office/officeart/2008/layout/HorizontalMultiLevelHierarchy"/>
    <dgm:cxn modelId="{9EB3FD53-6FCF-4039-815D-ABC1769F5FA0}" type="presParOf" srcId="{2D3EAA34-0220-420E-899E-0E07C3DBCFA2}" destId="{96CE104B-87C6-40DB-8CEC-D13D2C286076}" srcOrd="0" destOrd="0" presId="urn:microsoft.com/office/officeart/2008/layout/HorizontalMultiLevelHierarchy"/>
    <dgm:cxn modelId="{47640108-F68C-4E11-BF93-77537A4EA69D}" type="presParOf" srcId="{2D3EAA34-0220-420E-899E-0E07C3DBCFA2}" destId="{C4504803-E2AE-4589-B15B-110849BAD580}" srcOrd="1" destOrd="0" presId="urn:microsoft.com/office/officeart/2008/layout/HorizontalMultiLevelHierarchy"/>
    <dgm:cxn modelId="{40C8CB0F-7349-471D-A21F-F089B6E93A37}" type="presParOf" srcId="{FE130649-DFC2-4B68-A928-9EC0F0B32245}" destId="{B34B3B1B-6654-46C0-A974-3E35637D3B3D}" srcOrd="8" destOrd="0" presId="urn:microsoft.com/office/officeart/2008/layout/HorizontalMultiLevelHierarchy"/>
    <dgm:cxn modelId="{3F1D8881-B9E7-4EBC-92C2-D116247EAE73}" type="presParOf" srcId="{B34B3B1B-6654-46C0-A974-3E35637D3B3D}" destId="{D9CBDF29-02F5-48F1-B971-CC55CF3981B7}" srcOrd="0" destOrd="0" presId="urn:microsoft.com/office/officeart/2008/layout/HorizontalMultiLevelHierarchy"/>
    <dgm:cxn modelId="{336A5859-6F55-4B59-B9F3-37235B5671A3}" type="presParOf" srcId="{FE130649-DFC2-4B68-A928-9EC0F0B32245}" destId="{D25CC35D-FB8A-47E6-A494-B508FF25A85B}" srcOrd="9" destOrd="0" presId="urn:microsoft.com/office/officeart/2008/layout/HorizontalMultiLevelHierarchy"/>
    <dgm:cxn modelId="{C6826D11-FC1D-4736-8C83-5069D9770FBF}" type="presParOf" srcId="{D25CC35D-FB8A-47E6-A494-B508FF25A85B}" destId="{E9E2FFA1-F0CA-4B4F-9891-23F55B948292}" srcOrd="0" destOrd="0" presId="urn:microsoft.com/office/officeart/2008/layout/HorizontalMultiLevelHierarchy"/>
    <dgm:cxn modelId="{29D2BEBF-CFAD-475E-9983-D058205528AC}" type="presParOf" srcId="{D25CC35D-FB8A-47E6-A494-B508FF25A85B}" destId="{4F732818-EB77-45F4-A3E2-71DC361E0BBE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99D3AA-9691-44FD-94FC-ECC9A980A6F7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355EF0-EB42-48E2-8DC1-14AE3AAF72A7}">
      <dgm:prSet phldrT="[Текст]"/>
      <dgm:spPr/>
      <dgm:t>
        <a:bodyPr/>
        <a:lstStyle/>
        <a:p>
          <a:pPr rtl="0"/>
          <a:r>
            <a:rPr lang="kk-KZ" b="1"/>
            <a:t>Программа Сетевой Академии Cisco</a:t>
          </a:r>
          <a:r>
            <a:rPr lang="kk-KZ" b="1">
              <a:latin typeface="Calibri Light" panose="020F0302020204030204"/>
            </a:rPr>
            <a:t> </a:t>
          </a:r>
          <a:endParaRPr lang="en-US" b="1"/>
        </a:p>
      </dgm:t>
    </dgm:pt>
    <dgm:pt modelId="{BE7170E2-3887-419E-9346-3E533A68CAA5}" type="parTrans" cxnId="{47636830-00B3-42C2-8EE3-A938A39A3840}">
      <dgm:prSet/>
      <dgm:spPr/>
      <dgm:t>
        <a:bodyPr/>
        <a:lstStyle/>
        <a:p>
          <a:endParaRPr lang="en-US"/>
        </a:p>
      </dgm:t>
    </dgm:pt>
    <dgm:pt modelId="{DC792C06-3216-4816-8077-30161CE2674A}" type="sibTrans" cxnId="{47636830-00B3-42C2-8EE3-A938A39A3840}">
      <dgm:prSet/>
      <dgm:spPr/>
      <dgm:t>
        <a:bodyPr/>
        <a:lstStyle/>
        <a:p>
          <a:endParaRPr lang="en-US"/>
        </a:p>
      </dgm:t>
    </dgm:pt>
    <dgm:pt modelId="{FCC64147-7868-4332-8226-67ACCA677EF6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900">
              <a:solidFill>
                <a:schemeClr val="tx1"/>
              </a:solidFill>
            </a:rPr>
            <a:t>доска </a:t>
          </a:r>
          <a:r>
            <a:rPr lang="en-US" sz="900">
              <a:solidFill>
                <a:schemeClr val="tx1"/>
              </a:solidFill>
            </a:rPr>
            <a:t>Cisco webex 55S</a:t>
          </a:r>
          <a:endParaRPr lang="en-US" sz="900"/>
        </a:p>
      </dgm:t>
    </dgm:pt>
    <dgm:pt modelId="{A2FD4BA9-9AC8-4201-AF91-B4906FC94A86}" type="parTrans" cxnId="{2FB4342A-763C-4C25-85A4-697A29A3CC18}">
      <dgm:prSet/>
      <dgm:spPr/>
      <dgm:t>
        <a:bodyPr/>
        <a:lstStyle/>
        <a:p>
          <a:endParaRPr lang="en-US"/>
        </a:p>
      </dgm:t>
    </dgm:pt>
    <dgm:pt modelId="{17DAB496-DA3B-4476-A550-1998E7217B3A}" type="sibTrans" cxnId="{2FB4342A-763C-4C25-85A4-697A29A3CC18}">
      <dgm:prSet/>
      <dgm:spPr/>
      <dgm:t>
        <a:bodyPr/>
        <a:lstStyle/>
        <a:p>
          <a:endParaRPr lang="en-US"/>
        </a:p>
      </dgm:t>
    </dgm:pt>
    <dgm:pt modelId="{3E2C72D5-30C5-4A62-9F00-040382FD4F4D}">
      <dgm:prSet phldrT="[Текст]"/>
      <dgm:spPr/>
      <dgm:t>
        <a:bodyPr/>
        <a:lstStyle/>
        <a:p>
          <a:pPr rtl="0"/>
          <a:r>
            <a:rPr lang="kk-KZ" b="1"/>
            <a:t>ICT-академия Huawei</a:t>
          </a:r>
          <a:r>
            <a:rPr lang="kk-KZ" b="1">
              <a:latin typeface="Calibri Light" panose="020F0302020204030204"/>
            </a:rPr>
            <a:t> </a:t>
          </a:r>
          <a:endParaRPr lang="en-US" b="1">
            <a:latin typeface="Calibri Light" panose="020F0302020204030204"/>
          </a:endParaRPr>
        </a:p>
      </dgm:t>
    </dgm:pt>
    <dgm:pt modelId="{F813D0BD-60B3-423B-9A3B-26268D453CC1}" type="parTrans" cxnId="{D5BDF11B-2613-44CC-B74C-AF5D836FF181}">
      <dgm:prSet/>
      <dgm:spPr/>
      <dgm:t>
        <a:bodyPr/>
        <a:lstStyle/>
        <a:p>
          <a:endParaRPr lang="en-US"/>
        </a:p>
      </dgm:t>
    </dgm:pt>
    <dgm:pt modelId="{3B77CDF0-866F-4E03-9A9C-04236C5791E9}" type="sibTrans" cxnId="{D5BDF11B-2613-44CC-B74C-AF5D836FF181}">
      <dgm:prSet/>
      <dgm:spPr/>
      <dgm:t>
        <a:bodyPr/>
        <a:lstStyle/>
        <a:p>
          <a:endParaRPr lang="en-US"/>
        </a:p>
      </dgm:t>
    </dgm:pt>
    <dgm:pt modelId="{E30C2F6B-3E7C-4DD8-8CCE-17779DEC4DC4}">
      <dgm:prSet phldrT="[Текст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000">
              <a:solidFill>
                <a:schemeClr val="tx1"/>
              </a:solidFill>
            </a:rPr>
            <a:t>Huawei ICT Competition</a:t>
          </a:r>
        </a:p>
      </dgm:t>
    </dgm:pt>
    <dgm:pt modelId="{F7725523-94EE-4F66-BD23-4B072E5E8036}" type="parTrans" cxnId="{5780C91E-8341-4ECC-BD1D-5CF7AE38DD4E}">
      <dgm:prSet/>
      <dgm:spPr/>
      <dgm:t>
        <a:bodyPr/>
        <a:lstStyle/>
        <a:p>
          <a:endParaRPr lang="en-US"/>
        </a:p>
      </dgm:t>
    </dgm:pt>
    <dgm:pt modelId="{B6EB9908-CFA2-4B7F-B8C4-19A8AD8F2D69}" type="sibTrans" cxnId="{5780C91E-8341-4ECC-BD1D-5CF7AE38DD4E}">
      <dgm:prSet/>
      <dgm:spPr/>
      <dgm:t>
        <a:bodyPr/>
        <a:lstStyle/>
        <a:p>
          <a:endParaRPr lang="en-US"/>
        </a:p>
      </dgm:t>
    </dgm:pt>
    <dgm:pt modelId="{F1FD5DC7-FAC2-4835-9195-CC0EBD2EB1E2}">
      <dgm:prSet phldrT="[Текст]" phldr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endParaRPr lang="en-US" sz="700"/>
        </a:p>
      </dgm:t>
    </dgm:pt>
    <dgm:pt modelId="{5F752C4E-B553-4D8B-883E-F577D1BC3FA5}" type="parTrans" cxnId="{EF87FC3E-FAA9-4E7C-90E6-91A19EB7AFC6}">
      <dgm:prSet/>
      <dgm:spPr/>
      <dgm:t>
        <a:bodyPr/>
        <a:lstStyle/>
        <a:p>
          <a:endParaRPr lang="en-US"/>
        </a:p>
      </dgm:t>
    </dgm:pt>
    <dgm:pt modelId="{E0D697C5-FC01-4BD9-833E-944A8DA2D10C}" type="sibTrans" cxnId="{EF87FC3E-FAA9-4E7C-90E6-91A19EB7AFC6}">
      <dgm:prSet/>
      <dgm:spPr/>
      <dgm:t>
        <a:bodyPr/>
        <a:lstStyle/>
        <a:p>
          <a:endParaRPr lang="en-US"/>
        </a:p>
      </dgm:t>
    </dgm:pt>
    <dgm:pt modelId="{5631446E-6F74-4336-896F-7499EB281991}">
      <dgm:prSet phldrT="[Текст]"/>
      <dgm:spPr/>
      <dgm:t>
        <a:bodyPr/>
        <a:lstStyle/>
        <a:p>
          <a:r>
            <a:rPr lang="kk-KZ" b="1"/>
            <a:t>Курсы по информационной безопасности и защите информации</a:t>
          </a:r>
          <a:endParaRPr lang="en-US" b="1"/>
        </a:p>
      </dgm:t>
    </dgm:pt>
    <dgm:pt modelId="{EDBE5FAF-DBD3-4C72-8823-4A42EB7D7ECE}" type="parTrans" cxnId="{C6D3AE80-FF87-4847-948E-9B16D0E8C424}">
      <dgm:prSet/>
      <dgm:spPr/>
      <dgm:t>
        <a:bodyPr/>
        <a:lstStyle/>
        <a:p>
          <a:endParaRPr lang="en-US"/>
        </a:p>
      </dgm:t>
    </dgm:pt>
    <dgm:pt modelId="{93F65ADD-54F4-49E8-A367-F622D8BAF9C1}" type="sibTrans" cxnId="{C6D3AE80-FF87-4847-948E-9B16D0E8C424}">
      <dgm:prSet/>
      <dgm:spPr/>
      <dgm:t>
        <a:bodyPr/>
        <a:lstStyle/>
        <a:p>
          <a:endParaRPr lang="en-US"/>
        </a:p>
      </dgm:t>
    </dgm:pt>
    <dgm:pt modelId="{B486C67E-30A0-4A82-AD39-0883B4933C5F}">
      <dgm:prSet phldrT="[Текст]"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pPr rtl="0"/>
          <a:r>
            <a:rPr lang="ru-RU" sz="1100">
              <a:solidFill>
                <a:schemeClr val="tx1"/>
              </a:solidFill>
              <a:latin typeface="Calibri Light" panose="020F0302020204030204"/>
            </a:rPr>
            <a:t> </a:t>
          </a:r>
          <a:r>
            <a:rPr lang="ru-RU" sz="1100">
              <a:solidFill>
                <a:schemeClr val="tx1"/>
              </a:solidFill>
            </a:rPr>
            <a:t>комплект из 21 моноблока</a:t>
          </a:r>
          <a:endParaRPr lang="en-US" sz="1100">
            <a:solidFill>
              <a:schemeClr val="tx1"/>
            </a:solidFill>
          </a:endParaRPr>
        </a:p>
      </dgm:t>
    </dgm:pt>
    <dgm:pt modelId="{8014E0E2-221A-49DD-AFA9-B3978F82DC91}" type="parTrans" cxnId="{CBC19CDF-64E6-42DB-9167-4C887486D1B4}">
      <dgm:prSet/>
      <dgm:spPr/>
      <dgm:t>
        <a:bodyPr/>
        <a:lstStyle/>
        <a:p>
          <a:endParaRPr lang="en-US"/>
        </a:p>
      </dgm:t>
    </dgm:pt>
    <dgm:pt modelId="{05D811D7-4D0E-4194-9ACE-9BF19E07F977}" type="sibTrans" cxnId="{CBC19CDF-64E6-42DB-9167-4C887486D1B4}">
      <dgm:prSet/>
      <dgm:spPr/>
      <dgm:t>
        <a:bodyPr/>
        <a:lstStyle/>
        <a:p>
          <a:endParaRPr lang="en-US"/>
        </a:p>
      </dgm:t>
    </dgm:pt>
    <dgm:pt modelId="{9F48657E-D1AF-4865-9650-AE5E65C1EDDF}">
      <dgm:prSet phldrT="[Текст]"/>
      <dgm:spPr/>
      <dgm:t>
        <a:bodyPr/>
        <a:lstStyle/>
        <a:p>
          <a:pPr rtl="0"/>
          <a:r>
            <a:rPr lang="ru-RU" b="1" i="0" dirty="0">
              <a:effectLst/>
            </a:rPr>
            <a:t>Мал</a:t>
          </a:r>
          <a:r>
            <a:rPr lang="kk-KZ" b="1" dirty="0"/>
            <a:t>ая</a:t>
          </a:r>
          <a:r>
            <a:rPr lang="ru-RU" b="1" i="0" dirty="0">
              <a:effectLst/>
            </a:rPr>
            <a:t> лаборатория-мастерская</a:t>
          </a:r>
          <a:r>
            <a:rPr lang="ru-RU" b="1" i="0" dirty="0">
              <a:effectLst/>
              <a:latin typeface="Calibri Light" panose="020F0302020204030204"/>
            </a:rPr>
            <a:t> </a:t>
          </a:r>
          <a:endParaRPr lang="en-US" b="1" dirty="0"/>
        </a:p>
      </dgm:t>
    </dgm:pt>
    <dgm:pt modelId="{52156CF6-0EFD-4080-8FAF-B92EC5AE2C9E}" type="parTrans" cxnId="{274DF96C-983C-43C6-B302-9898F4D43329}">
      <dgm:prSet/>
      <dgm:spPr/>
      <dgm:t>
        <a:bodyPr/>
        <a:lstStyle/>
        <a:p>
          <a:endParaRPr lang="en-US"/>
        </a:p>
      </dgm:t>
    </dgm:pt>
    <dgm:pt modelId="{B707EA78-03D5-40AB-A3A6-CCEBA822CE96}" type="sibTrans" cxnId="{274DF96C-983C-43C6-B302-9898F4D43329}">
      <dgm:prSet/>
      <dgm:spPr/>
      <dgm:t>
        <a:bodyPr/>
        <a:lstStyle/>
        <a:p>
          <a:endParaRPr lang="en-US"/>
        </a:p>
      </dgm:t>
    </dgm:pt>
    <dgm:pt modelId="{F5EB18FE-5C32-4546-A617-016CC8A2C946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sz="900">
              <a:solidFill>
                <a:schemeClr val="tx1"/>
              </a:solidFill>
            </a:rPr>
            <a:t>4-</a:t>
          </a:r>
          <a:r>
            <a:rPr lang="ru-RU" sz="900">
              <a:solidFill>
                <a:schemeClr val="tx1"/>
              </a:solidFill>
            </a:rPr>
            <a:t>портовый маршрутизатор </a:t>
          </a:r>
          <a:r>
            <a:rPr lang="en-US" sz="900">
              <a:solidFill>
                <a:schemeClr val="tx1"/>
              </a:solidFill>
            </a:rPr>
            <a:t>Cisco ISR 1100</a:t>
          </a:r>
        </a:p>
      </dgm:t>
    </dgm:pt>
    <dgm:pt modelId="{4312945E-86C7-4689-9D0C-EAB61ECAA3A5}" type="parTrans" cxnId="{E3536954-C7C1-41E0-BFC1-B9616B86D352}">
      <dgm:prSet/>
      <dgm:spPr/>
      <dgm:t>
        <a:bodyPr/>
        <a:lstStyle/>
        <a:p>
          <a:endParaRPr lang="en-US"/>
        </a:p>
      </dgm:t>
    </dgm:pt>
    <dgm:pt modelId="{A5D01D0F-5FDF-4036-869C-1E7A44B25F80}" type="sibTrans" cxnId="{E3536954-C7C1-41E0-BFC1-B9616B86D352}">
      <dgm:prSet/>
      <dgm:spPr/>
      <dgm:t>
        <a:bodyPr/>
        <a:lstStyle/>
        <a:p>
          <a:endParaRPr lang="en-US"/>
        </a:p>
      </dgm:t>
    </dgm:pt>
    <dgm:pt modelId="{71845C21-9E15-4A33-97EE-BBF05B9F539A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900">
              <a:solidFill>
                <a:schemeClr val="tx1"/>
              </a:solidFill>
            </a:rPr>
            <a:t>межсетевой экран </a:t>
          </a:r>
          <a:r>
            <a:rPr lang="en-US" sz="900">
              <a:solidFill>
                <a:schemeClr val="tx1"/>
              </a:solidFill>
            </a:rPr>
            <a:t>Cisco firepower services</a:t>
          </a:r>
        </a:p>
      </dgm:t>
    </dgm:pt>
    <dgm:pt modelId="{24501A08-8B64-4829-A932-2970FC73DB46}" type="parTrans" cxnId="{282183F2-B708-441F-848C-77C5FDCF58A5}">
      <dgm:prSet/>
      <dgm:spPr/>
      <dgm:t>
        <a:bodyPr/>
        <a:lstStyle/>
        <a:p>
          <a:endParaRPr lang="en-US"/>
        </a:p>
      </dgm:t>
    </dgm:pt>
    <dgm:pt modelId="{4B8D177A-2CB9-454E-9D92-FC7CD780CB63}" type="sibTrans" cxnId="{282183F2-B708-441F-848C-77C5FDCF58A5}">
      <dgm:prSet/>
      <dgm:spPr/>
      <dgm:t>
        <a:bodyPr/>
        <a:lstStyle/>
        <a:p>
          <a:endParaRPr lang="en-US"/>
        </a:p>
      </dgm:t>
    </dgm:pt>
    <dgm:pt modelId="{258EF58E-DC70-4C30-8377-FF65C0137989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sz="900">
              <a:solidFill>
                <a:schemeClr val="tx1"/>
              </a:solidFill>
            </a:rPr>
            <a:t>2 </a:t>
          </a:r>
          <a:r>
            <a:rPr lang="ru-RU" sz="900">
              <a:solidFill>
                <a:schemeClr val="tx1"/>
              </a:solidFill>
            </a:rPr>
            <a:t>интерфейсн</a:t>
          </a:r>
          <a:r>
            <a:rPr lang="kk-KZ" sz="900">
              <a:solidFill>
                <a:schemeClr val="tx1"/>
              </a:solidFill>
            </a:rPr>
            <a:t>ые </a:t>
          </a:r>
          <a:r>
            <a:rPr lang="ru-RU" sz="900">
              <a:solidFill>
                <a:schemeClr val="tx1"/>
              </a:solidFill>
            </a:rPr>
            <a:t>платы </a:t>
          </a:r>
          <a:r>
            <a:rPr lang="en-US" sz="900">
              <a:solidFill>
                <a:schemeClr val="tx1"/>
              </a:solidFill>
            </a:rPr>
            <a:t>Cisco WAN,</a:t>
          </a:r>
        </a:p>
      </dgm:t>
    </dgm:pt>
    <dgm:pt modelId="{4A20C81C-AE0C-474C-99A3-86F0939297C6}" type="parTrans" cxnId="{8BF63199-64AF-4743-B3ED-CD94CC8A445E}">
      <dgm:prSet/>
      <dgm:spPr/>
      <dgm:t>
        <a:bodyPr/>
        <a:lstStyle/>
        <a:p>
          <a:endParaRPr lang="en-US"/>
        </a:p>
      </dgm:t>
    </dgm:pt>
    <dgm:pt modelId="{BC68B16D-EE63-4B03-9EDB-F0C18B0D2D43}" type="sibTrans" cxnId="{8BF63199-64AF-4743-B3ED-CD94CC8A445E}">
      <dgm:prSet/>
      <dgm:spPr/>
      <dgm:t>
        <a:bodyPr/>
        <a:lstStyle/>
        <a:p>
          <a:endParaRPr lang="en-US"/>
        </a:p>
      </dgm:t>
    </dgm:pt>
    <dgm:pt modelId="{E117314C-8A98-431A-81EE-8D612E79F51D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en-US" sz="900">
              <a:solidFill>
                <a:schemeClr val="tx1"/>
              </a:solidFill>
            </a:rPr>
            <a:t>2 </a:t>
          </a:r>
          <a:r>
            <a:rPr lang="ru-RU" sz="900">
              <a:solidFill>
                <a:schemeClr val="tx1"/>
              </a:solidFill>
            </a:rPr>
            <a:t>коммутатора </a:t>
          </a:r>
          <a:r>
            <a:rPr lang="en-US" sz="900">
              <a:solidFill>
                <a:schemeClr val="tx1"/>
              </a:solidFill>
            </a:rPr>
            <a:t>Cisco catalyst</a:t>
          </a:r>
        </a:p>
      </dgm:t>
    </dgm:pt>
    <dgm:pt modelId="{8929452A-8913-4E3B-BFD0-7F2086C44A12}" type="parTrans" cxnId="{D53EDCE4-92C1-46ED-AB69-FF14E7059DB6}">
      <dgm:prSet/>
      <dgm:spPr/>
      <dgm:t>
        <a:bodyPr/>
        <a:lstStyle/>
        <a:p>
          <a:endParaRPr lang="en-US"/>
        </a:p>
      </dgm:t>
    </dgm:pt>
    <dgm:pt modelId="{8B70A921-4FF3-408B-BD9E-EC16B77C6D5D}" type="sibTrans" cxnId="{D53EDCE4-92C1-46ED-AB69-FF14E7059DB6}">
      <dgm:prSet/>
      <dgm:spPr/>
      <dgm:t>
        <a:bodyPr/>
        <a:lstStyle/>
        <a:p>
          <a:endParaRPr lang="en-US"/>
        </a:p>
      </dgm:t>
    </dgm:pt>
    <dgm:pt modelId="{688D44CA-FFB9-4C23-8DA3-FAD02470A19B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900">
              <a:solidFill>
                <a:schemeClr val="tx1"/>
              </a:solidFill>
            </a:rPr>
            <a:t>комплект из 21 моноблока</a:t>
          </a:r>
          <a:endParaRPr lang="en-US" sz="900">
            <a:solidFill>
              <a:schemeClr val="tx1"/>
            </a:solidFill>
          </a:endParaRPr>
        </a:p>
      </dgm:t>
    </dgm:pt>
    <dgm:pt modelId="{2D4D2D1A-48F7-4748-9B64-6E5C115416CC}" type="parTrans" cxnId="{DB5C101B-71CE-4D30-A7AA-F99AD4312614}">
      <dgm:prSet/>
      <dgm:spPr/>
      <dgm:t>
        <a:bodyPr/>
        <a:lstStyle/>
        <a:p>
          <a:endParaRPr lang="en-US"/>
        </a:p>
      </dgm:t>
    </dgm:pt>
    <dgm:pt modelId="{AC7A9355-B029-43CC-BE60-6618601F9E1B}" type="sibTrans" cxnId="{DB5C101B-71CE-4D30-A7AA-F99AD4312614}">
      <dgm:prSet/>
      <dgm:spPr/>
      <dgm:t>
        <a:bodyPr/>
        <a:lstStyle/>
        <a:p>
          <a:endParaRPr lang="en-US"/>
        </a:p>
      </dgm:t>
    </dgm:pt>
    <dgm:pt modelId="{295765EA-ED01-41E1-A0FE-2FD80DA79260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900">
              <a:solidFill>
                <a:schemeClr val="tx1"/>
              </a:solidFill>
            </a:rPr>
            <a:t>кабель консоли </a:t>
          </a:r>
          <a:r>
            <a:rPr lang="en-US" sz="900">
              <a:solidFill>
                <a:schemeClr val="tx1"/>
              </a:solidFill>
            </a:rPr>
            <a:t>Cisco,</a:t>
          </a:r>
        </a:p>
      </dgm:t>
    </dgm:pt>
    <dgm:pt modelId="{05F72D01-D9D2-48CF-8264-0E2A47A4606F}" type="parTrans" cxnId="{21711B46-5905-46F1-8BAC-FB03018D451A}">
      <dgm:prSet/>
      <dgm:spPr/>
      <dgm:t>
        <a:bodyPr/>
        <a:lstStyle/>
        <a:p>
          <a:endParaRPr lang="en-US"/>
        </a:p>
      </dgm:t>
    </dgm:pt>
    <dgm:pt modelId="{0B7BD0D7-B561-4829-857D-A0E8324C29F5}" type="sibTrans" cxnId="{21711B46-5905-46F1-8BAC-FB03018D451A}">
      <dgm:prSet/>
      <dgm:spPr/>
      <dgm:t>
        <a:bodyPr/>
        <a:lstStyle/>
        <a:p>
          <a:endParaRPr lang="en-US"/>
        </a:p>
      </dgm:t>
    </dgm:pt>
    <dgm:pt modelId="{4854C431-8C7C-43A7-8C04-A2A8B9A0E6C7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pPr rtl="0"/>
          <a:r>
            <a:rPr lang="kk-KZ" sz="900">
              <a:solidFill>
                <a:schemeClr val="tx1"/>
              </a:solidFill>
            </a:rPr>
            <a:t>Интернет-ресурсы</a:t>
          </a:r>
          <a:r>
            <a:rPr lang="kk-KZ" sz="900">
              <a:solidFill>
                <a:schemeClr val="tx1"/>
              </a:solidFill>
              <a:latin typeface="Calibri Light" panose="020F0302020204030204"/>
            </a:rPr>
            <a:t> </a:t>
          </a:r>
          <a:r>
            <a:rPr lang="kk-KZ" sz="900">
              <a:solidFill>
                <a:schemeClr val="tx1"/>
              </a:solidFill>
            </a:rPr>
            <a:t> и средства онлайнового тестирования и проверки успеваемости</a:t>
          </a:r>
          <a:endParaRPr lang="en-US" sz="900" err="1">
            <a:solidFill>
              <a:schemeClr val="tx1"/>
            </a:solidFill>
          </a:endParaRPr>
        </a:p>
      </dgm:t>
    </dgm:pt>
    <dgm:pt modelId="{AC494B77-D60F-4C59-AD1D-EE3F00ED121C}" type="parTrans" cxnId="{03C076E1-B089-44C4-B7EE-C8C726067215}">
      <dgm:prSet/>
      <dgm:spPr/>
      <dgm:t>
        <a:bodyPr/>
        <a:lstStyle/>
        <a:p>
          <a:endParaRPr lang="en-US"/>
        </a:p>
      </dgm:t>
    </dgm:pt>
    <dgm:pt modelId="{4ED099F4-8405-4E6C-A664-61E52CCF1625}" type="sibTrans" cxnId="{03C076E1-B089-44C4-B7EE-C8C726067215}">
      <dgm:prSet/>
      <dgm:spPr/>
      <dgm:t>
        <a:bodyPr/>
        <a:lstStyle/>
        <a:p>
          <a:endParaRPr lang="en-US"/>
        </a:p>
      </dgm:t>
    </dgm:pt>
    <dgm:pt modelId="{2C30E740-11EC-4A56-92C2-CFDC2E21C21B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pPr rtl="0"/>
          <a:r>
            <a:rPr lang="kk-KZ" sz="900">
              <a:solidFill>
                <a:schemeClr val="tx1"/>
              </a:solidFill>
              <a:latin typeface="Calibri Light" panose="020F0302020204030204"/>
            </a:rPr>
            <a:t> </a:t>
          </a:r>
          <a:r>
            <a:rPr lang="kk-KZ" sz="900">
              <a:solidFill>
                <a:schemeClr val="tx1"/>
              </a:solidFill>
            </a:rPr>
            <a:t>практические лабораторные занятия</a:t>
          </a:r>
          <a:endParaRPr lang="en-US" sz="900" err="1">
            <a:solidFill>
              <a:schemeClr val="tx1"/>
            </a:solidFill>
          </a:endParaRPr>
        </a:p>
      </dgm:t>
    </dgm:pt>
    <dgm:pt modelId="{822DB6D5-72B5-4483-A01F-8AE2EB292DD4}" type="parTrans" cxnId="{A820A2A3-8EF2-4B1E-9E72-AE2C57B3B42D}">
      <dgm:prSet/>
      <dgm:spPr/>
      <dgm:t>
        <a:bodyPr/>
        <a:lstStyle/>
        <a:p>
          <a:endParaRPr lang="en-US"/>
        </a:p>
      </dgm:t>
    </dgm:pt>
    <dgm:pt modelId="{348F5352-E619-422C-83E6-D3573D8C47FD}" type="sibTrans" cxnId="{A820A2A3-8EF2-4B1E-9E72-AE2C57B3B42D}">
      <dgm:prSet/>
      <dgm:spPr/>
      <dgm:t>
        <a:bodyPr/>
        <a:lstStyle/>
        <a:p>
          <a:endParaRPr lang="en-US"/>
        </a:p>
      </dgm:t>
    </dgm:pt>
    <dgm:pt modelId="{03765B0C-2077-40B7-9EEB-2246461C91EE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kk-KZ" sz="900">
              <a:solidFill>
                <a:schemeClr val="tx1"/>
              </a:solidFill>
            </a:rPr>
            <a:t>консультация и поддержа преподавателей</a:t>
          </a:r>
          <a:endParaRPr lang="en-US" sz="900" err="1">
            <a:solidFill>
              <a:schemeClr val="tx1"/>
            </a:solidFill>
          </a:endParaRPr>
        </a:p>
      </dgm:t>
    </dgm:pt>
    <dgm:pt modelId="{17D42A1E-D4C5-43A7-B38D-77BF0B681959}" type="parTrans" cxnId="{43DB0DE9-AE57-4A93-94E3-13E540BAFD74}">
      <dgm:prSet/>
      <dgm:spPr/>
      <dgm:t>
        <a:bodyPr/>
        <a:lstStyle/>
        <a:p>
          <a:endParaRPr lang="en-US"/>
        </a:p>
      </dgm:t>
    </dgm:pt>
    <dgm:pt modelId="{117BED94-3189-4865-BE83-2FEFE2E42A4F}" type="sibTrans" cxnId="{43DB0DE9-AE57-4A93-94E3-13E540BAFD74}">
      <dgm:prSet/>
      <dgm:spPr/>
      <dgm:t>
        <a:bodyPr/>
        <a:lstStyle/>
        <a:p>
          <a:endParaRPr lang="en-US"/>
        </a:p>
      </dgm:t>
    </dgm:pt>
    <dgm:pt modelId="{5E3314D1-7F56-45A7-ADCF-FEBC36163667}">
      <dgm:prSet phldrT="[Текст]" custT="1"/>
      <dgm:spPr>
        <a:solidFill>
          <a:schemeClr val="bg1"/>
        </a:solidFill>
        <a:ln>
          <a:solidFill>
            <a:srgbClr val="00B0F0"/>
          </a:solidFill>
        </a:ln>
      </dgm:spPr>
      <dgm:t>
        <a:bodyPr/>
        <a:lstStyle/>
        <a:p>
          <a:r>
            <a:rPr lang="kk-KZ" sz="900">
              <a:solidFill>
                <a:schemeClr val="tx1"/>
              </a:solidFill>
            </a:rPr>
            <a:t>сертификаты международного образца.</a:t>
          </a:r>
          <a:endParaRPr lang="en-US" sz="900">
            <a:solidFill>
              <a:schemeClr val="tx1"/>
            </a:solidFill>
          </a:endParaRPr>
        </a:p>
      </dgm:t>
    </dgm:pt>
    <dgm:pt modelId="{6E23847E-BBF8-499D-9D17-B9B9E7B66ACD}" type="parTrans" cxnId="{AECED8CE-2481-4B28-8293-231791E481E6}">
      <dgm:prSet/>
      <dgm:spPr/>
      <dgm:t>
        <a:bodyPr/>
        <a:lstStyle/>
        <a:p>
          <a:endParaRPr lang="en-US"/>
        </a:p>
      </dgm:t>
    </dgm:pt>
    <dgm:pt modelId="{D58E9607-518C-42A6-99F0-D0419BC12CCE}" type="sibTrans" cxnId="{AECED8CE-2481-4B28-8293-231791E481E6}">
      <dgm:prSet/>
      <dgm:spPr/>
      <dgm:t>
        <a:bodyPr/>
        <a:lstStyle/>
        <a:p>
          <a:endParaRPr lang="en-US"/>
        </a:p>
      </dgm:t>
    </dgm:pt>
    <dgm:pt modelId="{B722F259-E8DA-4E80-8C39-8929A3F88634}">
      <dgm:prSet phldrT="[Текст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en-US" sz="1000">
              <a:solidFill>
                <a:schemeClr val="tx1"/>
              </a:solidFill>
              <a:latin typeface="Calibri Light" panose="020F0302020204030204"/>
            </a:rPr>
            <a:t> </a:t>
          </a:r>
          <a:r>
            <a:rPr lang="en-US" sz="1000">
              <a:solidFill>
                <a:schemeClr val="tx1"/>
              </a:solidFill>
            </a:rPr>
            <a:t>курсы HCIA Routing&amp;Switching</a:t>
          </a:r>
        </a:p>
      </dgm:t>
    </dgm:pt>
    <dgm:pt modelId="{E1F0238B-4477-4FD2-8EA7-4A58ABF46FB4}" type="parTrans" cxnId="{0A05552E-25E4-455C-917A-41011CDF2EAC}">
      <dgm:prSet/>
      <dgm:spPr/>
      <dgm:t>
        <a:bodyPr/>
        <a:lstStyle/>
        <a:p>
          <a:endParaRPr lang="en-US"/>
        </a:p>
      </dgm:t>
    </dgm:pt>
    <dgm:pt modelId="{AB0C3671-A6F8-493B-A4BE-CB7E3D4BDBD1}" type="sibTrans" cxnId="{0A05552E-25E4-455C-917A-41011CDF2EAC}">
      <dgm:prSet/>
      <dgm:spPr/>
      <dgm:t>
        <a:bodyPr/>
        <a:lstStyle/>
        <a:p>
          <a:endParaRPr lang="en-US"/>
        </a:p>
      </dgm:t>
    </dgm:pt>
    <dgm:pt modelId="{B85C6F33-2510-4C06-8705-C16CF1A26B96}">
      <dgm:prSet phldrT="[Текст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r>
            <a:rPr lang="kk-KZ" sz="1000">
              <a:solidFill>
                <a:schemeClr val="tx1"/>
              </a:solidFill>
            </a:rPr>
            <a:t>3 маршрутизатора</a:t>
          </a:r>
          <a:endParaRPr lang="en-US" sz="1000" err="1">
            <a:solidFill>
              <a:schemeClr val="tx1"/>
            </a:solidFill>
          </a:endParaRPr>
        </a:p>
      </dgm:t>
    </dgm:pt>
    <dgm:pt modelId="{42A4D513-EAE7-4897-A6EB-9C0DC72D655F}" type="parTrans" cxnId="{8E043485-9A71-47AE-9F87-F145CDB6DA99}">
      <dgm:prSet/>
      <dgm:spPr/>
      <dgm:t>
        <a:bodyPr/>
        <a:lstStyle/>
        <a:p>
          <a:endParaRPr lang="en-US"/>
        </a:p>
      </dgm:t>
    </dgm:pt>
    <dgm:pt modelId="{0A495450-094E-4C20-93E8-1CDE13A3B086}" type="sibTrans" cxnId="{8E043485-9A71-47AE-9F87-F145CDB6DA99}">
      <dgm:prSet/>
      <dgm:spPr/>
      <dgm:t>
        <a:bodyPr/>
        <a:lstStyle/>
        <a:p>
          <a:endParaRPr lang="en-US"/>
        </a:p>
      </dgm:t>
    </dgm:pt>
    <dgm:pt modelId="{4325E561-E117-4072-AF9E-7433A220484D}">
      <dgm:prSet phldrT="[Текст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kk-KZ" sz="1000">
              <a:solidFill>
                <a:schemeClr val="tx1"/>
              </a:solidFill>
              <a:latin typeface="Calibri Light" panose="020F0302020204030204"/>
            </a:rPr>
            <a:t> </a:t>
          </a:r>
          <a:r>
            <a:rPr lang="kk-KZ" sz="1000">
              <a:solidFill>
                <a:schemeClr val="tx1"/>
              </a:solidFill>
            </a:rPr>
            <a:t>4 коммутатора</a:t>
          </a:r>
          <a:endParaRPr lang="en-US" sz="1000" err="1">
            <a:solidFill>
              <a:schemeClr val="tx1"/>
            </a:solidFill>
          </a:endParaRPr>
        </a:p>
      </dgm:t>
    </dgm:pt>
    <dgm:pt modelId="{0A956440-11A1-4394-8004-93163BA197FD}" type="parTrans" cxnId="{6DB33026-1709-4A17-97C9-1D4B4136C804}">
      <dgm:prSet/>
      <dgm:spPr/>
      <dgm:t>
        <a:bodyPr/>
        <a:lstStyle/>
        <a:p>
          <a:endParaRPr lang="en-US"/>
        </a:p>
      </dgm:t>
    </dgm:pt>
    <dgm:pt modelId="{EDAB4C94-F336-479F-B48C-A5D043D72025}" type="sibTrans" cxnId="{6DB33026-1709-4A17-97C9-1D4B4136C804}">
      <dgm:prSet/>
      <dgm:spPr/>
      <dgm:t>
        <a:bodyPr/>
        <a:lstStyle/>
        <a:p>
          <a:endParaRPr lang="en-US"/>
        </a:p>
      </dgm:t>
    </dgm:pt>
    <dgm:pt modelId="{AF7BF577-D9F3-41BF-BB45-E42D7AB6E7C2}">
      <dgm:prSet phldrT="[Текст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kk-KZ" sz="1000">
              <a:solidFill>
                <a:schemeClr val="tx1"/>
              </a:solidFill>
              <a:latin typeface="Calibri Light" panose="020F0302020204030204"/>
            </a:rPr>
            <a:t> </a:t>
          </a:r>
          <a:r>
            <a:rPr lang="kk-KZ" sz="1000">
              <a:solidFill>
                <a:schemeClr val="tx1"/>
              </a:solidFill>
            </a:rPr>
            <a:t>2 точки доступа беспроводной сети</a:t>
          </a:r>
          <a:endParaRPr lang="en-US" sz="1000">
            <a:solidFill>
              <a:schemeClr val="tx1"/>
            </a:solidFill>
          </a:endParaRPr>
        </a:p>
      </dgm:t>
    </dgm:pt>
    <dgm:pt modelId="{239B7F6B-42F7-4772-AD29-BC908D7EBAB0}" type="parTrans" cxnId="{C5D8E862-B5FE-41E4-B493-1D0A21E9F3A0}">
      <dgm:prSet/>
      <dgm:spPr/>
      <dgm:t>
        <a:bodyPr/>
        <a:lstStyle/>
        <a:p>
          <a:endParaRPr lang="en-US"/>
        </a:p>
      </dgm:t>
    </dgm:pt>
    <dgm:pt modelId="{1B95EC38-0A5F-4EC9-99F3-0B89DEDE43EB}" type="sibTrans" cxnId="{C5D8E862-B5FE-41E4-B493-1D0A21E9F3A0}">
      <dgm:prSet/>
      <dgm:spPr/>
      <dgm:t>
        <a:bodyPr/>
        <a:lstStyle/>
        <a:p>
          <a:endParaRPr lang="en-US"/>
        </a:p>
      </dgm:t>
    </dgm:pt>
    <dgm:pt modelId="{EFF4AE1B-D403-4189-9434-0B6FB1438329}">
      <dgm:prSet phldrT="[Текст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kk-KZ" sz="1000">
              <a:solidFill>
                <a:schemeClr val="tx1"/>
              </a:solidFill>
              <a:latin typeface="Calibri Light" panose="020F0302020204030204"/>
            </a:rPr>
            <a:t> </a:t>
          </a:r>
          <a:r>
            <a:rPr lang="ru-RU" sz="1000">
              <a:solidFill>
                <a:schemeClr val="tx1"/>
              </a:solidFill>
            </a:rPr>
            <a:t>комплект из </a:t>
          </a:r>
          <a:r>
            <a:rPr lang="kk-KZ" sz="1000">
              <a:solidFill>
                <a:schemeClr val="tx1"/>
              </a:solidFill>
            </a:rPr>
            <a:t>21 моноблока</a:t>
          </a:r>
          <a:endParaRPr lang="en-US" sz="1000" err="1">
            <a:solidFill>
              <a:schemeClr val="tx1"/>
            </a:solidFill>
          </a:endParaRPr>
        </a:p>
      </dgm:t>
    </dgm:pt>
    <dgm:pt modelId="{1546465F-AB53-454A-AE02-1B62F8E4A561}" type="parTrans" cxnId="{4FD12A0F-A300-4967-9652-84CE313A76C2}">
      <dgm:prSet/>
      <dgm:spPr/>
      <dgm:t>
        <a:bodyPr/>
        <a:lstStyle/>
        <a:p>
          <a:endParaRPr lang="en-US"/>
        </a:p>
      </dgm:t>
    </dgm:pt>
    <dgm:pt modelId="{E6C654FA-84F8-4A1B-ADFD-1A285A7B7F6E}" type="sibTrans" cxnId="{4FD12A0F-A300-4967-9652-84CE313A76C2}">
      <dgm:prSet/>
      <dgm:spPr/>
      <dgm:t>
        <a:bodyPr/>
        <a:lstStyle/>
        <a:p>
          <a:endParaRPr lang="en-US"/>
        </a:p>
      </dgm:t>
    </dgm:pt>
    <dgm:pt modelId="{EB8EF1E6-9289-49AF-87BF-6BFF8FF45DBE}">
      <dgm:prSet phldrT="[Текст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en-US" sz="1000">
              <a:solidFill>
                <a:schemeClr val="tx1"/>
              </a:solidFill>
              <a:latin typeface="Calibri Light" panose="020F0302020204030204"/>
            </a:rPr>
            <a:t> </a:t>
          </a:r>
          <a:r>
            <a:rPr lang="ru-RU" sz="1000">
              <a:solidFill>
                <a:schemeClr val="tx1"/>
              </a:solidFill>
            </a:rPr>
            <a:t>ваучеры на прохождение профессионального сертификационного экзамена</a:t>
          </a:r>
          <a:endParaRPr lang="en-US" sz="1000">
            <a:solidFill>
              <a:schemeClr val="tx1"/>
            </a:solidFill>
          </a:endParaRPr>
        </a:p>
      </dgm:t>
    </dgm:pt>
    <dgm:pt modelId="{C7BF0D20-BC6F-4D61-9ECC-C7563412BEF3}" type="parTrans" cxnId="{ABE3AA21-9F3F-4A78-82F1-B60D4E0C1B58}">
      <dgm:prSet/>
      <dgm:spPr/>
      <dgm:t>
        <a:bodyPr/>
        <a:lstStyle/>
        <a:p>
          <a:endParaRPr lang="en-US"/>
        </a:p>
      </dgm:t>
    </dgm:pt>
    <dgm:pt modelId="{F709DA42-9CEA-4807-8939-C6214D51ABCC}" type="sibTrans" cxnId="{ABE3AA21-9F3F-4A78-82F1-B60D4E0C1B58}">
      <dgm:prSet/>
      <dgm:spPr/>
      <dgm:t>
        <a:bodyPr/>
        <a:lstStyle/>
        <a:p>
          <a:endParaRPr lang="en-US"/>
        </a:p>
      </dgm:t>
    </dgm:pt>
    <dgm:pt modelId="{1DC2E1A1-20A2-4DAF-9288-4776D31F7578}">
      <dgm:prSet phldrT="[Текст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000">
              <a:solidFill>
                <a:schemeClr val="tx1"/>
              </a:solidFill>
            </a:rPr>
            <a:t>сертификат от компании</a:t>
          </a:r>
          <a:endParaRPr lang="en-US" sz="1000">
            <a:solidFill>
              <a:schemeClr val="tx1"/>
            </a:solidFill>
          </a:endParaRPr>
        </a:p>
      </dgm:t>
    </dgm:pt>
    <dgm:pt modelId="{268191A9-E0A4-403B-9C9C-0D3ECC2CADCF}" type="parTrans" cxnId="{EE639669-0746-41D5-AC4F-78CCB9D9EBFF}">
      <dgm:prSet/>
      <dgm:spPr/>
      <dgm:t>
        <a:bodyPr/>
        <a:lstStyle/>
        <a:p>
          <a:endParaRPr lang="en-US"/>
        </a:p>
      </dgm:t>
    </dgm:pt>
    <dgm:pt modelId="{14A3EAA6-2A5A-484D-BC5D-A8DC429BB746}" type="sibTrans" cxnId="{EE639669-0746-41D5-AC4F-78CCB9D9EBFF}">
      <dgm:prSet/>
      <dgm:spPr/>
      <dgm:t>
        <a:bodyPr/>
        <a:lstStyle/>
        <a:p>
          <a:endParaRPr lang="en-US"/>
        </a:p>
      </dgm:t>
    </dgm:pt>
    <dgm:pt modelId="{198C858E-DDC3-4C60-87E1-076B95976E55}">
      <dgm:prSet phldrT="[Текст]"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sz="1100">
              <a:solidFill>
                <a:schemeClr val="tx1"/>
              </a:solidFill>
            </a:rPr>
            <a:t>программное и методическое обеспечения компании</a:t>
          </a:r>
          <a:endParaRPr lang="en-US" sz="1100">
            <a:solidFill>
              <a:schemeClr val="tx1"/>
            </a:solidFill>
          </a:endParaRPr>
        </a:p>
      </dgm:t>
    </dgm:pt>
    <dgm:pt modelId="{3BEC9778-B6F3-48A8-82C5-3E2970EB2A49}" type="parTrans" cxnId="{CC0449DB-1CD9-47A0-BC5D-0EAE14E54CC8}">
      <dgm:prSet/>
      <dgm:spPr/>
      <dgm:t>
        <a:bodyPr/>
        <a:lstStyle/>
        <a:p>
          <a:endParaRPr lang="en-US"/>
        </a:p>
      </dgm:t>
    </dgm:pt>
    <dgm:pt modelId="{4F5C1014-F47B-41A2-9BC5-0D4004F557CB}" type="sibTrans" cxnId="{CC0449DB-1CD9-47A0-BC5D-0EAE14E54CC8}">
      <dgm:prSet/>
      <dgm:spPr/>
      <dgm:t>
        <a:bodyPr/>
        <a:lstStyle/>
        <a:p>
          <a:endParaRPr lang="en-US"/>
        </a:p>
      </dgm:t>
    </dgm:pt>
    <dgm:pt modelId="{76631C91-46C2-4439-A47C-A3A1CBC03E54}">
      <dgm:prSet phldrT="[Текст]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226F6FE1-757A-4207-9044-39C66EC6E25F}" type="parTrans" cxnId="{5F002CCD-D3BB-48D3-B94D-BE9E00535CFA}">
      <dgm:prSet/>
      <dgm:spPr/>
      <dgm:t>
        <a:bodyPr/>
        <a:lstStyle/>
        <a:p>
          <a:endParaRPr lang="en-US"/>
        </a:p>
      </dgm:t>
    </dgm:pt>
    <dgm:pt modelId="{E7C1500F-27D6-4B29-8FBF-6329341DFBCA}" type="sibTrans" cxnId="{5F002CCD-D3BB-48D3-B94D-BE9E00535CFA}">
      <dgm:prSet/>
      <dgm:spPr/>
      <dgm:t>
        <a:bodyPr/>
        <a:lstStyle/>
        <a:p>
          <a:endParaRPr lang="en-US"/>
        </a:p>
      </dgm:t>
    </dgm:pt>
    <dgm:pt modelId="{9FFA9615-5069-412E-83DC-090CB97F0E9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DC698C-0AF7-45CC-BA4A-4EDAE15583B1}" type="parTrans" cxnId="{C1157760-6DAE-410B-9A70-5E6D92CC256D}">
      <dgm:prSet/>
      <dgm:spPr/>
      <dgm:t>
        <a:bodyPr/>
        <a:lstStyle/>
        <a:p>
          <a:endParaRPr lang="en-US"/>
        </a:p>
      </dgm:t>
    </dgm:pt>
    <dgm:pt modelId="{C791F401-0053-44BB-BC94-11DCA0C10C14}" type="sibTrans" cxnId="{C1157760-6DAE-410B-9A70-5E6D92CC256D}">
      <dgm:prSet/>
      <dgm:spPr/>
      <dgm:t>
        <a:bodyPr/>
        <a:lstStyle/>
        <a:p>
          <a:endParaRPr lang="en-US"/>
        </a:p>
      </dgm:t>
    </dgm:pt>
    <dgm:pt modelId="{C6109D5C-5608-43A6-B1BF-DD4C28F4B2BA}">
      <dgm:prSet custT="1"/>
      <dgm:spPr>
        <a:solidFill>
          <a:schemeClr val="bg1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kk-KZ" sz="1000" dirty="0">
              <a:solidFill>
                <a:schemeClr val="tx1"/>
              </a:solidFill>
            </a:rPr>
            <a:t>оборудование для элементов цифровых двойников</a:t>
          </a:r>
          <a:endParaRPr lang="en-US" sz="1000" dirty="0"/>
        </a:p>
      </dgm:t>
    </dgm:pt>
    <dgm:pt modelId="{3B16337E-7465-4A66-90C0-0D245F7478C8}" type="parTrans" cxnId="{F8DD0907-7AD0-446A-BCF1-FA306146D24C}">
      <dgm:prSet/>
      <dgm:spPr/>
      <dgm:t>
        <a:bodyPr/>
        <a:lstStyle/>
        <a:p>
          <a:endParaRPr lang="en-US"/>
        </a:p>
      </dgm:t>
    </dgm:pt>
    <dgm:pt modelId="{7AEA1AA5-8C4B-47CF-86B4-421D9D31D671}" type="sibTrans" cxnId="{F8DD0907-7AD0-446A-BCF1-FA306146D24C}">
      <dgm:prSet/>
      <dgm:spPr/>
      <dgm:t>
        <a:bodyPr/>
        <a:lstStyle/>
        <a:p>
          <a:endParaRPr lang="en-US"/>
        </a:p>
      </dgm:t>
    </dgm:pt>
    <dgm:pt modelId="{3F9318D4-34E0-4B64-9735-ECCB7492382D}">
      <dgm:prSet custT="1"/>
      <dgm:spPr>
        <a:solidFill>
          <a:schemeClr val="bg1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100">
              <a:solidFill>
                <a:schemeClr val="tx1"/>
              </a:solidFill>
              <a:latin typeface="Calibri Light" panose="020F0302020204030204"/>
            </a:rPr>
            <a:t> </a:t>
          </a:r>
          <a:r>
            <a:rPr lang="ru-RU" sz="1000">
              <a:solidFill>
                <a:schemeClr val="tx1"/>
              </a:solidFill>
              <a:latin typeface="Times New Roman"/>
              <a:cs typeface="Times New Roman"/>
            </a:rPr>
            <a:t>Фрезерный станок </a:t>
          </a:r>
          <a:r>
            <a:rPr lang="en-US" sz="1000">
              <a:solidFill>
                <a:schemeClr val="tx1"/>
              </a:solidFill>
              <a:latin typeface="Times New Roman"/>
              <a:cs typeface="Times New Roman"/>
            </a:rPr>
            <a:t>Rolland</a:t>
          </a:r>
        </a:p>
      </dgm:t>
    </dgm:pt>
    <dgm:pt modelId="{FDA41006-AB2D-43B4-B605-CDA612BCE78C}" type="parTrans" cxnId="{92D6B417-FD69-4B21-B706-642A52FC42BD}">
      <dgm:prSet/>
      <dgm:spPr/>
      <dgm:t>
        <a:bodyPr/>
        <a:lstStyle/>
        <a:p>
          <a:endParaRPr lang="en-US"/>
        </a:p>
      </dgm:t>
    </dgm:pt>
    <dgm:pt modelId="{F2CED26A-24B6-4C4B-8374-025EFDB2FC88}" type="sibTrans" cxnId="{92D6B417-FD69-4B21-B706-642A52FC42BD}">
      <dgm:prSet/>
      <dgm:spPr/>
      <dgm:t>
        <a:bodyPr/>
        <a:lstStyle/>
        <a:p>
          <a:endParaRPr lang="en-US"/>
        </a:p>
      </dgm:t>
    </dgm:pt>
    <dgm:pt modelId="{1FF36236-8BFC-48E2-A03E-3D4FDD9CA793}">
      <dgm:prSet custT="1"/>
      <dgm:spPr>
        <a:solidFill>
          <a:schemeClr val="bg1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sz="1000">
              <a:solidFill>
                <a:schemeClr val="tx1"/>
              </a:solidFill>
              <a:latin typeface="Times New Roman"/>
              <a:cs typeface="Times New Roman"/>
            </a:rPr>
            <a:t>3D принтер Prusa i3</a:t>
          </a:r>
        </a:p>
      </dgm:t>
    </dgm:pt>
    <dgm:pt modelId="{8408F194-B24D-42E1-A2BD-BF9A4C488A22}" type="parTrans" cxnId="{8D994D4C-B7E1-4DDE-B1C4-6ACB6AB3F56E}">
      <dgm:prSet/>
      <dgm:spPr/>
      <dgm:t>
        <a:bodyPr/>
        <a:lstStyle/>
        <a:p>
          <a:endParaRPr lang="en-US"/>
        </a:p>
      </dgm:t>
    </dgm:pt>
    <dgm:pt modelId="{2BBCCFBF-4EFF-4C82-8AD4-77D496642C9A}" type="sibTrans" cxnId="{8D994D4C-B7E1-4DDE-B1C4-6ACB6AB3F56E}">
      <dgm:prSet/>
      <dgm:spPr/>
      <dgm:t>
        <a:bodyPr/>
        <a:lstStyle/>
        <a:p>
          <a:endParaRPr lang="en-US"/>
        </a:p>
      </dgm:t>
    </dgm:pt>
    <dgm:pt modelId="{DB945975-DFCB-4962-AACA-3F92D884A1A4}">
      <dgm:prSet/>
      <dgm:spPr>
        <a:solidFill>
          <a:schemeClr val="bg1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US" sz="1100" dirty="0">
            <a:solidFill>
              <a:schemeClr val="tx1"/>
            </a:solidFill>
          </a:endParaRPr>
        </a:p>
      </dgm:t>
    </dgm:pt>
    <dgm:pt modelId="{11398D37-D13D-4AA3-ABCF-DF190D55D836}" type="parTrans" cxnId="{A7EA88AD-3AB2-45F6-B551-FD4D32968209}">
      <dgm:prSet/>
      <dgm:spPr/>
      <dgm:t>
        <a:bodyPr/>
        <a:lstStyle/>
        <a:p>
          <a:endParaRPr lang="en-US"/>
        </a:p>
      </dgm:t>
    </dgm:pt>
    <dgm:pt modelId="{73F5AA04-F937-4188-BFFB-CAE64953A1FB}" type="sibTrans" cxnId="{A7EA88AD-3AB2-45F6-B551-FD4D32968209}">
      <dgm:prSet/>
      <dgm:spPr/>
      <dgm:t>
        <a:bodyPr/>
        <a:lstStyle/>
        <a:p>
          <a:endParaRPr lang="en-US"/>
        </a:p>
      </dgm:t>
    </dgm:pt>
    <dgm:pt modelId="{B01C4D12-6285-4C16-8530-764001A0475A}">
      <dgm:prSet/>
      <dgm:spPr>
        <a:solidFill>
          <a:schemeClr val="bg1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US" sz="1100">
            <a:solidFill>
              <a:schemeClr val="tx1"/>
            </a:solidFill>
          </a:endParaRPr>
        </a:p>
      </dgm:t>
    </dgm:pt>
    <dgm:pt modelId="{60742A9E-E996-4695-9F45-60A7CC206C3E}" type="parTrans" cxnId="{507B0E6E-8AB8-4CB4-B648-E134C4383F47}">
      <dgm:prSet/>
      <dgm:spPr/>
      <dgm:t>
        <a:bodyPr/>
        <a:lstStyle/>
        <a:p>
          <a:endParaRPr lang="en-US"/>
        </a:p>
      </dgm:t>
    </dgm:pt>
    <dgm:pt modelId="{16646AB4-6A6C-4FCF-8364-F211280EB06F}" type="sibTrans" cxnId="{507B0E6E-8AB8-4CB4-B648-E134C4383F47}">
      <dgm:prSet/>
      <dgm:spPr/>
      <dgm:t>
        <a:bodyPr/>
        <a:lstStyle/>
        <a:p>
          <a:endParaRPr lang="en-US"/>
        </a:p>
      </dgm:t>
    </dgm:pt>
    <dgm:pt modelId="{7B4769BE-2F18-4923-A326-9696B75D1FC3}">
      <dgm:prSet custT="1"/>
      <dgm:spPr>
        <a:solidFill>
          <a:schemeClr val="bg1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000">
              <a:solidFill>
                <a:schemeClr val="tx1"/>
              </a:solidFill>
              <a:latin typeface="Times New Roman"/>
              <a:cs typeface="Times New Roman"/>
            </a:rPr>
            <a:t> Цифровые осциллографы</a:t>
          </a:r>
          <a:endParaRPr lang="en-US" sz="100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0A14EC15-FE3E-46DC-B6D3-7FA9FE29403C}" type="parTrans" cxnId="{F573F06A-8B03-4944-9906-5A34660C3E19}">
      <dgm:prSet/>
      <dgm:spPr/>
      <dgm:t>
        <a:bodyPr/>
        <a:lstStyle/>
        <a:p>
          <a:endParaRPr lang="en-US"/>
        </a:p>
      </dgm:t>
    </dgm:pt>
    <dgm:pt modelId="{8E4252F4-728E-4E25-91F2-8735E87F1A87}" type="sibTrans" cxnId="{F573F06A-8B03-4944-9906-5A34660C3E19}">
      <dgm:prSet/>
      <dgm:spPr/>
      <dgm:t>
        <a:bodyPr/>
        <a:lstStyle/>
        <a:p>
          <a:endParaRPr lang="en-US"/>
        </a:p>
      </dgm:t>
    </dgm:pt>
    <dgm:pt modelId="{A06C8A8D-8DBE-4D82-A66B-2EE5C6365355}">
      <dgm:prSet custT="1"/>
      <dgm:spPr>
        <a:solidFill>
          <a:schemeClr val="bg1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kk-KZ" sz="1000" dirty="0">
              <a:solidFill>
                <a:schemeClr val="tx1"/>
              </a:solidFill>
            </a:rPr>
            <a:t>контроллерные платы прото</a:t>
          </a:r>
          <a:r>
            <a:rPr lang="ru-KZ" sz="1000" dirty="0">
              <a:solidFill>
                <a:schemeClr val="tx1"/>
              </a:solidFill>
            </a:rPr>
            <a:t>-</a:t>
          </a:r>
          <a:r>
            <a:rPr lang="kk-KZ" sz="1000" dirty="0">
              <a:solidFill>
                <a:schemeClr val="tx1"/>
              </a:solidFill>
            </a:rPr>
            <a:t>типирования</a:t>
          </a:r>
          <a:endParaRPr lang="en-US" sz="1000" dirty="0">
            <a:solidFill>
              <a:schemeClr val="tx1"/>
            </a:solidFill>
          </a:endParaRPr>
        </a:p>
      </dgm:t>
    </dgm:pt>
    <dgm:pt modelId="{86C89BC5-BEA5-4E78-B8F1-11658482092D}" type="parTrans" cxnId="{19A91505-895E-409A-9227-C32D74E1610A}">
      <dgm:prSet/>
      <dgm:spPr/>
      <dgm:t>
        <a:bodyPr/>
        <a:lstStyle/>
        <a:p>
          <a:endParaRPr lang="en-US"/>
        </a:p>
      </dgm:t>
    </dgm:pt>
    <dgm:pt modelId="{86E62D39-DBAC-4171-9F61-771DAEBE506E}" type="sibTrans" cxnId="{19A91505-895E-409A-9227-C32D74E1610A}">
      <dgm:prSet/>
      <dgm:spPr/>
      <dgm:t>
        <a:bodyPr/>
        <a:lstStyle/>
        <a:p>
          <a:endParaRPr lang="en-US"/>
        </a:p>
      </dgm:t>
    </dgm:pt>
    <dgm:pt modelId="{40AE843F-D3DA-4D82-9B66-42F82549A743}">
      <dgm:prSet custT="1"/>
      <dgm:spPr>
        <a:solidFill>
          <a:schemeClr val="bg1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kk-KZ" sz="1000" dirty="0">
              <a:solidFill>
                <a:schemeClr val="tx1"/>
              </a:solidFill>
            </a:rPr>
            <a:t>сенсоры</a:t>
          </a:r>
          <a:endParaRPr lang="en-US" sz="1000" dirty="0">
            <a:solidFill>
              <a:schemeClr val="tx1"/>
            </a:solidFill>
          </a:endParaRPr>
        </a:p>
      </dgm:t>
    </dgm:pt>
    <dgm:pt modelId="{FF9F7343-BA2B-41F2-86BF-8A371C106C87}" type="parTrans" cxnId="{1AF55FBA-7D04-41A6-92B0-C7B8F00227A6}">
      <dgm:prSet/>
      <dgm:spPr/>
      <dgm:t>
        <a:bodyPr/>
        <a:lstStyle/>
        <a:p>
          <a:endParaRPr lang="en-US"/>
        </a:p>
      </dgm:t>
    </dgm:pt>
    <dgm:pt modelId="{91239724-B839-449D-AD4D-54606B5A4BE8}" type="sibTrans" cxnId="{1AF55FBA-7D04-41A6-92B0-C7B8F00227A6}">
      <dgm:prSet/>
      <dgm:spPr/>
      <dgm:t>
        <a:bodyPr/>
        <a:lstStyle/>
        <a:p>
          <a:endParaRPr lang="en-US"/>
        </a:p>
      </dgm:t>
    </dgm:pt>
    <dgm:pt modelId="{717EFB05-8913-4EC9-8A35-F3FDD1EB0AA1}">
      <dgm:prSet custT="1"/>
      <dgm:spPr>
        <a:solidFill>
          <a:schemeClr val="bg1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kk-KZ" sz="1000" dirty="0">
              <a:solidFill>
                <a:schemeClr val="tx1"/>
              </a:solidFill>
            </a:rPr>
            <a:t>Д</a:t>
          </a:r>
          <a:r>
            <a:rPr lang="ru-KZ" sz="1000" dirty="0">
              <a:solidFill>
                <a:schemeClr val="tx1"/>
              </a:solidFill>
            </a:rPr>
            <a:t>ля </a:t>
          </a:r>
          <a:r>
            <a:rPr lang="kk-KZ" sz="1000" dirty="0">
              <a:solidFill>
                <a:schemeClr val="tx1"/>
              </a:solidFill>
            </a:rPr>
            <a:t>построени</a:t>
          </a:r>
          <a:r>
            <a:rPr lang="ru-KZ" sz="1000" dirty="0">
              <a:solidFill>
                <a:schemeClr val="tx1"/>
              </a:solidFill>
            </a:rPr>
            <a:t>я</a:t>
          </a:r>
          <a:r>
            <a:rPr lang="kk-KZ" sz="1000" dirty="0">
              <a:solidFill>
                <a:schemeClr val="tx1"/>
              </a:solidFill>
            </a:rPr>
            <a:t> умных и микропроцес-сорных устройств</a:t>
          </a:r>
          <a:endParaRPr lang="en-US" sz="1000" dirty="0"/>
        </a:p>
      </dgm:t>
    </dgm:pt>
    <dgm:pt modelId="{C074D075-FB00-4A49-81C2-0D3164A2E320}" type="parTrans" cxnId="{0F4F8148-3210-4B31-A79D-66AC4B8495FA}">
      <dgm:prSet/>
      <dgm:spPr/>
      <dgm:t>
        <a:bodyPr/>
        <a:lstStyle/>
        <a:p>
          <a:endParaRPr lang="en-US"/>
        </a:p>
      </dgm:t>
    </dgm:pt>
    <dgm:pt modelId="{C0A60888-DB4F-443D-8E3F-30A7CBC2A846}" type="sibTrans" cxnId="{0F4F8148-3210-4B31-A79D-66AC4B8495FA}">
      <dgm:prSet/>
      <dgm:spPr/>
      <dgm:t>
        <a:bodyPr/>
        <a:lstStyle/>
        <a:p>
          <a:endParaRPr lang="en-US"/>
        </a:p>
      </dgm:t>
    </dgm:pt>
    <dgm:pt modelId="{780585ED-A3F4-43BB-BCA1-770C3C85BB1E}">
      <dgm:prSet custT="1"/>
      <dgm:spPr>
        <a:solidFill>
          <a:schemeClr val="bg1"/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0"/>
          <a:endParaRPr lang="en-US" sz="900" dirty="0">
            <a:latin typeface="Calibri Light" panose="020F0302020204030204"/>
          </a:endParaRPr>
        </a:p>
      </dgm:t>
    </dgm:pt>
    <dgm:pt modelId="{DB63C01D-1FAE-438B-8EA1-828890D7D538}" type="parTrans" cxnId="{ED7BE305-6393-4E28-ACC0-A893451ACFEC}">
      <dgm:prSet/>
      <dgm:spPr/>
      <dgm:t>
        <a:bodyPr/>
        <a:lstStyle/>
        <a:p>
          <a:endParaRPr lang="en-US"/>
        </a:p>
      </dgm:t>
    </dgm:pt>
    <dgm:pt modelId="{1B950489-E139-47AF-AA3B-A4E598DEF1F8}" type="sibTrans" cxnId="{ED7BE305-6393-4E28-ACC0-A893451ACFEC}">
      <dgm:prSet/>
      <dgm:spPr/>
      <dgm:t>
        <a:bodyPr/>
        <a:lstStyle/>
        <a:p>
          <a:endParaRPr lang="en-US"/>
        </a:p>
      </dgm:t>
    </dgm:pt>
    <dgm:pt modelId="{E80C4AA5-3828-4872-93E9-90C3832A2DC6}">
      <dgm:prSet custT="1"/>
      <dgm:spPr>
        <a:solidFill>
          <a:schemeClr val="bg1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pPr rtl="0"/>
          <a:r>
            <a:rPr lang="ru-RU" sz="800">
              <a:solidFill>
                <a:schemeClr val="tx1"/>
              </a:solidFill>
              <a:latin typeface="Calibri Light" panose="020F0302020204030204"/>
            </a:rPr>
            <a:t> Биотехнологическая установка </a:t>
          </a:r>
        </a:p>
      </dgm:t>
    </dgm:pt>
    <dgm:pt modelId="{3D98450A-534F-4DC4-AB5C-5EDEE73A1A9D}" type="parTrans" cxnId="{9F5D7FC5-65CA-40F6-868E-28742942E404}">
      <dgm:prSet/>
      <dgm:spPr/>
      <dgm:t>
        <a:bodyPr/>
        <a:lstStyle/>
        <a:p>
          <a:endParaRPr lang="en-US"/>
        </a:p>
      </dgm:t>
    </dgm:pt>
    <dgm:pt modelId="{9DD2222E-9D31-4767-A6B9-252A6AA2A903}" type="sibTrans" cxnId="{9F5D7FC5-65CA-40F6-868E-28742942E404}">
      <dgm:prSet/>
      <dgm:spPr/>
      <dgm:t>
        <a:bodyPr/>
        <a:lstStyle/>
        <a:p>
          <a:endParaRPr lang="en-US"/>
        </a:p>
      </dgm:t>
    </dgm:pt>
    <dgm:pt modelId="{15A4F5E6-C10D-4DC3-893E-67651AED8D83}">
      <dgm:prSet custT="1"/>
      <dgm:spPr>
        <a:solidFill>
          <a:schemeClr val="bg1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000">
              <a:solidFill>
                <a:schemeClr val="tx1"/>
              </a:solidFill>
              <a:latin typeface="Times New Roman"/>
              <a:cs typeface="Times New Roman"/>
            </a:rPr>
            <a:t> 3D сканер XYZPRINTING</a:t>
          </a:r>
        </a:p>
      </dgm:t>
    </dgm:pt>
    <dgm:pt modelId="{A1EB5B30-25DC-4A4B-8BB5-9745FE9A729F}" type="parTrans" cxnId="{BFE79398-6E9F-48F9-99AC-8616CA7364C9}">
      <dgm:prSet/>
      <dgm:spPr/>
      <dgm:t>
        <a:bodyPr/>
        <a:lstStyle/>
        <a:p>
          <a:endParaRPr lang="ru-KZ"/>
        </a:p>
      </dgm:t>
    </dgm:pt>
    <dgm:pt modelId="{A6E52A4A-DFB1-4A40-BFFF-6A763E5E65DC}" type="sibTrans" cxnId="{BFE79398-6E9F-48F9-99AC-8616CA7364C9}">
      <dgm:prSet/>
      <dgm:spPr/>
      <dgm:t>
        <a:bodyPr/>
        <a:lstStyle/>
        <a:p>
          <a:endParaRPr lang="ru-KZ"/>
        </a:p>
      </dgm:t>
    </dgm:pt>
    <dgm:pt modelId="{CE83D621-145D-49AE-877A-5CCE03F9673E}">
      <dgm:prSet custT="1"/>
      <dgm:spPr>
        <a:solidFill>
          <a:schemeClr val="bg1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000">
              <a:solidFill>
                <a:schemeClr val="tx1"/>
              </a:solidFill>
              <a:latin typeface="Times New Roman"/>
              <a:cs typeface="Times New Roman"/>
            </a:rPr>
            <a:t> Паяльные станции</a:t>
          </a:r>
        </a:p>
      </dgm:t>
    </dgm:pt>
    <dgm:pt modelId="{C21CC8AF-6688-4EDB-9B34-35D052875410}" type="parTrans" cxnId="{E0E8024E-7B70-4EED-9A04-8ADBAE99C204}">
      <dgm:prSet/>
      <dgm:spPr/>
      <dgm:t>
        <a:bodyPr/>
        <a:lstStyle/>
        <a:p>
          <a:endParaRPr lang="ru-KZ"/>
        </a:p>
      </dgm:t>
    </dgm:pt>
    <dgm:pt modelId="{825EC654-ACFD-4A34-9274-DF1B85D580E7}" type="sibTrans" cxnId="{E0E8024E-7B70-4EED-9A04-8ADBAE99C204}">
      <dgm:prSet/>
      <dgm:spPr/>
      <dgm:t>
        <a:bodyPr/>
        <a:lstStyle/>
        <a:p>
          <a:endParaRPr lang="ru-KZ"/>
        </a:p>
      </dgm:t>
    </dgm:pt>
    <dgm:pt modelId="{23D74F61-8C44-4D67-93EF-B4A599BF8B0D}">
      <dgm:prSet custT="1"/>
      <dgm:spPr>
        <a:solidFill>
          <a:schemeClr val="bg1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ru-RU" sz="1000">
              <a:solidFill>
                <a:schemeClr val="tx1"/>
              </a:solidFill>
              <a:latin typeface="Times New Roman"/>
              <a:cs typeface="Times New Roman"/>
            </a:rPr>
            <a:t> Лабораторные блоки питания</a:t>
          </a:r>
        </a:p>
      </dgm:t>
    </dgm:pt>
    <dgm:pt modelId="{26FA1843-CB89-4F4C-A729-1FF4E93F7945}" type="parTrans" cxnId="{8CF6BEF7-8A4B-4D37-AA49-47AB29F8B961}">
      <dgm:prSet/>
      <dgm:spPr/>
      <dgm:t>
        <a:bodyPr/>
        <a:lstStyle/>
        <a:p>
          <a:endParaRPr lang="ru-KZ"/>
        </a:p>
      </dgm:t>
    </dgm:pt>
    <dgm:pt modelId="{922C01F8-E604-4D02-BD5F-509AB5E21362}" type="sibTrans" cxnId="{8CF6BEF7-8A4B-4D37-AA49-47AB29F8B961}">
      <dgm:prSet/>
      <dgm:spPr/>
      <dgm:t>
        <a:bodyPr/>
        <a:lstStyle/>
        <a:p>
          <a:endParaRPr lang="ru-KZ"/>
        </a:p>
      </dgm:t>
    </dgm:pt>
    <dgm:pt modelId="{66604331-D856-4E34-A6B8-8F544A2C4BC1}">
      <dgm:prSet phldr="0" custT="1"/>
      <dgm:spPr/>
      <dgm:t>
        <a:bodyPr/>
        <a:lstStyle/>
        <a:p>
          <a:pPr rtl="0"/>
          <a:r>
            <a:rPr lang="ru-RU" sz="800" dirty="0">
              <a:solidFill>
                <a:schemeClr val="tx1"/>
              </a:solidFill>
              <a:latin typeface="Calibri Light" panose="020F0302020204030204"/>
            </a:rPr>
            <a:t> Серверное оборудование </a:t>
          </a:r>
        </a:p>
      </dgm:t>
    </dgm:pt>
    <dgm:pt modelId="{649B2E49-9B6B-4CB4-A990-370785ACE8C2}" type="parTrans" cxnId="{A85BCD50-146B-44E0-B142-48F61483BEC4}">
      <dgm:prSet/>
      <dgm:spPr/>
      <dgm:t>
        <a:bodyPr/>
        <a:lstStyle/>
        <a:p>
          <a:endParaRPr lang="ru-KZ"/>
        </a:p>
      </dgm:t>
    </dgm:pt>
    <dgm:pt modelId="{CE6EAAE8-7BC5-4A0D-9AB5-F7CE62C1DCC8}" type="sibTrans" cxnId="{A85BCD50-146B-44E0-B142-48F61483BEC4}">
      <dgm:prSet/>
      <dgm:spPr/>
      <dgm:t>
        <a:bodyPr/>
        <a:lstStyle/>
        <a:p>
          <a:endParaRPr lang="ru-KZ"/>
        </a:p>
      </dgm:t>
    </dgm:pt>
    <dgm:pt modelId="{F2E28A95-242D-4E78-96D4-2FD9E0AB6852}">
      <dgm:prSet phldr="0" custT="1"/>
      <dgm:spPr/>
      <dgm:t>
        <a:bodyPr/>
        <a:lstStyle/>
        <a:p>
          <a:pPr rtl="0"/>
          <a:r>
            <a:rPr lang="ru-RU" sz="800">
              <a:solidFill>
                <a:schemeClr val="tx1"/>
              </a:solidFill>
              <a:latin typeface="Calibri Light" panose="020F0302020204030204"/>
            </a:rPr>
            <a:t> Приборы измерения качества воздуха (датчики воздуха) </a:t>
          </a:r>
        </a:p>
      </dgm:t>
    </dgm:pt>
    <dgm:pt modelId="{87D90998-36E8-4E3F-8FCB-E830CB86EC0A}" type="parTrans" cxnId="{56674F5A-0E95-4AA8-B78A-32D42732CBE1}">
      <dgm:prSet/>
      <dgm:spPr/>
      <dgm:t>
        <a:bodyPr/>
        <a:lstStyle/>
        <a:p>
          <a:endParaRPr lang="ru-KZ"/>
        </a:p>
      </dgm:t>
    </dgm:pt>
    <dgm:pt modelId="{B0CABAED-1A63-4B3F-B1E1-6C8699E2FCF8}" type="sibTrans" cxnId="{56674F5A-0E95-4AA8-B78A-32D42732CBE1}">
      <dgm:prSet/>
      <dgm:spPr/>
      <dgm:t>
        <a:bodyPr/>
        <a:lstStyle/>
        <a:p>
          <a:endParaRPr lang="ru-KZ"/>
        </a:p>
      </dgm:t>
    </dgm:pt>
    <dgm:pt modelId="{EDE52A9D-8CC0-4EAC-A44A-E4EC1C2B05AB}">
      <dgm:prSet phldr="0" custT="1"/>
      <dgm:spPr/>
      <dgm:t>
        <a:bodyPr/>
        <a:lstStyle/>
        <a:p>
          <a:pPr rtl="0"/>
          <a:r>
            <a:rPr lang="ru-RU" sz="800" dirty="0">
              <a:solidFill>
                <a:schemeClr val="tx1"/>
              </a:solidFill>
              <a:latin typeface="Calibri Light" panose="020F0302020204030204"/>
            </a:rPr>
            <a:t> Компьютерное оборудование и программное обеспечение</a:t>
          </a:r>
        </a:p>
      </dgm:t>
    </dgm:pt>
    <dgm:pt modelId="{0CF6F699-535D-4F2F-81E8-61B573CDDE5F}" type="parTrans" cxnId="{D5F84F04-4A70-41E8-85E7-5BDA34426456}">
      <dgm:prSet/>
      <dgm:spPr/>
      <dgm:t>
        <a:bodyPr/>
        <a:lstStyle/>
        <a:p>
          <a:endParaRPr lang="ru-KZ"/>
        </a:p>
      </dgm:t>
    </dgm:pt>
    <dgm:pt modelId="{005DFBC7-FE6B-4AD1-821A-AA32F3FF942B}" type="sibTrans" cxnId="{D5F84F04-4A70-41E8-85E7-5BDA34426456}">
      <dgm:prSet/>
      <dgm:spPr/>
      <dgm:t>
        <a:bodyPr/>
        <a:lstStyle/>
        <a:p>
          <a:endParaRPr lang="ru-KZ"/>
        </a:p>
      </dgm:t>
    </dgm:pt>
    <dgm:pt modelId="{47A3E501-6341-4405-A629-4D472D3DF309}">
      <dgm:prSet phldr="0" custT="1"/>
      <dgm:spPr/>
      <dgm:t>
        <a:bodyPr/>
        <a:lstStyle/>
        <a:p>
          <a:pPr rtl="0"/>
          <a:r>
            <a:rPr lang="ru-RU" sz="800" dirty="0">
              <a:solidFill>
                <a:schemeClr val="tx1"/>
              </a:solidFill>
              <a:latin typeface="Calibri Light" panose="020F0302020204030204"/>
            </a:rPr>
            <a:t> Реализация проектов магистрантов и бакалавров</a:t>
          </a:r>
        </a:p>
      </dgm:t>
    </dgm:pt>
    <dgm:pt modelId="{90C887ED-CF22-487C-ACA6-58FF46EDEAC3}" type="parTrans" cxnId="{1C9CE90F-BD12-49E5-9155-E4AA62C8D0C2}">
      <dgm:prSet/>
      <dgm:spPr/>
      <dgm:t>
        <a:bodyPr/>
        <a:lstStyle/>
        <a:p>
          <a:endParaRPr lang="ru-KZ"/>
        </a:p>
      </dgm:t>
    </dgm:pt>
    <dgm:pt modelId="{2A6CB958-724E-40BC-8692-28A7F8207F9E}" type="sibTrans" cxnId="{1C9CE90F-BD12-49E5-9155-E4AA62C8D0C2}">
      <dgm:prSet/>
      <dgm:spPr/>
      <dgm:t>
        <a:bodyPr/>
        <a:lstStyle/>
        <a:p>
          <a:endParaRPr lang="ru-KZ"/>
        </a:p>
      </dgm:t>
    </dgm:pt>
    <dgm:pt modelId="{DAF5FA80-938D-46CF-9AC7-970674D1B0BB}">
      <dgm:prSet phldr="0" custT="1"/>
      <dgm:spPr/>
      <dgm:t>
        <a:bodyPr/>
        <a:lstStyle/>
        <a:p>
          <a:pPr rtl="0"/>
          <a:r>
            <a:rPr lang="ru-RU" sz="800" dirty="0">
              <a:solidFill>
                <a:schemeClr val="tx1"/>
              </a:solidFill>
              <a:latin typeface="Calibri Light" panose="020F0302020204030204"/>
            </a:rPr>
            <a:t> Стенд Умный дом </a:t>
          </a:r>
          <a:endParaRPr lang="en-US" sz="800" dirty="0">
            <a:solidFill>
              <a:schemeClr val="tx1"/>
            </a:solidFill>
          </a:endParaRPr>
        </a:p>
      </dgm:t>
    </dgm:pt>
    <dgm:pt modelId="{5E13EC47-D008-458E-9716-16533329F9DB}" type="parTrans" cxnId="{AEF254E6-D5F0-49AA-943A-6D99E0793E31}">
      <dgm:prSet/>
      <dgm:spPr/>
      <dgm:t>
        <a:bodyPr/>
        <a:lstStyle/>
        <a:p>
          <a:endParaRPr lang="ru-KZ"/>
        </a:p>
      </dgm:t>
    </dgm:pt>
    <dgm:pt modelId="{DAA67A2A-7AF8-47EC-B732-1546F82242A5}" type="sibTrans" cxnId="{AEF254E6-D5F0-49AA-943A-6D99E0793E31}">
      <dgm:prSet/>
      <dgm:spPr/>
      <dgm:t>
        <a:bodyPr/>
        <a:lstStyle/>
        <a:p>
          <a:endParaRPr lang="ru-KZ"/>
        </a:p>
      </dgm:t>
    </dgm:pt>
    <dgm:pt modelId="{73010F14-D45E-45BE-8CF5-5FE988E5700A}">
      <dgm:prSet phldr="0"/>
      <dgm:spPr/>
      <dgm:t>
        <a:bodyPr/>
        <a:lstStyle/>
        <a:p>
          <a:pPr rtl="0"/>
          <a:endParaRPr lang="en-US">
            <a:latin typeface="Calibri Light" panose="020F0302020204030204"/>
          </a:endParaRPr>
        </a:p>
      </dgm:t>
    </dgm:pt>
    <dgm:pt modelId="{8CDCEA02-EE5E-42C2-8255-E366DEBDD2E9}" type="parTrans" cxnId="{055F70FD-5B90-4319-A061-74685D1946B3}">
      <dgm:prSet/>
      <dgm:spPr/>
      <dgm:t>
        <a:bodyPr/>
        <a:lstStyle/>
        <a:p>
          <a:endParaRPr lang="ru-KZ"/>
        </a:p>
      </dgm:t>
    </dgm:pt>
    <dgm:pt modelId="{7160E60C-AAD2-4C5D-BBD7-BEC222C61C5C}" type="sibTrans" cxnId="{055F70FD-5B90-4319-A061-74685D1946B3}">
      <dgm:prSet/>
      <dgm:spPr/>
      <dgm:t>
        <a:bodyPr/>
        <a:lstStyle/>
        <a:p>
          <a:endParaRPr lang="ru-KZ"/>
        </a:p>
      </dgm:t>
    </dgm:pt>
    <dgm:pt modelId="{8B9B7046-BE1D-44C4-B602-E0051C178129}">
      <dgm:prSet phldr="0" custT="1"/>
      <dgm:spPr/>
      <dgm:t>
        <a:bodyPr/>
        <a:lstStyle/>
        <a:p>
          <a:pPr rtl="0"/>
          <a:r>
            <a:rPr lang="ru-RU" sz="800">
              <a:solidFill>
                <a:schemeClr val="tx1"/>
              </a:solidFill>
              <a:latin typeface="Calibri Light" panose="020F0302020204030204"/>
            </a:rPr>
            <a:t> Тепловизор </a:t>
          </a:r>
        </a:p>
      </dgm:t>
    </dgm:pt>
    <dgm:pt modelId="{F7FA40B8-9B50-44A7-B8A3-F00E506B6301}" type="parTrans" cxnId="{6963D010-37C6-421B-AA04-76056E73E49A}">
      <dgm:prSet/>
      <dgm:spPr/>
      <dgm:t>
        <a:bodyPr/>
        <a:lstStyle/>
        <a:p>
          <a:endParaRPr lang="ru-KZ"/>
        </a:p>
      </dgm:t>
    </dgm:pt>
    <dgm:pt modelId="{3612C900-E873-4AE2-92C8-5E30709576EF}" type="sibTrans" cxnId="{6963D010-37C6-421B-AA04-76056E73E49A}">
      <dgm:prSet/>
      <dgm:spPr/>
      <dgm:t>
        <a:bodyPr/>
        <a:lstStyle/>
        <a:p>
          <a:endParaRPr lang="ru-KZ"/>
        </a:p>
      </dgm:t>
    </dgm:pt>
    <dgm:pt modelId="{8050FB19-D52A-4050-8FAD-CFAC36B55F8B}" type="pres">
      <dgm:prSet presAssocID="{C599D3AA-9691-44FD-94FC-ECC9A980A6F7}" presName="linearFlow" presStyleCnt="0">
        <dgm:presLayoutVars>
          <dgm:dir/>
          <dgm:animLvl val="lvl"/>
          <dgm:resizeHandles/>
        </dgm:presLayoutVars>
      </dgm:prSet>
      <dgm:spPr/>
    </dgm:pt>
    <dgm:pt modelId="{8507A3FE-2571-496D-AEDA-696381DBD666}" type="pres">
      <dgm:prSet presAssocID="{B3355EF0-EB42-48E2-8DC1-14AE3AAF72A7}" presName="compositeNode" presStyleCnt="0">
        <dgm:presLayoutVars>
          <dgm:bulletEnabled val="1"/>
        </dgm:presLayoutVars>
      </dgm:prSet>
      <dgm:spPr/>
    </dgm:pt>
    <dgm:pt modelId="{A9242FF1-8924-46F2-B03D-0636706B1052}" type="pres">
      <dgm:prSet presAssocID="{B3355EF0-EB42-48E2-8DC1-14AE3AAF72A7}" presName="image" presStyleLbl="fgImgPlace1" presStyleIdx="0" presStyleCnt="6" custScaleX="185886" custScaleY="172280" custLinFactX="22575" custLinFactNeighborX="100000" custLinFactNeighborY="-43858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2500" b="12500"/>
          </a:stretch>
        </a:blipFill>
      </dgm:spPr>
    </dgm:pt>
    <dgm:pt modelId="{65FCA2B0-08A2-4E31-A384-B3D925B81196}" type="pres">
      <dgm:prSet presAssocID="{B3355EF0-EB42-48E2-8DC1-14AE3AAF72A7}" presName="childNode" presStyleLbl="node1" presStyleIdx="0" presStyleCnt="6" custScaleX="127872" custLinFactNeighborX="13620" custLinFactNeighborY="4513">
        <dgm:presLayoutVars>
          <dgm:bulletEnabled val="1"/>
        </dgm:presLayoutVars>
      </dgm:prSet>
      <dgm:spPr>
        <a:prstGeom prst="roundRect">
          <a:avLst/>
        </a:prstGeom>
      </dgm:spPr>
    </dgm:pt>
    <dgm:pt modelId="{D1177419-7C01-431E-8E6E-DDEE2A9BFBAF}" type="pres">
      <dgm:prSet presAssocID="{B3355EF0-EB42-48E2-8DC1-14AE3AAF72A7}" presName="parentNode" presStyleLbl="revTx" presStyleIdx="0" presStyleCnt="6" custScaleY="92411">
        <dgm:presLayoutVars>
          <dgm:chMax val="0"/>
          <dgm:bulletEnabled val="1"/>
        </dgm:presLayoutVars>
      </dgm:prSet>
      <dgm:spPr/>
    </dgm:pt>
    <dgm:pt modelId="{94B395DD-E2CE-4019-9400-DBDA8582B2D9}" type="pres">
      <dgm:prSet presAssocID="{DC792C06-3216-4816-8077-30161CE2674A}" presName="sibTrans" presStyleCnt="0"/>
      <dgm:spPr/>
    </dgm:pt>
    <dgm:pt modelId="{8BF96607-0981-450B-A887-868B322C1990}" type="pres">
      <dgm:prSet presAssocID="{3E2C72D5-30C5-4A62-9F00-040382FD4F4D}" presName="compositeNode" presStyleCnt="0">
        <dgm:presLayoutVars>
          <dgm:bulletEnabled val="1"/>
        </dgm:presLayoutVars>
      </dgm:prSet>
      <dgm:spPr/>
    </dgm:pt>
    <dgm:pt modelId="{6BFC9F99-78B8-42B2-A4B1-4895FA38A3DE}" type="pres">
      <dgm:prSet presAssocID="{3E2C72D5-30C5-4A62-9F00-040382FD4F4D}" presName="image" presStyleLbl="fgImgPlace1" presStyleIdx="1" presStyleCnt="6" custScaleX="203037" custScaleY="174932" custLinFactX="31986" custLinFactNeighborX="100000" custLinFactNeighborY="-47051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408" t="4762" r="6408" b="4762"/>
          </a:stretch>
        </a:blipFill>
      </dgm:spPr>
    </dgm:pt>
    <dgm:pt modelId="{44EAD77F-ABE3-4F10-99BC-6683463FCF5D}" type="pres">
      <dgm:prSet presAssocID="{3E2C72D5-30C5-4A62-9F00-040382FD4F4D}" presName="childNode" presStyleLbl="node1" presStyleIdx="1" presStyleCnt="6" custScaleX="131465" custScaleY="100375" custLinFactNeighborX="386" custLinFactNeighborY="4696">
        <dgm:presLayoutVars>
          <dgm:bulletEnabled val="1"/>
        </dgm:presLayoutVars>
      </dgm:prSet>
      <dgm:spPr>
        <a:prstGeom prst="roundRect">
          <a:avLst/>
        </a:prstGeom>
      </dgm:spPr>
    </dgm:pt>
    <dgm:pt modelId="{E0CBF088-7C5A-4AB2-96C8-CE3F602EC0A2}" type="pres">
      <dgm:prSet presAssocID="{3E2C72D5-30C5-4A62-9F00-040382FD4F4D}" presName="parentNode" presStyleLbl="revTx" presStyleIdx="1" presStyleCnt="6" custScaleX="131514" custScaleY="94109" custLinFactNeighborX="-97237" custLinFactNeighborY="1375">
        <dgm:presLayoutVars>
          <dgm:chMax val="0"/>
          <dgm:bulletEnabled val="1"/>
        </dgm:presLayoutVars>
      </dgm:prSet>
      <dgm:spPr/>
    </dgm:pt>
    <dgm:pt modelId="{75BFAFB6-09F6-442E-A73D-B1A2725E2180}" type="pres">
      <dgm:prSet presAssocID="{3B77CDF0-866F-4E03-9A9C-04236C5791E9}" presName="sibTrans" presStyleCnt="0"/>
      <dgm:spPr/>
    </dgm:pt>
    <dgm:pt modelId="{BA264C16-ABD7-498E-8469-51F52774FF2F}" type="pres">
      <dgm:prSet presAssocID="{5631446E-6F74-4336-896F-7499EB281991}" presName="compositeNode" presStyleCnt="0">
        <dgm:presLayoutVars>
          <dgm:bulletEnabled val="1"/>
        </dgm:presLayoutVars>
      </dgm:prSet>
      <dgm:spPr/>
    </dgm:pt>
    <dgm:pt modelId="{EFA8CC57-07B0-497F-BB1A-E9519440D369}" type="pres">
      <dgm:prSet presAssocID="{5631446E-6F74-4336-896F-7499EB281991}" presName="image" presStyleLbl="fgImgPlace1" presStyleIdx="2" presStyleCnt="6" custScaleX="226726" custScaleY="187359" custLinFactNeighborX="79292" custLinFactNeighborY="-59478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4393" b="24393"/>
          </a:stretch>
        </a:blipFill>
      </dgm:spPr>
    </dgm:pt>
    <dgm:pt modelId="{EAD4F157-0767-4500-8E22-F3AD55BE6237}" type="pres">
      <dgm:prSet presAssocID="{5631446E-6F74-4336-896F-7499EB281991}" presName="childNode" presStyleLbl="node1" presStyleIdx="2" presStyleCnt="6" custScaleX="132440" custScaleY="101508" custLinFactNeighborX="-16787" custLinFactNeighborY="4058">
        <dgm:presLayoutVars>
          <dgm:bulletEnabled val="1"/>
        </dgm:presLayoutVars>
      </dgm:prSet>
      <dgm:spPr>
        <a:prstGeom prst="roundRect">
          <a:avLst/>
        </a:prstGeom>
      </dgm:spPr>
    </dgm:pt>
    <dgm:pt modelId="{576E4225-C72C-448B-AF7F-21F492EBC0F3}" type="pres">
      <dgm:prSet presAssocID="{5631446E-6F74-4336-896F-7499EB281991}" presName="parentNode" presStyleLbl="revTx" presStyleIdx="2" presStyleCnt="6" custLinFactX="-89729" custLinFactNeighborX="-100000" custLinFactNeighborY="4266">
        <dgm:presLayoutVars>
          <dgm:chMax val="0"/>
          <dgm:bulletEnabled val="1"/>
        </dgm:presLayoutVars>
      </dgm:prSet>
      <dgm:spPr/>
    </dgm:pt>
    <dgm:pt modelId="{1C2C14B0-6CAC-433F-86BF-6154ED6EC715}" type="pres">
      <dgm:prSet presAssocID="{93F65ADD-54F4-49E8-A367-F622D8BAF9C1}" presName="sibTrans" presStyleCnt="0"/>
      <dgm:spPr/>
    </dgm:pt>
    <dgm:pt modelId="{94884CB3-A479-479C-A9FF-8C198F00EB3E}" type="pres">
      <dgm:prSet presAssocID="{9F48657E-D1AF-4865-9650-AE5E65C1EDDF}" presName="compositeNode" presStyleCnt="0">
        <dgm:presLayoutVars>
          <dgm:bulletEnabled val="1"/>
        </dgm:presLayoutVars>
      </dgm:prSet>
      <dgm:spPr/>
    </dgm:pt>
    <dgm:pt modelId="{26162830-32BC-428C-A223-29ED8332EDA9}" type="pres">
      <dgm:prSet presAssocID="{9F48657E-D1AF-4865-9650-AE5E65C1EDDF}" presName="image" presStyleLbl="fgImgPlace1" presStyleIdx="3" presStyleCnt="6" custScaleX="150356" custScaleY="170383" custLinFactNeighborX="73667" custLinFactNeighborY="-42502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046" t="2907" r="6046" b="2907"/>
          </a:stretch>
        </a:blipFill>
      </dgm:spPr>
    </dgm:pt>
    <dgm:pt modelId="{D588583C-2FA2-4876-B6EF-1049845828EE}" type="pres">
      <dgm:prSet presAssocID="{9F48657E-D1AF-4865-9650-AE5E65C1EDDF}" presName="childNode" presStyleLbl="node1" presStyleIdx="3" presStyleCnt="6" custScaleX="155139" custScaleY="47068" custLinFactNeighborX="-8045" custLinFactNeighborY="-21648">
        <dgm:presLayoutVars>
          <dgm:bulletEnabled val="1"/>
        </dgm:presLayoutVars>
      </dgm:prSet>
      <dgm:spPr>
        <a:prstGeom prst="roundRect">
          <a:avLst/>
        </a:prstGeom>
      </dgm:spPr>
    </dgm:pt>
    <dgm:pt modelId="{F8DA990F-D840-47A6-8418-9775AB5CE754}" type="pres">
      <dgm:prSet presAssocID="{9F48657E-D1AF-4865-9650-AE5E65C1EDDF}" presName="parentNode" presStyleLbl="revTx" presStyleIdx="3" presStyleCnt="6" custLinFactX="-100000" custLinFactNeighborX="-120422" custLinFactNeighborY="5357">
        <dgm:presLayoutVars>
          <dgm:chMax val="0"/>
          <dgm:bulletEnabled val="1"/>
        </dgm:presLayoutVars>
      </dgm:prSet>
      <dgm:spPr/>
    </dgm:pt>
    <dgm:pt modelId="{F2B7DAEC-D6BA-4976-B5C1-BEABA57ADE01}" type="pres">
      <dgm:prSet presAssocID="{B707EA78-03D5-40AB-A3A6-CCEBA822CE96}" presName="sibTrans" presStyleCnt="0"/>
      <dgm:spPr/>
    </dgm:pt>
    <dgm:pt modelId="{6A1EE281-0D1A-4BC3-9209-60D9C145B156}" type="pres">
      <dgm:prSet presAssocID="{9FFA9615-5069-412E-83DC-090CB97F0E98}" presName="compositeNode" presStyleCnt="0">
        <dgm:presLayoutVars>
          <dgm:bulletEnabled val="1"/>
        </dgm:presLayoutVars>
      </dgm:prSet>
      <dgm:spPr/>
    </dgm:pt>
    <dgm:pt modelId="{15C6B312-8597-4A26-BA0C-5D3420132DE1}" type="pres">
      <dgm:prSet presAssocID="{9FFA9615-5069-412E-83DC-090CB97F0E98}" presName="image" presStyleLbl="fgImgPlace1" presStyleIdx="4" presStyleCnt="6"/>
      <dgm:spPr/>
    </dgm:pt>
    <dgm:pt modelId="{ED38E7B8-E20C-45BD-B515-A0466DC3BC87}" type="pres">
      <dgm:prSet presAssocID="{9FFA9615-5069-412E-83DC-090CB97F0E98}" presName="childNode" presStyleLbl="node1" presStyleIdx="4" presStyleCnt="6" custScaleX="149718" custScaleY="49396" custLinFactNeighborX="-15955" custLinFactNeighborY="-16993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E2570873-726B-44A4-9A82-F253702B2AE9}" type="pres">
      <dgm:prSet presAssocID="{9FFA9615-5069-412E-83DC-090CB97F0E98}" presName="parentNode" presStyleLbl="revTx" presStyleIdx="4" presStyleCnt="6">
        <dgm:presLayoutVars>
          <dgm:chMax val="0"/>
          <dgm:bulletEnabled val="1"/>
        </dgm:presLayoutVars>
      </dgm:prSet>
      <dgm:spPr/>
    </dgm:pt>
    <dgm:pt modelId="{61DB9F57-CBB1-4466-8DE5-EC89A016A9C0}" type="pres">
      <dgm:prSet presAssocID="{C791F401-0053-44BB-BC94-11DCA0C10C14}" presName="sibTrans" presStyleCnt="0"/>
      <dgm:spPr/>
    </dgm:pt>
    <dgm:pt modelId="{E29B7CD1-20E8-4BE8-B4CC-2BACE2869B89}" type="pres">
      <dgm:prSet presAssocID="{73010F14-D45E-45BE-8CF5-5FE988E5700A}" presName="compositeNode" presStyleCnt="0">
        <dgm:presLayoutVars>
          <dgm:bulletEnabled val="1"/>
        </dgm:presLayoutVars>
      </dgm:prSet>
      <dgm:spPr/>
    </dgm:pt>
    <dgm:pt modelId="{496D900F-150A-4E85-9BBB-6413D9F65A9F}" type="pres">
      <dgm:prSet presAssocID="{73010F14-D45E-45BE-8CF5-5FE988E5700A}" presName="image" presStyleLbl="fgImgPlace1" presStyleIdx="5" presStyleCnt="6"/>
      <dgm:spPr/>
    </dgm:pt>
    <dgm:pt modelId="{3323943B-35BB-46D0-B89D-4AD3D006E5D9}" type="pres">
      <dgm:prSet presAssocID="{73010F14-D45E-45BE-8CF5-5FE988E5700A}" presName="childNode" presStyleLbl="node1" presStyleIdx="5" presStyleCnt="6" custScaleX="154695" custScaleY="39357" custLinFactNeighborX="-18534" custLinFactNeighborY="-18977">
        <dgm:presLayoutVars>
          <dgm:bulletEnabled val="1"/>
        </dgm:presLayoutVars>
      </dgm:prSet>
      <dgm:spPr/>
    </dgm:pt>
    <dgm:pt modelId="{3974706C-0A42-46AF-9388-92B5D5DFDD90}" type="pres">
      <dgm:prSet presAssocID="{73010F14-D45E-45BE-8CF5-5FE988E5700A}" presName="parentNode" presStyleLbl="revTx" presStyleIdx="5" presStyleCnt="6">
        <dgm:presLayoutVars>
          <dgm:chMax val="0"/>
          <dgm:bulletEnabled val="1"/>
        </dgm:presLayoutVars>
      </dgm:prSet>
      <dgm:spPr/>
    </dgm:pt>
  </dgm:ptLst>
  <dgm:cxnLst>
    <dgm:cxn modelId="{77D92D03-A90F-4547-8908-AC110A25A748}" type="presOf" srcId="{688D44CA-FFB9-4C23-8DA3-FAD02470A19B}" destId="{65FCA2B0-08A2-4E31-A384-B3D925B81196}" srcOrd="0" destOrd="6" presId="urn:microsoft.com/office/officeart/2005/8/layout/hList2"/>
    <dgm:cxn modelId="{D5F84F04-4A70-41E8-85E7-5BDA34426456}" srcId="{73010F14-D45E-45BE-8CF5-5FE988E5700A}" destId="{EDE52A9D-8CC0-4EAC-A44A-E4EC1C2B05AB}" srcOrd="5" destOrd="0" parTransId="{0CF6F699-535D-4F2F-81E8-61B573CDDE5F}" sibTransId="{005DFBC7-FE6B-4AD1-821A-AA32F3FF942B}"/>
    <dgm:cxn modelId="{19A91505-895E-409A-9227-C32D74E1610A}" srcId="{9FFA9615-5069-412E-83DC-090CB97F0E98}" destId="{A06C8A8D-8DBE-4D82-A66B-2EE5C6365355}" srcOrd="1" destOrd="0" parTransId="{86C89BC5-BEA5-4E78-B8F1-11658482092D}" sibTransId="{86E62D39-DBAC-4171-9F61-771DAEBE506E}"/>
    <dgm:cxn modelId="{ED7BE305-6393-4E28-ACC0-A893451ACFEC}" srcId="{9FFA9615-5069-412E-83DC-090CB97F0E98}" destId="{780585ED-A3F4-43BB-BCA1-770C3C85BB1E}" srcOrd="4" destOrd="0" parTransId="{DB63C01D-1FAE-438B-8EA1-828890D7D538}" sibTransId="{1B950489-E139-47AF-AA3B-A4E598DEF1F8}"/>
    <dgm:cxn modelId="{2E17B706-7285-46F7-8226-65E32E2178B7}" type="presOf" srcId="{EDE52A9D-8CC0-4EAC-A44A-E4EC1C2B05AB}" destId="{3323943B-35BB-46D0-B89D-4AD3D006E5D9}" srcOrd="0" destOrd="5" presId="urn:microsoft.com/office/officeart/2005/8/layout/hList2"/>
    <dgm:cxn modelId="{F8DD0907-7AD0-446A-BCF1-FA306146D24C}" srcId="{9FFA9615-5069-412E-83DC-090CB97F0E98}" destId="{C6109D5C-5608-43A6-B1BF-DD4C28F4B2BA}" srcOrd="0" destOrd="0" parTransId="{3B16337E-7465-4A66-90C0-0D245F7478C8}" sibTransId="{7AEA1AA5-8C4B-47CF-86B4-421D9D31D671}"/>
    <dgm:cxn modelId="{24B79D07-3143-46EB-9E89-EC024342757D}" type="presOf" srcId="{9FFA9615-5069-412E-83DC-090CB97F0E98}" destId="{E2570873-726B-44A4-9A82-F253702B2AE9}" srcOrd="0" destOrd="0" presId="urn:microsoft.com/office/officeart/2005/8/layout/hList2"/>
    <dgm:cxn modelId="{4FD12A0F-A300-4967-9652-84CE313A76C2}" srcId="{3E2C72D5-30C5-4A62-9F00-040382FD4F4D}" destId="{EFF4AE1B-D403-4189-9434-0B6FB1438329}" srcOrd="3" destOrd="0" parTransId="{1546465F-AB53-454A-AE02-1B62F8E4A561}" sibTransId="{E6C654FA-84F8-4A1B-ADFD-1A285A7B7F6E}"/>
    <dgm:cxn modelId="{1C9CE90F-BD12-49E5-9155-E4AA62C8D0C2}" srcId="{73010F14-D45E-45BE-8CF5-5FE988E5700A}" destId="{47A3E501-6341-4405-A629-4D472D3DF309}" srcOrd="6" destOrd="0" parTransId="{90C887ED-CF22-487C-ACA6-58FF46EDEAC3}" sibTransId="{2A6CB958-724E-40BC-8692-28A7F8207F9E}"/>
    <dgm:cxn modelId="{6963D010-37C6-421B-AA04-76056E73E49A}" srcId="{73010F14-D45E-45BE-8CF5-5FE988E5700A}" destId="{8B9B7046-BE1D-44C4-B602-E0051C178129}" srcOrd="4" destOrd="0" parTransId="{F7FA40B8-9B50-44A7-B8A3-F00E506B6301}" sibTransId="{3612C900-E873-4AE2-92C8-5E30709576EF}"/>
    <dgm:cxn modelId="{00900B15-98B2-4F9E-8690-79AF0CABB1FD}" type="presOf" srcId="{23D74F61-8C44-4D67-93EF-B4A599BF8B0D}" destId="{D588583C-2FA2-4876-B6EF-1049845828EE}" srcOrd="0" destOrd="5" presId="urn:microsoft.com/office/officeart/2005/8/layout/hList2"/>
    <dgm:cxn modelId="{BAC27115-C3B5-4C3A-A02B-0F1BC47A08B8}" type="presOf" srcId="{1FF36236-8BFC-48E2-A03E-3D4FDD9CA793}" destId="{D588583C-2FA2-4876-B6EF-1049845828EE}" srcOrd="0" destOrd="1" presId="urn:microsoft.com/office/officeart/2005/8/layout/hList2"/>
    <dgm:cxn modelId="{92D6B417-FD69-4B21-B706-642A52FC42BD}" srcId="{9F48657E-D1AF-4865-9650-AE5E65C1EDDF}" destId="{3F9318D4-34E0-4B64-9735-ECCB7492382D}" srcOrd="0" destOrd="0" parTransId="{FDA41006-AB2D-43B4-B605-CDA612BCE78C}" sibTransId="{F2CED26A-24B6-4C4B-8374-025EFDB2FC88}"/>
    <dgm:cxn modelId="{DB5C101B-71CE-4D30-A7AA-F99AD4312614}" srcId="{B3355EF0-EB42-48E2-8DC1-14AE3AAF72A7}" destId="{688D44CA-FFB9-4C23-8DA3-FAD02470A19B}" srcOrd="6" destOrd="0" parTransId="{2D4D2D1A-48F7-4748-9B64-6E5C115416CC}" sibTransId="{AC7A9355-B029-43CC-BE60-6618601F9E1B}"/>
    <dgm:cxn modelId="{D5BDF11B-2613-44CC-B74C-AF5D836FF181}" srcId="{C599D3AA-9691-44FD-94FC-ECC9A980A6F7}" destId="{3E2C72D5-30C5-4A62-9F00-040382FD4F4D}" srcOrd="1" destOrd="0" parTransId="{F813D0BD-60B3-423B-9A3B-26268D453CC1}" sibTransId="{3B77CDF0-866F-4E03-9A9C-04236C5791E9}"/>
    <dgm:cxn modelId="{8023A81D-3E91-4CAC-841F-26E816B097C2}" type="presOf" srcId="{258EF58E-DC70-4C30-8377-FF65C0137989}" destId="{65FCA2B0-08A2-4E31-A384-B3D925B81196}" srcOrd="0" destOrd="4" presId="urn:microsoft.com/office/officeart/2005/8/layout/hList2"/>
    <dgm:cxn modelId="{5780C91E-8341-4ECC-BD1D-5CF7AE38DD4E}" srcId="{3E2C72D5-30C5-4A62-9F00-040382FD4F4D}" destId="{E30C2F6B-3E7C-4DD8-8CCE-17779DEC4DC4}" srcOrd="4" destOrd="0" parTransId="{F7725523-94EE-4F66-BD23-4B072E5E8036}" sibTransId="{B6EB9908-CFA2-4B7F-B8C4-19A8AD8F2D69}"/>
    <dgm:cxn modelId="{ABE3AA21-9F3F-4A78-82F1-B60D4E0C1B58}" srcId="{3E2C72D5-30C5-4A62-9F00-040382FD4F4D}" destId="{EB8EF1E6-9289-49AF-87BF-6BFF8FF45DBE}" srcOrd="6" destOrd="0" parTransId="{C7BF0D20-BC6F-4D61-9ECC-C7563412BEF3}" sibTransId="{F709DA42-9CEA-4807-8939-C6214D51ABCC}"/>
    <dgm:cxn modelId="{0785E024-B6DD-4837-A45D-79A101E05BAD}" type="presOf" srcId="{E30C2F6B-3E7C-4DD8-8CCE-17779DEC4DC4}" destId="{44EAD77F-ABE3-4F10-99BC-6683463FCF5D}" srcOrd="0" destOrd="4" presId="urn:microsoft.com/office/officeart/2005/8/layout/hList2"/>
    <dgm:cxn modelId="{C0820426-0C9E-46E2-B3AE-8DA763F4AA63}" type="presOf" srcId="{71845C21-9E15-4A33-97EE-BBF05B9F539A}" destId="{65FCA2B0-08A2-4E31-A384-B3D925B81196}" srcOrd="0" destOrd="3" presId="urn:microsoft.com/office/officeart/2005/8/layout/hList2"/>
    <dgm:cxn modelId="{6DB33026-1709-4A17-97C9-1D4B4136C804}" srcId="{3E2C72D5-30C5-4A62-9F00-040382FD4F4D}" destId="{4325E561-E117-4072-AF9E-7433A220484D}" srcOrd="1" destOrd="0" parTransId="{0A956440-11A1-4394-8004-93163BA197FD}" sibTransId="{EDAB4C94-F336-479F-B48C-A5D043D72025}"/>
    <dgm:cxn modelId="{E25DE226-4D8A-4C41-804A-FB96DD3F96BD}" type="presOf" srcId="{3F9318D4-34E0-4B64-9735-ECCB7492382D}" destId="{D588583C-2FA2-4876-B6EF-1049845828EE}" srcOrd="0" destOrd="0" presId="urn:microsoft.com/office/officeart/2005/8/layout/hList2"/>
    <dgm:cxn modelId="{2FB4342A-763C-4C25-85A4-697A29A3CC18}" srcId="{B3355EF0-EB42-48E2-8DC1-14AE3AAF72A7}" destId="{FCC64147-7868-4332-8226-67ACCA677EF6}" srcOrd="0" destOrd="0" parTransId="{A2FD4BA9-9AC8-4201-AF91-B4906FC94A86}" sibTransId="{17DAB496-DA3B-4476-A550-1998E7217B3A}"/>
    <dgm:cxn modelId="{0A05552E-25E4-455C-917A-41011CDF2EAC}" srcId="{3E2C72D5-30C5-4A62-9F00-040382FD4F4D}" destId="{B722F259-E8DA-4E80-8C39-8929A3F88634}" srcOrd="5" destOrd="0" parTransId="{E1F0238B-4477-4FD2-8EA7-4A58ABF46FB4}" sibTransId="{AB0C3671-A6F8-493B-A4BE-CB7E3D4BDBD1}"/>
    <dgm:cxn modelId="{8133B42F-4F1B-4D6E-8E86-5B7AE72FD00B}" type="presOf" srcId="{DAF5FA80-938D-46CF-9AC7-970674D1B0BB}" destId="{3323943B-35BB-46D0-B89D-4AD3D006E5D9}" srcOrd="0" destOrd="1" presId="urn:microsoft.com/office/officeart/2005/8/layout/hList2"/>
    <dgm:cxn modelId="{47636830-00B3-42C2-8EE3-A938A39A3840}" srcId="{C599D3AA-9691-44FD-94FC-ECC9A980A6F7}" destId="{B3355EF0-EB42-48E2-8DC1-14AE3AAF72A7}" srcOrd="0" destOrd="0" parTransId="{BE7170E2-3887-419E-9346-3E533A68CAA5}" sibTransId="{DC792C06-3216-4816-8077-30161CE2674A}"/>
    <dgm:cxn modelId="{60EDB935-FBAA-42D0-A069-5308ACA61636}" type="presOf" srcId="{780585ED-A3F4-43BB-BCA1-770C3C85BB1E}" destId="{ED38E7B8-E20C-45BD-B515-A0466DC3BC87}" srcOrd="0" destOrd="4" presId="urn:microsoft.com/office/officeart/2005/8/layout/hList2"/>
    <dgm:cxn modelId="{B9F28E39-0574-4B5F-A1E9-9AB39087CB0B}" type="presOf" srcId="{1DC2E1A1-20A2-4DAF-9288-4776D31F7578}" destId="{44EAD77F-ABE3-4F10-99BC-6683463FCF5D}" srcOrd="0" destOrd="7" presId="urn:microsoft.com/office/officeart/2005/8/layout/hList2"/>
    <dgm:cxn modelId="{72B39A3C-71FF-497F-8C2F-77784C3AEFE2}" type="presOf" srcId="{F2E28A95-242D-4E78-96D4-2FD9E0AB6852}" destId="{3323943B-35BB-46D0-B89D-4AD3D006E5D9}" srcOrd="0" destOrd="3" presId="urn:microsoft.com/office/officeart/2005/8/layout/hList2"/>
    <dgm:cxn modelId="{EF87FC3E-FAA9-4E7C-90E6-91A19EB7AFC6}" srcId="{3E2C72D5-30C5-4A62-9F00-040382FD4F4D}" destId="{F1FD5DC7-FAC2-4835-9195-CC0EBD2EB1E2}" srcOrd="8" destOrd="0" parTransId="{5F752C4E-B553-4D8B-883E-F577D1BC3FA5}" sibTransId="{E0D697C5-FC01-4BD9-833E-944A8DA2D10C}"/>
    <dgm:cxn modelId="{D4175A5C-DDCD-44CD-B06B-F9F03E2C8D2C}" type="presOf" srcId="{B3355EF0-EB42-48E2-8DC1-14AE3AAF72A7}" destId="{D1177419-7C01-431E-8E6E-DDEE2A9BFBAF}" srcOrd="0" destOrd="0" presId="urn:microsoft.com/office/officeart/2005/8/layout/hList2"/>
    <dgm:cxn modelId="{7CD63D60-F86E-41D7-A0D0-23AA90130542}" type="presOf" srcId="{3E2C72D5-30C5-4A62-9F00-040382FD4F4D}" destId="{E0CBF088-7C5A-4AB2-96C8-CE3F602EC0A2}" srcOrd="0" destOrd="0" presId="urn:microsoft.com/office/officeart/2005/8/layout/hList2"/>
    <dgm:cxn modelId="{C1157760-6DAE-410B-9A70-5E6D92CC256D}" srcId="{C599D3AA-9691-44FD-94FC-ECC9A980A6F7}" destId="{9FFA9615-5069-412E-83DC-090CB97F0E98}" srcOrd="4" destOrd="0" parTransId="{24DC698C-0AF7-45CC-BA4A-4EDAE15583B1}" sibTransId="{C791F401-0053-44BB-BC94-11DCA0C10C14}"/>
    <dgm:cxn modelId="{84092042-478A-438C-8FD8-F8C9BC785DBE}" type="presOf" srcId="{DB945975-DFCB-4962-AACA-3F92D884A1A4}" destId="{D588583C-2FA2-4876-B6EF-1049845828EE}" srcOrd="0" destOrd="7" presId="urn:microsoft.com/office/officeart/2005/8/layout/hList2"/>
    <dgm:cxn modelId="{C5D8E862-B5FE-41E4-B493-1D0A21E9F3A0}" srcId="{3E2C72D5-30C5-4A62-9F00-040382FD4F4D}" destId="{AF7BF577-D9F3-41BF-BB45-E42D7AB6E7C2}" srcOrd="2" destOrd="0" parTransId="{239B7F6B-42F7-4772-AD29-BC908D7EBAB0}" sibTransId="{1B95EC38-0A5F-4EC9-99F3-0B89DEDE43EB}"/>
    <dgm:cxn modelId="{55DC0063-54D6-42B6-A827-CDAEAF3A5C3B}" type="presOf" srcId="{9F48657E-D1AF-4865-9650-AE5E65C1EDDF}" destId="{F8DA990F-D840-47A6-8418-9775AB5CE754}" srcOrd="0" destOrd="0" presId="urn:microsoft.com/office/officeart/2005/8/layout/hList2"/>
    <dgm:cxn modelId="{519F4F44-EEE3-4FA5-BC2C-726C5B9BE13E}" type="presOf" srcId="{EFF4AE1B-D403-4189-9434-0B6FB1438329}" destId="{44EAD77F-ABE3-4F10-99BC-6683463FCF5D}" srcOrd="0" destOrd="3" presId="urn:microsoft.com/office/officeart/2005/8/layout/hList2"/>
    <dgm:cxn modelId="{21711B46-5905-46F1-8BAC-FB03018D451A}" srcId="{B3355EF0-EB42-48E2-8DC1-14AE3AAF72A7}" destId="{295765EA-ED01-41E1-A0FE-2FD80DA79260}" srcOrd="1" destOrd="0" parTransId="{05F72D01-D9D2-48CF-8264-0E2A47A4606F}" sibTransId="{0B7BD0D7-B561-4829-857D-A0E8324C29F5}"/>
    <dgm:cxn modelId="{CFD26447-03E3-4768-8EC2-27C6862A8090}" type="presOf" srcId="{7B4769BE-2F18-4923-A326-9696B75D1FC3}" destId="{D588583C-2FA2-4876-B6EF-1049845828EE}" srcOrd="0" destOrd="3" presId="urn:microsoft.com/office/officeart/2005/8/layout/hList2"/>
    <dgm:cxn modelId="{0F4F8148-3210-4B31-A79D-66AC4B8495FA}" srcId="{9FFA9615-5069-412E-83DC-090CB97F0E98}" destId="{717EFB05-8913-4EC9-8A35-F3FDD1EB0AA1}" srcOrd="3" destOrd="0" parTransId="{C074D075-FB00-4A49-81C2-0D3164A2E320}" sibTransId="{C0A60888-DB4F-443D-8E3F-30A7CBC2A846}"/>
    <dgm:cxn modelId="{EE639669-0746-41D5-AC4F-78CCB9D9EBFF}" srcId="{3E2C72D5-30C5-4A62-9F00-040382FD4F4D}" destId="{1DC2E1A1-20A2-4DAF-9288-4776D31F7578}" srcOrd="7" destOrd="0" parTransId="{268191A9-E0A4-403B-9C9C-0D3ECC2CADCF}" sibTransId="{14A3EAA6-2A5A-484D-BC5D-A8DC429BB746}"/>
    <dgm:cxn modelId="{F573F06A-8B03-4944-9906-5A34660C3E19}" srcId="{9F48657E-D1AF-4865-9650-AE5E65C1EDDF}" destId="{7B4769BE-2F18-4923-A326-9696B75D1FC3}" srcOrd="3" destOrd="0" parTransId="{0A14EC15-FE3E-46DC-B6D3-7FA9FE29403C}" sibTransId="{8E4252F4-728E-4E25-91F2-8735E87F1A87}"/>
    <dgm:cxn modelId="{8D994D4C-B7E1-4DDE-B1C4-6ACB6AB3F56E}" srcId="{9F48657E-D1AF-4865-9650-AE5E65C1EDDF}" destId="{1FF36236-8BFC-48E2-A03E-3D4FDD9CA793}" srcOrd="1" destOrd="0" parTransId="{8408F194-B24D-42E1-A2BD-BF9A4C488A22}" sibTransId="{2BBCCFBF-4EFF-4C82-8AD4-77D496642C9A}"/>
    <dgm:cxn modelId="{274DF96C-983C-43C6-B302-9898F4D43329}" srcId="{C599D3AA-9691-44FD-94FC-ECC9A980A6F7}" destId="{9F48657E-D1AF-4865-9650-AE5E65C1EDDF}" srcOrd="3" destOrd="0" parTransId="{52156CF6-0EFD-4080-8FAF-B92EC5AE2C9E}" sibTransId="{B707EA78-03D5-40AB-A3A6-CCEBA822CE96}"/>
    <dgm:cxn modelId="{E0E8024E-7B70-4EED-9A04-8ADBAE99C204}" srcId="{9F48657E-D1AF-4865-9650-AE5E65C1EDDF}" destId="{CE83D621-145D-49AE-877A-5CCE03F9673E}" srcOrd="2" destOrd="0" parTransId="{C21CC8AF-6688-4EDB-9B34-35D052875410}" sibTransId="{825EC654-ACFD-4A34-9274-DF1B85D580E7}"/>
    <dgm:cxn modelId="{507B0E6E-8AB8-4CB4-B648-E134C4383F47}" srcId="{9F48657E-D1AF-4865-9650-AE5E65C1EDDF}" destId="{B01C4D12-6285-4C16-8530-764001A0475A}" srcOrd="6" destOrd="0" parTransId="{60742A9E-E996-4695-9F45-60A7CC206C3E}" sibTransId="{16646AB4-6A6C-4FCF-8364-F211280EB06F}"/>
    <dgm:cxn modelId="{CE934F4E-A61F-402D-86CF-EDB5B7FDD0C6}" type="presOf" srcId="{C6109D5C-5608-43A6-B1BF-DD4C28F4B2BA}" destId="{ED38E7B8-E20C-45BD-B515-A0466DC3BC87}" srcOrd="0" destOrd="0" presId="urn:microsoft.com/office/officeart/2005/8/layout/hList2"/>
    <dgm:cxn modelId="{DEF85950-DBBE-4A17-A0ED-4DF6184E1147}" type="presOf" srcId="{AF7BF577-D9F3-41BF-BB45-E42D7AB6E7C2}" destId="{44EAD77F-ABE3-4F10-99BC-6683463FCF5D}" srcOrd="0" destOrd="2" presId="urn:microsoft.com/office/officeart/2005/8/layout/hList2"/>
    <dgm:cxn modelId="{A85BCD50-146B-44E0-B142-48F61483BEC4}" srcId="{73010F14-D45E-45BE-8CF5-5FE988E5700A}" destId="{66604331-D856-4E34-A6B8-8F544A2C4BC1}" srcOrd="2" destOrd="0" parTransId="{649B2E49-9B6B-4CB4-A990-370785ACE8C2}" sibTransId="{CE6EAAE8-7BC5-4A0D-9AB5-F7CE62C1DCC8}"/>
    <dgm:cxn modelId="{13A4EF50-64B1-49CD-BC70-8D70E39D2ECF}" type="presOf" srcId="{4854C431-8C7C-43A7-8C04-A2A8B9A0E6C7}" destId="{65FCA2B0-08A2-4E31-A384-B3D925B81196}" srcOrd="0" destOrd="7" presId="urn:microsoft.com/office/officeart/2005/8/layout/hList2"/>
    <dgm:cxn modelId="{88247751-8FDF-46B9-A311-9FAB71A20967}" type="presOf" srcId="{76631C91-46C2-4439-A47C-A3A1CBC03E54}" destId="{EAD4F157-0767-4500-8E22-F3AD55BE6237}" srcOrd="0" destOrd="2" presId="urn:microsoft.com/office/officeart/2005/8/layout/hList2"/>
    <dgm:cxn modelId="{80663E72-B383-45F5-B861-7DB44E4A1804}" type="presOf" srcId="{B85C6F33-2510-4C06-8705-C16CF1A26B96}" destId="{44EAD77F-ABE3-4F10-99BC-6683463FCF5D}" srcOrd="0" destOrd="0" presId="urn:microsoft.com/office/officeart/2005/8/layout/hList2"/>
    <dgm:cxn modelId="{CF28A752-2197-42E8-8FB1-2404D4ED36E0}" type="presOf" srcId="{F1FD5DC7-FAC2-4835-9195-CC0EBD2EB1E2}" destId="{44EAD77F-ABE3-4F10-99BC-6683463FCF5D}" srcOrd="0" destOrd="8" presId="urn:microsoft.com/office/officeart/2005/8/layout/hList2"/>
    <dgm:cxn modelId="{E3536954-C7C1-41E0-BFC1-B9616B86D352}" srcId="{B3355EF0-EB42-48E2-8DC1-14AE3AAF72A7}" destId="{F5EB18FE-5C32-4546-A617-016CC8A2C946}" srcOrd="2" destOrd="0" parTransId="{4312945E-86C7-4689-9D0C-EAB61ECAA3A5}" sibTransId="{A5D01D0F-5FDF-4036-869C-1E7A44B25F80}"/>
    <dgm:cxn modelId="{2AEEEC54-490A-4FAD-B590-95057F388CCC}" type="presOf" srcId="{47A3E501-6341-4405-A629-4D472D3DF309}" destId="{3323943B-35BB-46D0-B89D-4AD3D006E5D9}" srcOrd="0" destOrd="6" presId="urn:microsoft.com/office/officeart/2005/8/layout/hList2"/>
    <dgm:cxn modelId="{28E3CD75-64A7-4645-88C8-4C40B0153D5A}" type="presOf" srcId="{E80C4AA5-3828-4872-93E9-90C3832A2DC6}" destId="{3323943B-35BB-46D0-B89D-4AD3D006E5D9}" srcOrd="0" destOrd="0" presId="urn:microsoft.com/office/officeart/2005/8/layout/hList2"/>
    <dgm:cxn modelId="{661BB076-46B3-41A9-B202-0D72D9813343}" type="presOf" srcId="{B486C67E-30A0-4A82-AD39-0883B4933C5F}" destId="{EAD4F157-0767-4500-8E22-F3AD55BE6237}" srcOrd="0" destOrd="0" presId="urn:microsoft.com/office/officeart/2005/8/layout/hList2"/>
    <dgm:cxn modelId="{BC92125A-B921-4730-893D-47908B1BEF6D}" type="presOf" srcId="{A06C8A8D-8DBE-4D82-A66B-2EE5C6365355}" destId="{ED38E7B8-E20C-45BD-B515-A0466DC3BC87}" srcOrd="0" destOrd="1" presId="urn:microsoft.com/office/officeart/2005/8/layout/hList2"/>
    <dgm:cxn modelId="{56674F5A-0E95-4AA8-B78A-32D42732CBE1}" srcId="{73010F14-D45E-45BE-8CF5-5FE988E5700A}" destId="{F2E28A95-242D-4E78-96D4-2FD9E0AB6852}" srcOrd="3" destOrd="0" parTransId="{87D90998-36E8-4E3F-8FCB-E830CB86EC0A}" sibTransId="{B0CABAED-1A63-4B3F-B1E1-6C8699E2FCF8}"/>
    <dgm:cxn modelId="{C6D3AE80-FF87-4847-948E-9B16D0E8C424}" srcId="{C599D3AA-9691-44FD-94FC-ECC9A980A6F7}" destId="{5631446E-6F74-4336-896F-7499EB281991}" srcOrd="2" destOrd="0" parTransId="{EDBE5FAF-DBD3-4C72-8823-4A42EB7D7ECE}" sibTransId="{93F65ADD-54F4-49E8-A367-F622D8BAF9C1}"/>
    <dgm:cxn modelId="{17A58481-7860-4490-9D53-06B8E2FE01E7}" type="presOf" srcId="{03765B0C-2077-40B7-9EEB-2246461C91EE}" destId="{65FCA2B0-08A2-4E31-A384-B3D925B81196}" srcOrd="0" destOrd="9" presId="urn:microsoft.com/office/officeart/2005/8/layout/hList2"/>
    <dgm:cxn modelId="{8E043485-9A71-47AE-9F87-F145CDB6DA99}" srcId="{3E2C72D5-30C5-4A62-9F00-040382FD4F4D}" destId="{B85C6F33-2510-4C06-8705-C16CF1A26B96}" srcOrd="0" destOrd="0" parTransId="{42A4D513-EAE7-4897-A6EB-9C0DC72D655F}" sibTransId="{0A495450-094E-4C20-93E8-1CDE13A3B086}"/>
    <dgm:cxn modelId="{4C9E9495-CA04-4753-A548-0386D09A5C43}" type="presOf" srcId="{B722F259-E8DA-4E80-8C39-8929A3F88634}" destId="{44EAD77F-ABE3-4F10-99BC-6683463FCF5D}" srcOrd="0" destOrd="5" presId="urn:microsoft.com/office/officeart/2005/8/layout/hList2"/>
    <dgm:cxn modelId="{BFE79398-6E9F-48F9-99AC-8616CA7364C9}" srcId="{9F48657E-D1AF-4865-9650-AE5E65C1EDDF}" destId="{15A4F5E6-C10D-4DC3-893E-67651AED8D83}" srcOrd="4" destOrd="0" parTransId="{A1EB5B30-25DC-4A4B-8BB5-9745FE9A729F}" sibTransId="{A6E52A4A-DFB1-4A40-BFFF-6A763E5E65DC}"/>
    <dgm:cxn modelId="{8BF63199-64AF-4743-B3ED-CD94CC8A445E}" srcId="{B3355EF0-EB42-48E2-8DC1-14AE3AAF72A7}" destId="{258EF58E-DC70-4C30-8377-FF65C0137989}" srcOrd="4" destOrd="0" parTransId="{4A20C81C-AE0C-474C-99A3-86F0939297C6}" sibTransId="{BC68B16D-EE63-4B03-9EDB-F0C18B0D2D43}"/>
    <dgm:cxn modelId="{2FFC70A1-1949-4049-8954-CFC151EB86E2}" type="presOf" srcId="{CE83D621-145D-49AE-877A-5CCE03F9673E}" destId="{D588583C-2FA2-4876-B6EF-1049845828EE}" srcOrd="0" destOrd="2" presId="urn:microsoft.com/office/officeart/2005/8/layout/hList2"/>
    <dgm:cxn modelId="{A820A2A3-8EF2-4B1E-9E72-AE2C57B3B42D}" srcId="{B3355EF0-EB42-48E2-8DC1-14AE3AAF72A7}" destId="{2C30E740-11EC-4A56-92C2-CFDC2E21C21B}" srcOrd="8" destOrd="0" parTransId="{822DB6D5-72B5-4483-A01F-8AE2EB292DD4}" sibTransId="{348F5352-E619-422C-83E6-D3573D8C47FD}"/>
    <dgm:cxn modelId="{32DD5DA5-38E1-4252-B178-2005E1D4090D}" type="presOf" srcId="{FCC64147-7868-4332-8226-67ACCA677EF6}" destId="{65FCA2B0-08A2-4E31-A384-B3D925B81196}" srcOrd="0" destOrd="0" presId="urn:microsoft.com/office/officeart/2005/8/layout/hList2"/>
    <dgm:cxn modelId="{DE9404A9-28E8-4068-9FE6-2E8A256A417F}" type="presOf" srcId="{B01C4D12-6285-4C16-8530-764001A0475A}" destId="{D588583C-2FA2-4876-B6EF-1049845828EE}" srcOrd="0" destOrd="6" presId="urn:microsoft.com/office/officeart/2005/8/layout/hList2"/>
    <dgm:cxn modelId="{A7EA88AD-3AB2-45F6-B551-FD4D32968209}" srcId="{9F48657E-D1AF-4865-9650-AE5E65C1EDDF}" destId="{DB945975-DFCB-4962-AACA-3F92D884A1A4}" srcOrd="7" destOrd="0" parTransId="{11398D37-D13D-4AA3-ABCF-DF190D55D836}" sibTransId="{73F5AA04-F937-4188-BFFB-CAE64953A1FB}"/>
    <dgm:cxn modelId="{0A5F8FAE-2D36-4D6E-8F68-3C1C3355ED83}" type="presOf" srcId="{8B9B7046-BE1D-44C4-B602-E0051C178129}" destId="{3323943B-35BB-46D0-B89D-4AD3D006E5D9}" srcOrd="0" destOrd="4" presId="urn:microsoft.com/office/officeart/2005/8/layout/hList2"/>
    <dgm:cxn modelId="{1AF55FBA-7D04-41A6-92B0-C7B8F00227A6}" srcId="{9FFA9615-5069-412E-83DC-090CB97F0E98}" destId="{40AE843F-D3DA-4D82-9B66-42F82549A743}" srcOrd="2" destOrd="0" parTransId="{FF9F7343-BA2B-41F2-86BF-8A371C106C87}" sibTransId="{91239724-B839-449D-AD4D-54606B5A4BE8}"/>
    <dgm:cxn modelId="{AD021FBC-2343-4802-893C-F70B1590A5F8}" type="presOf" srcId="{5631446E-6F74-4336-896F-7499EB281991}" destId="{576E4225-C72C-448B-AF7F-21F492EBC0F3}" srcOrd="0" destOrd="0" presId="urn:microsoft.com/office/officeart/2005/8/layout/hList2"/>
    <dgm:cxn modelId="{7EB9B4BD-63ED-4012-B54C-2361B76E6C10}" type="presOf" srcId="{66604331-D856-4E34-A6B8-8F544A2C4BC1}" destId="{3323943B-35BB-46D0-B89D-4AD3D006E5D9}" srcOrd="0" destOrd="2" presId="urn:microsoft.com/office/officeart/2005/8/layout/hList2"/>
    <dgm:cxn modelId="{B39F9CC3-FBAA-473C-943C-BE65FBD31744}" type="presOf" srcId="{73010F14-D45E-45BE-8CF5-5FE988E5700A}" destId="{3974706C-0A42-46AF-9388-92B5D5DFDD90}" srcOrd="0" destOrd="0" presId="urn:microsoft.com/office/officeart/2005/8/layout/hList2"/>
    <dgm:cxn modelId="{9F5D7FC5-65CA-40F6-868E-28742942E404}" srcId="{73010F14-D45E-45BE-8CF5-5FE988E5700A}" destId="{E80C4AA5-3828-4872-93E9-90C3832A2DC6}" srcOrd="0" destOrd="0" parTransId="{3D98450A-534F-4DC4-AB5C-5EDEE73A1A9D}" sibTransId="{9DD2222E-9D31-4767-A6B9-252A6AA2A903}"/>
    <dgm:cxn modelId="{5AA3EDC7-B2F7-4E90-874D-D4DB2D5175A7}" type="presOf" srcId="{5E3314D1-7F56-45A7-ADCF-FEBC36163667}" destId="{65FCA2B0-08A2-4E31-A384-B3D925B81196}" srcOrd="0" destOrd="10" presId="urn:microsoft.com/office/officeart/2005/8/layout/hList2"/>
    <dgm:cxn modelId="{75D3EACC-3235-4C8D-9FDF-C108E62FF4F2}" type="presOf" srcId="{F5EB18FE-5C32-4546-A617-016CC8A2C946}" destId="{65FCA2B0-08A2-4E31-A384-B3D925B81196}" srcOrd="0" destOrd="2" presId="urn:microsoft.com/office/officeart/2005/8/layout/hList2"/>
    <dgm:cxn modelId="{5F002CCD-D3BB-48D3-B94D-BE9E00535CFA}" srcId="{5631446E-6F74-4336-896F-7499EB281991}" destId="{76631C91-46C2-4439-A47C-A3A1CBC03E54}" srcOrd="2" destOrd="0" parTransId="{226F6FE1-757A-4207-9044-39C66EC6E25F}" sibTransId="{E7C1500F-27D6-4B29-8FBF-6329341DFBCA}"/>
    <dgm:cxn modelId="{AECED8CE-2481-4B28-8293-231791E481E6}" srcId="{B3355EF0-EB42-48E2-8DC1-14AE3AAF72A7}" destId="{5E3314D1-7F56-45A7-ADCF-FEBC36163667}" srcOrd="10" destOrd="0" parTransId="{6E23847E-BBF8-499D-9D17-B9B9E7B66ACD}" sibTransId="{D58E9607-518C-42A6-99F0-D0419BC12CCE}"/>
    <dgm:cxn modelId="{0A419ACF-EBC8-42F5-8BA5-4957F8C77FAF}" type="presOf" srcId="{EB8EF1E6-9289-49AF-87BF-6BFF8FF45DBE}" destId="{44EAD77F-ABE3-4F10-99BC-6683463FCF5D}" srcOrd="0" destOrd="6" presId="urn:microsoft.com/office/officeart/2005/8/layout/hList2"/>
    <dgm:cxn modelId="{DD035ED4-2791-4835-B121-73850E4F816A}" type="presOf" srcId="{717EFB05-8913-4EC9-8A35-F3FDD1EB0AA1}" destId="{ED38E7B8-E20C-45BD-B515-A0466DC3BC87}" srcOrd="0" destOrd="3" presId="urn:microsoft.com/office/officeart/2005/8/layout/hList2"/>
    <dgm:cxn modelId="{5893ADD4-C613-46C6-84E4-D25013D0A565}" type="presOf" srcId="{198C858E-DDC3-4C60-87E1-076B95976E55}" destId="{EAD4F157-0767-4500-8E22-F3AD55BE6237}" srcOrd="0" destOrd="1" presId="urn:microsoft.com/office/officeart/2005/8/layout/hList2"/>
    <dgm:cxn modelId="{CC0449DB-1CD9-47A0-BC5D-0EAE14E54CC8}" srcId="{5631446E-6F74-4336-896F-7499EB281991}" destId="{198C858E-DDC3-4C60-87E1-076B95976E55}" srcOrd="1" destOrd="0" parTransId="{3BEC9778-B6F3-48A8-82C5-3E2970EB2A49}" sibTransId="{4F5C1014-F47B-41A2-9BC5-0D4004F557CB}"/>
    <dgm:cxn modelId="{A4652EDC-848E-42CA-BFE6-C591DC8AB2B5}" type="presOf" srcId="{40AE843F-D3DA-4D82-9B66-42F82549A743}" destId="{ED38E7B8-E20C-45BD-B515-A0466DC3BC87}" srcOrd="0" destOrd="2" presId="urn:microsoft.com/office/officeart/2005/8/layout/hList2"/>
    <dgm:cxn modelId="{941497DF-C0D1-404E-BC15-8DB0C49C2193}" type="presOf" srcId="{15A4F5E6-C10D-4DC3-893E-67651AED8D83}" destId="{D588583C-2FA2-4876-B6EF-1049845828EE}" srcOrd="0" destOrd="4" presId="urn:microsoft.com/office/officeart/2005/8/layout/hList2"/>
    <dgm:cxn modelId="{CBC19CDF-64E6-42DB-9167-4C887486D1B4}" srcId="{5631446E-6F74-4336-896F-7499EB281991}" destId="{B486C67E-30A0-4A82-AD39-0883B4933C5F}" srcOrd="0" destOrd="0" parTransId="{8014E0E2-221A-49DD-AFA9-B3978F82DC91}" sibTransId="{05D811D7-4D0E-4194-9ACE-9BF19E07F977}"/>
    <dgm:cxn modelId="{03C076E1-B089-44C4-B7EE-C8C726067215}" srcId="{B3355EF0-EB42-48E2-8DC1-14AE3AAF72A7}" destId="{4854C431-8C7C-43A7-8C04-A2A8B9A0E6C7}" srcOrd="7" destOrd="0" parTransId="{AC494B77-D60F-4C59-AD1D-EE3F00ED121C}" sibTransId="{4ED099F4-8405-4E6C-A664-61E52CCF1625}"/>
    <dgm:cxn modelId="{9B76A9E2-553D-403E-9E37-CF70A8C874CF}" type="presOf" srcId="{4325E561-E117-4072-AF9E-7433A220484D}" destId="{44EAD77F-ABE3-4F10-99BC-6683463FCF5D}" srcOrd="0" destOrd="1" presId="urn:microsoft.com/office/officeart/2005/8/layout/hList2"/>
    <dgm:cxn modelId="{D53EDCE4-92C1-46ED-AB69-FF14E7059DB6}" srcId="{B3355EF0-EB42-48E2-8DC1-14AE3AAF72A7}" destId="{E117314C-8A98-431A-81EE-8D612E79F51D}" srcOrd="5" destOrd="0" parTransId="{8929452A-8913-4E3B-BFD0-7F2086C44A12}" sibTransId="{8B70A921-4FF3-408B-BD9E-EC16B77C6D5D}"/>
    <dgm:cxn modelId="{A47B3FE6-AAE1-4380-98A3-2DFD95436AF0}" type="presOf" srcId="{C599D3AA-9691-44FD-94FC-ECC9A980A6F7}" destId="{8050FB19-D52A-4050-8FAD-CFAC36B55F8B}" srcOrd="0" destOrd="0" presId="urn:microsoft.com/office/officeart/2005/8/layout/hList2"/>
    <dgm:cxn modelId="{AEF254E6-D5F0-49AA-943A-6D99E0793E31}" srcId="{73010F14-D45E-45BE-8CF5-5FE988E5700A}" destId="{DAF5FA80-938D-46CF-9AC7-970674D1B0BB}" srcOrd="1" destOrd="0" parTransId="{5E13EC47-D008-458E-9716-16533329F9DB}" sibTransId="{DAA67A2A-7AF8-47EC-B732-1546F82242A5}"/>
    <dgm:cxn modelId="{70E9C6E6-1127-44F5-AAAD-9046F2DC1F41}" type="presOf" srcId="{295765EA-ED01-41E1-A0FE-2FD80DA79260}" destId="{65FCA2B0-08A2-4E31-A384-B3D925B81196}" srcOrd="0" destOrd="1" presId="urn:microsoft.com/office/officeart/2005/8/layout/hList2"/>
    <dgm:cxn modelId="{43DB0DE9-AE57-4A93-94E3-13E540BAFD74}" srcId="{B3355EF0-EB42-48E2-8DC1-14AE3AAF72A7}" destId="{03765B0C-2077-40B7-9EEB-2246461C91EE}" srcOrd="9" destOrd="0" parTransId="{17D42A1E-D4C5-43A7-B38D-77BF0B681959}" sibTransId="{117BED94-3189-4865-BE83-2FEFE2E42A4F}"/>
    <dgm:cxn modelId="{18D2A7F1-CA90-4613-9C7F-0E60520C2329}" type="presOf" srcId="{2C30E740-11EC-4A56-92C2-CFDC2E21C21B}" destId="{65FCA2B0-08A2-4E31-A384-B3D925B81196}" srcOrd="0" destOrd="8" presId="urn:microsoft.com/office/officeart/2005/8/layout/hList2"/>
    <dgm:cxn modelId="{282183F2-B708-441F-848C-77C5FDCF58A5}" srcId="{B3355EF0-EB42-48E2-8DC1-14AE3AAF72A7}" destId="{71845C21-9E15-4A33-97EE-BBF05B9F539A}" srcOrd="3" destOrd="0" parTransId="{24501A08-8B64-4829-A932-2970FC73DB46}" sibTransId="{4B8D177A-2CB9-454E-9D92-FC7CD780CB63}"/>
    <dgm:cxn modelId="{8CF6BEF7-8A4B-4D37-AA49-47AB29F8B961}" srcId="{9F48657E-D1AF-4865-9650-AE5E65C1EDDF}" destId="{23D74F61-8C44-4D67-93EF-B4A599BF8B0D}" srcOrd="5" destOrd="0" parTransId="{26FA1843-CB89-4F4C-A729-1FF4E93F7945}" sibTransId="{922C01F8-E604-4D02-BD5F-509AB5E21362}"/>
    <dgm:cxn modelId="{353242FC-9B0E-4D0B-82F8-621095F9A59B}" type="presOf" srcId="{E117314C-8A98-431A-81EE-8D612E79F51D}" destId="{65FCA2B0-08A2-4E31-A384-B3D925B81196}" srcOrd="0" destOrd="5" presId="urn:microsoft.com/office/officeart/2005/8/layout/hList2"/>
    <dgm:cxn modelId="{055F70FD-5B90-4319-A061-74685D1946B3}" srcId="{C599D3AA-9691-44FD-94FC-ECC9A980A6F7}" destId="{73010F14-D45E-45BE-8CF5-5FE988E5700A}" srcOrd="5" destOrd="0" parTransId="{8CDCEA02-EE5E-42C2-8255-E366DEBDD2E9}" sibTransId="{7160E60C-AAD2-4C5D-BBD7-BEC222C61C5C}"/>
    <dgm:cxn modelId="{E23B9FFC-B9A9-4FDB-83B5-D2F4C5AB96FE}" type="presParOf" srcId="{8050FB19-D52A-4050-8FAD-CFAC36B55F8B}" destId="{8507A3FE-2571-496D-AEDA-696381DBD666}" srcOrd="0" destOrd="0" presId="urn:microsoft.com/office/officeart/2005/8/layout/hList2"/>
    <dgm:cxn modelId="{F6F8771A-559E-4174-A433-BA0D4DF48624}" type="presParOf" srcId="{8507A3FE-2571-496D-AEDA-696381DBD666}" destId="{A9242FF1-8924-46F2-B03D-0636706B1052}" srcOrd="0" destOrd="0" presId="urn:microsoft.com/office/officeart/2005/8/layout/hList2"/>
    <dgm:cxn modelId="{B913B02C-E27E-4F05-A759-2668AADD504F}" type="presParOf" srcId="{8507A3FE-2571-496D-AEDA-696381DBD666}" destId="{65FCA2B0-08A2-4E31-A384-B3D925B81196}" srcOrd="1" destOrd="0" presId="urn:microsoft.com/office/officeart/2005/8/layout/hList2"/>
    <dgm:cxn modelId="{FD0FFE44-E9C4-4903-BF7F-4E6DFC10C551}" type="presParOf" srcId="{8507A3FE-2571-496D-AEDA-696381DBD666}" destId="{D1177419-7C01-431E-8E6E-DDEE2A9BFBAF}" srcOrd="2" destOrd="0" presId="urn:microsoft.com/office/officeart/2005/8/layout/hList2"/>
    <dgm:cxn modelId="{EE8EE9D4-7C8B-4276-A6B2-B2C06935A5B3}" type="presParOf" srcId="{8050FB19-D52A-4050-8FAD-CFAC36B55F8B}" destId="{94B395DD-E2CE-4019-9400-DBDA8582B2D9}" srcOrd="1" destOrd="0" presId="urn:microsoft.com/office/officeart/2005/8/layout/hList2"/>
    <dgm:cxn modelId="{3C8F1794-4DFA-4E77-82E6-8BDDB277EFDB}" type="presParOf" srcId="{8050FB19-D52A-4050-8FAD-CFAC36B55F8B}" destId="{8BF96607-0981-450B-A887-868B322C1990}" srcOrd="2" destOrd="0" presId="urn:microsoft.com/office/officeart/2005/8/layout/hList2"/>
    <dgm:cxn modelId="{401E2F88-CF0E-4B99-AB3D-8F52BB9EED1E}" type="presParOf" srcId="{8BF96607-0981-450B-A887-868B322C1990}" destId="{6BFC9F99-78B8-42B2-A4B1-4895FA38A3DE}" srcOrd="0" destOrd="0" presId="urn:microsoft.com/office/officeart/2005/8/layout/hList2"/>
    <dgm:cxn modelId="{A4DCFC8B-1FA2-4CEA-902D-145539DC4985}" type="presParOf" srcId="{8BF96607-0981-450B-A887-868B322C1990}" destId="{44EAD77F-ABE3-4F10-99BC-6683463FCF5D}" srcOrd="1" destOrd="0" presId="urn:microsoft.com/office/officeart/2005/8/layout/hList2"/>
    <dgm:cxn modelId="{BC624040-9D3D-4075-9D2A-1BC665354BB5}" type="presParOf" srcId="{8BF96607-0981-450B-A887-868B322C1990}" destId="{E0CBF088-7C5A-4AB2-96C8-CE3F602EC0A2}" srcOrd="2" destOrd="0" presId="urn:microsoft.com/office/officeart/2005/8/layout/hList2"/>
    <dgm:cxn modelId="{879115CF-CDD4-4E8E-8A77-91BFD5E01DE0}" type="presParOf" srcId="{8050FB19-D52A-4050-8FAD-CFAC36B55F8B}" destId="{75BFAFB6-09F6-442E-A73D-B1A2725E2180}" srcOrd="3" destOrd="0" presId="urn:microsoft.com/office/officeart/2005/8/layout/hList2"/>
    <dgm:cxn modelId="{31EC2111-E011-4EFC-81A5-E7013A700FC9}" type="presParOf" srcId="{8050FB19-D52A-4050-8FAD-CFAC36B55F8B}" destId="{BA264C16-ABD7-498E-8469-51F52774FF2F}" srcOrd="4" destOrd="0" presId="urn:microsoft.com/office/officeart/2005/8/layout/hList2"/>
    <dgm:cxn modelId="{B3A9F8D3-6EA6-4751-BD7D-F91BC1185BF0}" type="presParOf" srcId="{BA264C16-ABD7-498E-8469-51F52774FF2F}" destId="{EFA8CC57-07B0-497F-BB1A-E9519440D369}" srcOrd="0" destOrd="0" presId="urn:microsoft.com/office/officeart/2005/8/layout/hList2"/>
    <dgm:cxn modelId="{54768D5D-C689-4AF5-9B7B-C3BA9E9269FF}" type="presParOf" srcId="{BA264C16-ABD7-498E-8469-51F52774FF2F}" destId="{EAD4F157-0767-4500-8E22-F3AD55BE6237}" srcOrd="1" destOrd="0" presId="urn:microsoft.com/office/officeart/2005/8/layout/hList2"/>
    <dgm:cxn modelId="{9ED26CCB-B707-4462-9F5A-1F3EF9EF776F}" type="presParOf" srcId="{BA264C16-ABD7-498E-8469-51F52774FF2F}" destId="{576E4225-C72C-448B-AF7F-21F492EBC0F3}" srcOrd="2" destOrd="0" presId="urn:microsoft.com/office/officeart/2005/8/layout/hList2"/>
    <dgm:cxn modelId="{C3DF9277-ECC8-4DB7-9D7C-C094694AA2A8}" type="presParOf" srcId="{8050FB19-D52A-4050-8FAD-CFAC36B55F8B}" destId="{1C2C14B0-6CAC-433F-86BF-6154ED6EC715}" srcOrd="5" destOrd="0" presId="urn:microsoft.com/office/officeart/2005/8/layout/hList2"/>
    <dgm:cxn modelId="{0AE6EAA9-0AFC-4319-8A0D-228B8DD5B446}" type="presParOf" srcId="{8050FB19-D52A-4050-8FAD-CFAC36B55F8B}" destId="{94884CB3-A479-479C-A9FF-8C198F00EB3E}" srcOrd="6" destOrd="0" presId="urn:microsoft.com/office/officeart/2005/8/layout/hList2"/>
    <dgm:cxn modelId="{1B92FA25-D236-4097-9CD5-FBE9A57480DA}" type="presParOf" srcId="{94884CB3-A479-479C-A9FF-8C198F00EB3E}" destId="{26162830-32BC-428C-A223-29ED8332EDA9}" srcOrd="0" destOrd="0" presId="urn:microsoft.com/office/officeart/2005/8/layout/hList2"/>
    <dgm:cxn modelId="{2192DC0B-886F-453A-97D8-BF8C297C65E4}" type="presParOf" srcId="{94884CB3-A479-479C-A9FF-8C198F00EB3E}" destId="{D588583C-2FA2-4876-B6EF-1049845828EE}" srcOrd="1" destOrd="0" presId="urn:microsoft.com/office/officeart/2005/8/layout/hList2"/>
    <dgm:cxn modelId="{2DF4F02B-EFAE-4392-AECB-BC433BDF3B87}" type="presParOf" srcId="{94884CB3-A479-479C-A9FF-8C198F00EB3E}" destId="{F8DA990F-D840-47A6-8418-9775AB5CE754}" srcOrd="2" destOrd="0" presId="urn:microsoft.com/office/officeart/2005/8/layout/hList2"/>
    <dgm:cxn modelId="{6F022503-9C55-4845-ACA5-7BC9E9F26FDF}" type="presParOf" srcId="{8050FB19-D52A-4050-8FAD-CFAC36B55F8B}" destId="{F2B7DAEC-D6BA-4976-B5C1-BEABA57ADE01}" srcOrd="7" destOrd="0" presId="urn:microsoft.com/office/officeart/2005/8/layout/hList2"/>
    <dgm:cxn modelId="{22EE1290-086F-42D5-9206-D6488298C76B}" type="presParOf" srcId="{8050FB19-D52A-4050-8FAD-CFAC36B55F8B}" destId="{6A1EE281-0D1A-4BC3-9209-60D9C145B156}" srcOrd="8" destOrd="0" presId="urn:microsoft.com/office/officeart/2005/8/layout/hList2"/>
    <dgm:cxn modelId="{87760359-395D-4D3C-BCFD-7196DC37E542}" type="presParOf" srcId="{6A1EE281-0D1A-4BC3-9209-60D9C145B156}" destId="{15C6B312-8597-4A26-BA0C-5D3420132DE1}" srcOrd="0" destOrd="0" presId="urn:microsoft.com/office/officeart/2005/8/layout/hList2"/>
    <dgm:cxn modelId="{802660D6-E33E-41AA-861D-150BE408A462}" type="presParOf" srcId="{6A1EE281-0D1A-4BC3-9209-60D9C145B156}" destId="{ED38E7B8-E20C-45BD-B515-A0466DC3BC87}" srcOrd="1" destOrd="0" presId="urn:microsoft.com/office/officeart/2005/8/layout/hList2"/>
    <dgm:cxn modelId="{7D18E3AF-C940-4404-B1D4-FE6B1C78CAA4}" type="presParOf" srcId="{6A1EE281-0D1A-4BC3-9209-60D9C145B156}" destId="{E2570873-726B-44A4-9A82-F253702B2AE9}" srcOrd="2" destOrd="0" presId="urn:microsoft.com/office/officeart/2005/8/layout/hList2"/>
    <dgm:cxn modelId="{B06E5F5E-C694-4033-8DC0-BD05E95AAE17}" type="presParOf" srcId="{8050FB19-D52A-4050-8FAD-CFAC36B55F8B}" destId="{61DB9F57-CBB1-4466-8DE5-EC89A016A9C0}" srcOrd="9" destOrd="0" presId="urn:microsoft.com/office/officeart/2005/8/layout/hList2"/>
    <dgm:cxn modelId="{289F9DDD-7B4A-46D4-B054-1619B21219B0}" type="presParOf" srcId="{8050FB19-D52A-4050-8FAD-CFAC36B55F8B}" destId="{E29B7CD1-20E8-4BE8-B4CC-2BACE2869B89}" srcOrd="10" destOrd="0" presId="urn:microsoft.com/office/officeart/2005/8/layout/hList2"/>
    <dgm:cxn modelId="{A7D5F3B3-7C28-4E82-9839-6BEB5E9C1A63}" type="presParOf" srcId="{E29B7CD1-20E8-4BE8-B4CC-2BACE2869B89}" destId="{496D900F-150A-4E85-9BBB-6413D9F65A9F}" srcOrd="0" destOrd="0" presId="urn:microsoft.com/office/officeart/2005/8/layout/hList2"/>
    <dgm:cxn modelId="{5D8EB6D5-986C-4346-B432-8F6632A1B26C}" type="presParOf" srcId="{E29B7CD1-20E8-4BE8-B4CC-2BACE2869B89}" destId="{3323943B-35BB-46D0-B89D-4AD3D006E5D9}" srcOrd="1" destOrd="0" presId="urn:microsoft.com/office/officeart/2005/8/layout/hList2"/>
    <dgm:cxn modelId="{D7BDD78E-2D86-4D83-B910-C22B118C46CE}" type="presParOf" srcId="{E29B7CD1-20E8-4BE8-B4CC-2BACE2869B89}" destId="{3974706C-0A42-46AF-9388-92B5D5DFDD90}" srcOrd="2" destOrd="0" presId="urn:microsoft.com/office/officeart/2005/8/layout/hList2"/>
  </dgm:cxnLst>
  <dgm:bg/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050D64-373A-4704-BDB1-2F7B436B6BC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EEE2925-52F6-4374-963E-241C6BD86FA8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  <a:buFont typeface="+mj-lt"/>
            <a:buAutoNum type="arabicParenR"/>
          </a:pPr>
          <a:r>
            <a:rPr lang="kk-KZ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Внутривузовский этап</a:t>
          </a:r>
        </a:p>
        <a:p>
          <a:pPr algn="l">
            <a:lnSpc>
              <a:spcPct val="100000"/>
            </a:lnSpc>
            <a:spcAft>
              <a:spcPts val="0"/>
            </a:spcAft>
            <a:buFont typeface="+mj-lt"/>
            <a:buAutoNum type="arabicParenR"/>
          </a:pPr>
          <a:r>
            <a:rPr lang="kk-KZ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1. Лебедев Д.В. - </a:t>
          </a:r>
          <a:r>
            <a:rPr lang="en-US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PhD</a:t>
          </a:r>
          <a:r>
            <a:rPr lang="ru-RU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ассоциированный профессор</a:t>
          </a:r>
          <a:endParaRPr lang="ru-KZ" sz="1400" b="0" i="0" u="none" strike="noStrike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400" b="0" i="0" u="none" strike="noStrike" err="1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Ещенкулова</a:t>
          </a:r>
          <a:r>
            <a:rPr lang="en-US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Г.И. - к.э.н.</a:t>
          </a:r>
          <a:r>
            <a:rPr lang="en-US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профессор</a:t>
          </a:r>
          <a:endParaRPr lang="ru-KZ" sz="1400" b="0" i="0" u="none" strike="noStrike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3. Исмаилов Н.А. - PhD, ассоциированный профессор</a:t>
          </a:r>
          <a:endParaRPr lang="ru-KZ" sz="1400" b="0" i="0" u="none" strike="noStrike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1400" b="0" i="0" u="none" strike="noStrike" err="1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Касенов</a:t>
          </a:r>
          <a:r>
            <a:rPr lang="en-US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Х.Н. - PhD, ассоциированный профессор</a:t>
          </a:r>
          <a:endParaRPr lang="ru-KZ" sz="1400" b="0" i="0" u="none" strike="noStrike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5. Жакиев Н.К. - </a:t>
          </a:r>
          <a:r>
            <a:rPr lang="en-US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PhD</a:t>
          </a:r>
          <a:r>
            <a:rPr lang="ru-RU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ассоциированный профессор</a:t>
          </a:r>
          <a:endParaRPr lang="en-U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E3E11-88DC-4928-AB7A-4B6298ED7836}" type="parTrans" cxnId="{9C6A31CA-7A11-41FD-A5AC-D70037516A6B}">
      <dgm:prSet/>
      <dgm:spPr/>
      <dgm:t>
        <a:bodyPr/>
        <a:lstStyle/>
        <a:p>
          <a:endParaRPr lang="en-US"/>
        </a:p>
      </dgm:t>
    </dgm:pt>
    <dgm:pt modelId="{CA8A1584-FB29-4D17-B0FE-312966C0FD4A}" type="sibTrans" cxnId="{9C6A31CA-7A11-41FD-A5AC-D70037516A6B}">
      <dgm:prSet/>
      <dgm:spPr/>
      <dgm:t>
        <a:bodyPr/>
        <a:lstStyle/>
        <a:p>
          <a:endParaRPr lang="en-US"/>
        </a:p>
      </dgm:t>
    </dgm:pt>
    <dgm:pt modelId="{2785EE90-8893-4D1D-8843-AF25F0CF88CB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400" b="1">
              <a:solidFill>
                <a:schemeClr val="tx1"/>
              </a:solidFill>
            </a:rPr>
            <a:t>2-й Республиканский этап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k-KZ" sz="1400" b="1">
            <a:solidFill>
              <a:schemeClr val="tx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400" b="0" i="0" u="none" strike="noStrike" err="1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Ещенкулова</a:t>
          </a:r>
          <a:r>
            <a:rPr lang="en-US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Г.И. - к.э.н.</a:t>
          </a:r>
          <a:r>
            <a:rPr lang="en-US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профессор</a:t>
          </a:r>
          <a:endParaRPr lang="ru-KZ" sz="1400" b="0" i="0" u="none" strike="noStrike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2. Исмаилов Н.А. - PhD, ассоциированный профессор</a:t>
          </a:r>
          <a:endParaRPr lang="ru-KZ" sz="1400" b="0" i="0" u="none" strike="noStrike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400" b="0" i="0" u="none" strike="noStrike" err="1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Касенов</a:t>
          </a:r>
          <a:r>
            <a:rPr lang="en-US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Х.Н. - PhD, ассоциированный профессор</a:t>
          </a:r>
          <a:endParaRPr lang="ru-KZ" sz="1400" b="0" i="0" u="none" strike="noStrike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4. Жакиев Н.К. - </a:t>
          </a:r>
          <a:r>
            <a:rPr lang="en-US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PhD</a:t>
          </a:r>
          <a:r>
            <a:rPr lang="ru-RU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ассоциированный профессор</a:t>
          </a:r>
          <a:endParaRPr lang="en-US" sz="1400">
            <a:solidFill>
              <a:schemeClr val="tx1"/>
            </a:solidFill>
          </a:endParaRPr>
        </a:p>
      </dgm:t>
    </dgm:pt>
    <dgm:pt modelId="{35CB6CA0-1CBF-4AA6-9999-36AA53BD1F7E}" type="parTrans" cxnId="{DFB01FCC-633E-4078-B991-1DC87A4D996E}">
      <dgm:prSet/>
      <dgm:spPr/>
      <dgm:t>
        <a:bodyPr/>
        <a:lstStyle/>
        <a:p>
          <a:endParaRPr lang="en-US"/>
        </a:p>
      </dgm:t>
    </dgm:pt>
    <dgm:pt modelId="{03B5B473-1D9A-4D1E-A59C-7507853C71D0}" type="sibTrans" cxnId="{DFB01FCC-633E-4078-B991-1DC87A4D996E}">
      <dgm:prSet/>
      <dgm:spPr/>
      <dgm:t>
        <a:bodyPr/>
        <a:lstStyle/>
        <a:p>
          <a:endParaRPr lang="en-US"/>
        </a:p>
      </dgm:t>
    </dgm:pt>
    <dgm:pt modelId="{9E4B62BE-EABF-463C-AD35-6C708612C187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 anchor="ctr"/>
        <a:lstStyle/>
        <a:p>
          <a:r>
            <a:rPr lang="ru-RU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Победители</a:t>
          </a:r>
        </a:p>
        <a:p>
          <a:r>
            <a:rPr lang="ru-RU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Исмаилов Н.А. - PhD, ассоциированный профессор</a:t>
          </a:r>
          <a:br>
            <a:rPr lang="ru-RU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Жакиев Н.К. - </a:t>
          </a:r>
          <a:r>
            <a:rPr lang="en-US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PhD</a:t>
          </a:r>
          <a:r>
            <a:rPr lang="ru-RU" sz="1400" b="0" i="0" u="none" strike="noStrike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ассоциированный профессор</a:t>
          </a:r>
          <a:endParaRPr lang="en-US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AE3523-ED09-490A-A6B4-0BE68065B6C2}" type="parTrans" cxnId="{1B6EA448-8DC8-4457-A402-B7B5CD59EBE7}">
      <dgm:prSet/>
      <dgm:spPr/>
      <dgm:t>
        <a:bodyPr/>
        <a:lstStyle/>
        <a:p>
          <a:endParaRPr lang="en-US"/>
        </a:p>
      </dgm:t>
    </dgm:pt>
    <dgm:pt modelId="{7A0276F7-AEB5-4AC4-B75A-D66D4F564C20}" type="sibTrans" cxnId="{1B6EA448-8DC8-4457-A402-B7B5CD59EBE7}">
      <dgm:prSet/>
      <dgm:spPr/>
      <dgm:t>
        <a:bodyPr/>
        <a:lstStyle/>
        <a:p>
          <a:endParaRPr lang="en-US"/>
        </a:p>
      </dgm:t>
    </dgm:pt>
    <dgm:pt modelId="{B692A5D3-352B-4019-BCA3-C0222F45BE07}" type="pres">
      <dgm:prSet presAssocID="{96050D64-373A-4704-BDB1-2F7B436B6BC2}" presName="Name0" presStyleCnt="0">
        <dgm:presLayoutVars>
          <dgm:dir/>
          <dgm:resizeHandles val="exact"/>
        </dgm:presLayoutVars>
      </dgm:prSet>
      <dgm:spPr/>
    </dgm:pt>
    <dgm:pt modelId="{CBEC1EA6-58F6-4E6F-8E11-2DB177C6A528}" type="pres">
      <dgm:prSet presAssocID="{5EEE2925-52F6-4374-963E-241C6BD86FA8}" presName="node" presStyleLbl="node1" presStyleIdx="0" presStyleCnt="3" custScaleX="157876" custScaleY="112580" custLinFactNeighborX="6" custLinFactNeighborY="1915">
        <dgm:presLayoutVars>
          <dgm:bulletEnabled val="1"/>
        </dgm:presLayoutVars>
      </dgm:prSet>
      <dgm:spPr/>
    </dgm:pt>
    <dgm:pt modelId="{B1DCDF00-7193-47FB-A6C7-DF446DD1A5F4}" type="pres">
      <dgm:prSet presAssocID="{CA8A1584-FB29-4D17-B0FE-312966C0FD4A}" presName="sibTrans" presStyleLbl="sibTrans2D1" presStyleIdx="0" presStyleCnt="2"/>
      <dgm:spPr/>
    </dgm:pt>
    <dgm:pt modelId="{2DECDD62-7F11-42E5-AF71-E94270BD5C34}" type="pres">
      <dgm:prSet presAssocID="{CA8A1584-FB29-4D17-B0FE-312966C0FD4A}" presName="connectorText" presStyleLbl="sibTrans2D1" presStyleIdx="0" presStyleCnt="2"/>
      <dgm:spPr/>
    </dgm:pt>
    <dgm:pt modelId="{912B0D9D-C22D-436A-A179-176D9CAF173A}" type="pres">
      <dgm:prSet presAssocID="{2785EE90-8893-4D1D-8843-AF25F0CF88CB}" presName="node" presStyleLbl="node1" presStyleIdx="1" presStyleCnt="3" custScaleX="145825" custScaleY="110588" custLinFactNeighborX="-6610" custLinFactNeighborY="923">
        <dgm:presLayoutVars>
          <dgm:bulletEnabled val="1"/>
        </dgm:presLayoutVars>
      </dgm:prSet>
      <dgm:spPr/>
    </dgm:pt>
    <dgm:pt modelId="{00D774CC-4031-4D4C-BBF8-CE65EB9E613C}" type="pres">
      <dgm:prSet presAssocID="{03B5B473-1D9A-4D1E-A59C-7507853C71D0}" presName="sibTrans" presStyleLbl="sibTrans2D1" presStyleIdx="1" presStyleCnt="2"/>
      <dgm:spPr/>
    </dgm:pt>
    <dgm:pt modelId="{1B1B12EE-840A-4449-91E7-B80C9C2E0DCA}" type="pres">
      <dgm:prSet presAssocID="{03B5B473-1D9A-4D1E-A59C-7507853C71D0}" presName="connectorText" presStyleLbl="sibTrans2D1" presStyleIdx="1" presStyleCnt="2"/>
      <dgm:spPr/>
    </dgm:pt>
    <dgm:pt modelId="{8DE0FE80-8FE7-4167-AC15-B3450FF4A47A}" type="pres">
      <dgm:prSet presAssocID="{9E4B62BE-EABF-463C-AD35-6C708612C187}" presName="node" presStyleLbl="node1" presStyleIdx="2" presStyleCnt="3" custScaleX="115786" custScaleY="109804">
        <dgm:presLayoutVars>
          <dgm:bulletEnabled val="1"/>
        </dgm:presLayoutVars>
      </dgm:prSet>
      <dgm:spPr/>
    </dgm:pt>
  </dgm:ptLst>
  <dgm:cxnLst>
    <dgm:cxn modelId="{A0C98935-44A9-4656-9BDA-AF5C6C4DD38D}" type="presOf" srcId="{96050D64-373A-4704-BDB1-2F7B436B6BC2}" destId="{B692A5D3-352B-4019-BCA3-C0222F45BE07}" srcOrd="0" destOrd="0" presId="urn:microsoft.com/office/officeart/2005/8/layout/process1"/>
    <dgm:cxn modelId="{0F4C2436-1B2E-4C64-81F7-D77796FD8C99}" type="presOf" srcId="{2785EE90-8893-4D1D-8843-AF25F0CF88CB}" destId="{912B0D9D-C22D-436A-A179-176D9CAF173A}" srcOrd="0" destOrd="0" presId="urn:microsoft.com/office/officeart/2005/8/layout/process1"/>
    <dgm:cxn modelId="{1B6EA448-8DC8-4457-A402-B7B5CD59EBE7}" srcId="{96050D64-373A-4704-BDB1-2F7B436B6BC2}" destId="{9E4B62BE-EABF-463C-AD35-6C708612C187}" srcOrd="2" destOrd="0" parTransId="{D9AE3523-ED09-490A-A6B4-0BE68065B6C2}" sibTransId="{7A0276F7-AEB5-4AC4-B75A-D66D4F564C20}"/>
    <dgm:cxn modelId="{1F233E58-E504-4EC9-ACAA-B7BD6CB21638}" type="presOf" srcId="{03B5B473-1D9A-4D1E-A59C-7507853C71D0}" destId="{00D774CC-4031-4D4C-BBF8-CE65EB9E613C}" srcOrd="0" destOrd="0" presId="urn:microsoft.com/office/officeart/2005/8/layout/process1"/>
    <dgm:cxn modelId="{D2D86A7E-E2AF-4A68-9EB6-E3BAA51481E6}" type="presOf" srcId="{CA8A1584-FB29-4D17-B0FE-312966C0FD4A}" destId="{B1DCDF00-7193-47FB-A6C7-DF446DD1A5F4}" srcOrd="0" destOrd="0" presId="urn:microsoft.com/office/officeart/2005/8/layout/process1"/>
    <dgm:cxn modelId="{DA6FE8A2-464E-4DE9-9EE9-3A0C2F2D202A}" type="presOf" srcId="{5EEE2925-52F6-4374-963E-241C6BD86FA8}" destId="{CBEC1EA6-58F6-4E6F-8E11-2DB177C6A528}" srcOrd="0" destOrd="0" presId="urn:microsoft.com/office/officeart/2005/8/layout/process1"/>
    <dgm:cxn modelId="{84D452B5-B5F8-452B-896C-611EFA2350D4}" type="presOf" srcId="{CA8A1584-FB29-4D17-B0FE-312966C0FD4A}" destId="{2DECDD62-7F11-42E5-AF71-E94270BD5C34}" srcOrd="1" destOrd="0" presId="urn:microsoft.com/office/officeart/2005/8/layout/process1"/>
    <dgm:cxn modelId="{9C6A31CA-7A11-41FD-A5AC-D70037516A6B}" srcId="{96050D64-373A-4704-BDB1-2F7B436B6BC2}" destId="{5EEE2925-52F6-4374-963E-241C6BD86FA8}" srcOrd="0" destOrd="0" parTransId="{F32E3E11-88DC-4928-AB7A-4B6298ED7836}" sibTransId="{CA8A1584-FB29-4D17-B0FE-312966C0FD4A}"/>
    <dgm:cxn modelId="{DFB01FCC-633E-4078-B991-1DC87A4D996E}" srcId="{96050D64-373A-4704-BDB1-2F7B436B6BC2}" destId="{2785EE90-8893-4D1D-8843-AF25F0CF88CB}" srcOrd="1" destOrd="0" parTransId="{35CB6CA0-1CBF-4AA6-9999-36AA53BD1F7E}" sibTransId="{03B5B473-1D9A-4D1E-A59C-7507853C71D0}"/>
    <dgm:cxn modelId="{BFD07CF7-789D-4613-A2ED-5D0869C78DF7}" type="presOf" srcId="{03B5B473-1D9A-4D1E-A59C-7507853C71D0}" destId="{1B1B12EE-840A-4449-91E7-B80C9C2E0DCA}" srcOrd="1" destOrd="0" presId="urn:microsoft.com/office/officeart/2005/8/layout/process1"/>
    <dgm:cxn modelId="{EF1738FB-EA07-4F95-A8F3-901F72DC9D76}" type="presOf" srcId="{9E4B62BE-EABF-463C-AD35-6C708612C187}" destId="{8DE0FE80-8FE7-4167-AC15-B3450FF4A47A}" srcOrd="0" destOrd="0" presId="urn:microsoft.com/office/officeart/2005/8/layout/process1"/>
    <dgm:cxn modelId="{B9F5D8EF-108F-47A7-A0D2-246083DC015C}" type="presParOf" srcId="{B692A5D3-352B-4019-BCA3-C0222F45BE07}" destId="{CBEC1EA6-58F6-4E6F-8E11-2DB177C6A528}" srcOrd="0" destOrd="0" presId="urn:microsoft.com/office/officeart/2005/8/layout/process1"/>
    <dgm:cxn modelId="{2B151C14-FB37-4845-8C8E-263827E34F02}" type="presParOf" srcId="{B692A5D3-352B-4019-BCA3-C0222F45BE07}" destId="{B1DCDF00-7193-47FB-A6C7-DF446DD1A5F4}" srcOrd="1" destOrd="0" presId="urn:microsoft.com/office/officeart/2005/8/layout/process1"/>
    <dgm:cxn modelId="{D73359E8-FB5D-4982-85FA-0D648BE31BC0}" type="presParOf" srcId="{B1DCDF00-7193-47FB-A6C7-DF446DD1A5F4}" destId="{2DECDD62-7F11-42E5-AF71-E94270BD5C34}" srcOrd="0" destOrd="0" presId="urn:microsoft.com/office/officeart/2005/8/layout/process1"/>
    <dgm:cxn modelId="{B9297684-BCC0-4085-B875-04153D322B75}" type="presParOf" srcId="{B692A5D3-352B-4019-BCA3-C0222F45BE07}" destId="{912B0D9D-C22D-436A-A179-176D9CAF173A}" srcOrd="2" destOrd="0" presId="urn:microsoft.com/office/officeart/2005/8/layout/process1"/>
    <dgm:cxn modelId="{537532FE-5A00-491F-9AEC-1DFBF3C000DB}" type="presParOf" srcId="{B692A5D3-352B-4019-BCA3-C0222F45BE07}" destId="{00D774CC-4031-4D4C-BBF8-CE65EB9E613C}" srcOrd="3" destOrd="0" presId="urn:microsoft.com/office/officeart/2005/8/layout/process1"/>
    <dgm:cxn modelId="{0A1CDEEF-DE85-46FA-B248-83ABA3DA287E}" type="presParOf" srcId="{00D774CC-4031-4D4C-BBF8-CE65EB9E613C}" destId="{1B1B12EE-840A-4449-91E7-B80C9C2E0DCA}" srcOrd="0" destOrd="0" presId="urn:microsoft.com/office/officeart/2005/8/layout/process1"/>
    <dgm:cxn modelId="{76472415-7FAD-4957-AE4C-C24DE3995F90}" type="presParOf" srcId="{B692A5D3-352B-4019-BCA3-C0222F45BE07}" destId="{8DE0FE80-8FE7-4167-AC15-B3450FF4A47A}" srcOrd="4" destOrd="0" presId="urn:microsoft.com/office/officeart/2005/8/layout/process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7C2DF0-87A2-420D-A121-E201BB49F69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1700F703-2948-4322-A46E-CD939468F58B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Присуждение баллов </a:t>
          </a:r>
          <a:r>
            <a:rPr 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ROS</a:t>
          </a:r>
          <a:r>
            <a:rPr lang="ru-RU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участникам</a:t>
          </a:r>
          <a:endParaRPr lang="ru-KZ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726A90-C172-4AEA-90AC-7AACA497EDF8}" type="parTrans" cxnId="{A1E13DB1-3246-49E0-83EE-83A5A2F3560C}">
      <dgm:prSet/>
      <dgm:spPr/>
      <dgm:t>
        <a:bodyPr/>
        <a:lstStyle/>
        <a:p>
          <a:endParaRPr lang="ru-KZ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19C006-F241-4013-8FD3-1E7971B1B3F0}" type="sibTrans" cxnId="{A1E13DB1-3246-49E0-83EE-83A5A2F3560C}">
      <dgm:prSet/>
      <dgm:spPr/>
      <dgm:t>
        <a:bodyPr/>
        <a:lstStyle/>
        <a:p>
          <a:endParaRPr lang="ru-KZ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5C7BB0-7172-4534-9D69-61ACFD38604D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rPr>
            <a:t>С</a:t>
          </a:r>
          <a:r>
            <a:rPr lang="ru-KZ" b="1" err="1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rPr>
            <a:t>борник</a:t>
          </a:r>
          <a:r>
            <a:rPr lang="ru-KZ" b="1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rPr>
            <a:t> </a:t>
          </a:r>
          <a:r>
            <a:rPr lang="ru-RU" b="1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rPr>
            <a:t>лучших</a:t>
          </a:r>
          <a:r>
            <a:rPr lang="ru-KZ" b="1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rPr>
            <a:t> докладов участников</a:t>
          </a:r>
          <a:endParaRPr lang="ru-KZ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0CEB79-FA45-4C0A-AEE7-8DAF04CF5818}" type="sibTrans" cxnId="{F2C06F13-B54C-4A53-B75A-0D0417E297CC}">
      <dgm:prSet/>
      <dgm:spPr/>
      <dgm:t>
        <a:bodyPr/>
        <a:lstStyle/>
        <a:p>
          <a:endParaRPr lang="ru-KZ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ECFBFF-F6A3-46C6-877A-D95F2E655ADC}" type="parTrans" cxnId="{F2C06F13-B54C-4A53-B75A-0D0417E297CC}">
      <dgm:prSet/>
      <dgm:spPr/>
      <dgm:t>
        <a:bodyPr/>
        <a:lstStyle/>
        <a:p>
          <a:endParaRPr lang="ru-KZ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DDB26-D7FA-4764-84AE-AAD34CC352EF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Ожидаемые результаты студенческой научной конференции</a:t>
          </a:r>
          <a:endParaRPr lang="ru-KZ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EE394B-050E-409F-8D48-53AF979C2A84}" type="sibTrans" cxnId="{6BBF3323-43CB-42B2-82A9-F518A06738D3}">
      <dgm:prSet/>
      <dgm:spPr/>
      <dgm:t>
        <a:bodyPr/>
        <a:lstStyle/>
        <a:p>
          <a:endParaRPr lang="ru-KZ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7D450D-1040-44B0-9F89-13D542AA9DD6}" type="parTrans" cxnId="{6BBF3323-43CB-42B2-82A9-F518A06738D3}">
      <dgm:prSet/>
      <dgm:spPr/>
      <dgm:t>
        <a:bodyPr/>
        <a:lstStyle/>
        <a:p>
          <a:endParaRPr lang="ru-KZ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FC0F52-48DA-49A8-B597-723652AF6827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Участие в конференции с докладом (программа конференции) без публикации – </a:t>
          </a:r>
          <a:r>
            <a:rPr lang="ru-RU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10 баллов</a:t>
          </a:r>
          <a:endParaRPr lang="ru-KZ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D3FA32-E0AC-47F1-8072-278ABD1D1869}" type="parTrans" cxnId="{F6C0C5A6-F181-4CC9-A800-2C99D5B52509}">
      <dgm:prSet/>
      <dgm:spPr/>
      <dgm:t>
        <a:bodyPr/>
        <a:lstStyle/>
        <a:p>
          <a:endParaRPr lang="ru-KZ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FC0CF5-0CA2-476C-88BC-6881E408C1B6}" type="sibTrans" cxnId="{F6C0C5A6-F181-4CC9-A800-2C99D5B52509}">
      <dgm:prSet/>
      <dgm:spPr/>
      <dgm:t>
        <a:bodyPr/>
        <a:lstStyle/>
        <a:p>
          <a:endParaRPr lang="ru-KZ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D4EAEA-329A-403A-BD76-95DD28E8A1F1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buNone/>
          </a:pPr>
          <a:r>
            <a:rPr lang="ru-RU" sz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Публикация</a:t>
          </a:r>
          <a:r>
            <a:rPr lang="ru-RU" sz="13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в сборнике конференции (без индексации, в том числе студенческая) – </a:t>
          </a:r>
        </a:p>
        <a:p>
          <a:pPr>
            <a:buNone/>
          </a:pPr>
          <a:r>
            <a:rPr lang="ru-RU" sz="13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25 баллов</a:t>
          </a:r>
          <a:endParaRPr lang="ru-KZ" sz="13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DA3FB5-3FE0-4641-B42F-1F73E825BDA0}" type="parTrans" cxnId="{9C173C9C-B427-4C6B-A2EA-C0146E552260}">
      <dgm:prSet/>
      <dgm:spPr/>
      <dgm:t>
        <a:bodyPr/>
        <a:lstStyle/>
        <a:p>
          <a:endParaRPr lang="ru-KZ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C4FDC3-671D-4A68-BF67-7B939D736ADD}" type="sibTrans" cxnId="{9C173C9C-B427-4C6B-A2EA-C0146E552260}">
      <dgm:prSet/>
      <dgm:spPr/>
      <dgm:t>
        <a:bodyPr/>
        <a:lstStyle/>
        <a:p>
          <a:endParaRPr lang="ru-KZ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E9A53B-0E9B-4DD1-8A78-763F5025C924}" type="pres">
      <dgm:prSet presAssocID="{EA7C2DF0-87A2-420D-A121-E201BB49F6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0C32753-A648-4737-9255-BB3126418DE4}" type="pres">
      <dgm:prSet presAssocID="{926DDB26-D7FA-4764-84AE-AAD34CC352EF}" presName="hierRoot1" presStyleCnt="0">
        <dgm:presLayoutVars>
          <dgm:hierBranch val="init"/>
        </dgm:presLayoutVars>
      </dgm:prSet>
      <dgm:spPr/>
    </dgm:pt>
    <dgm:pt modelId="{DBB47053-C363-4E4F-AB0B-C20D699AAD33}" type="pres">
      <dgm:prSet presAssocID="{926DDB26-D7FA-4764-84AE-AAD34CC352EF}" presName="rootComposite1" presStyleCnt="0"/>
      <dgm:spPr/>
    </dgm:pt>
    <dgm:pt modelId="{266632BF-8735-4094-94DA-1C54ADFFF4FF}" type="pres">
      <dgm:prSet presAssocID="{926DDB26-D7FA-4764-84AE-AAD34CC352EF}" presName="rootText1" presStyleLbl="node0" presStyleIdx="0" presStyleCnt="1" custScaleX="212944">
        <dgm:presLayoutVars>
          <dgm:chPref val="3"/>
        </dgm:presLayoutVars>
      </dgm:prSet>
      <dgm:spPr/>
    </dgm:pt>
    <dgm:pt modelId="{AF947C87-78B6-4430-9FDB-C62115F94E8A}" type="pres">
      <dgm:prSet presAssocID="{926DDB26-D7FA-4764-84AE-AAD34CC352EF}" presName="rootConnector1" presStyleLbl="node1" presStyleIdx="0" presStyleCnt="0"/>
      <dgm:spPr/>
    </dgm:pt>
    <dgm:pt modelId="{ABB52A53-A2F8-41A5-8871-088572DB0C36}" type="pres">
      <dgm:prSet presAssocID="{926DDB26-D7FA-4764-84AE-AAD34CC352EF}" presName="hierChild2" presStyleCnt="0"/>
      <dgm:spPr/>
    </dgm:pt>
    <dgm:pt modelId="{F26068F5-AC7A-4F83-8524-40638E911AF9}" type="pres">
      <dgm:prSet presAssocID="{52ECFBFF-F6A3-46C6-877A-D95F2E655ADC}" presName="Name37" presStyleLbl="parChTrans1D2" presStyleIdx="0" presStyleCnt="2"/>
      <dgm:spPr/>
    </dgm:pt>
    <dgm:pt modelId="{A4293CBB-FBD6-4B89-AA8B-B21D6653C36F}" type="pres">
      <dgm:prSet presAssocID="{155C7BB0-7172-4534-9D69-61ACFD38604D}" presName="hierRoot2" presStyleCnt="0">
        <dgm:presLayoutVars>
          <dgm:hierBranch val="init"/>
        </dgm:presLayoutVars>
      </dgm:prSet>
      <dgm:spPr/>
    </dgm:pt>
    <dgm:pt modelId="{88305929-475E-496F-9588-8978AE6B3FE1}" type="pres">
      <dgm:prSet presAssocID="{155C7BB0-7172-4534-9D69-61ACFD38604D}" presName="rootComposite" presStyleCnt="0"/>
      <dgm:spPr/>
    </dgm:pt>
    <dgm:pt modelId="{D4F41BA5-262D-4999-BDFF-EBAE884D3435}" type="pres">
      <dgm:prSet presAssocID="{155C7BB0-7172-4534-9D69-61ACFD38604D}" presName="rootText" presStyleLbl="node2" presStyleIdx="0" presStyleCnt="2">
        <dgm:presLayoutVars>
          <dgm:chPref val="3"/>
        </dgm:presLayoutVars>
      </dgm:prSet>
      <dgm:spPr/>
    </dgm:pt>
    <dgm:pt modelId="{231EED1E-130E-4F8A-A903-C537AE8E27E7}" type="pres">
      <dgm:prSet presAssocID="{155C7BB0-7172-4534-9D69-61ACFD38604D}" presName="rootConnector" presStyleLbl="node2" presStyleIdx="0" presStyleCnt="2"/>
      <dgm:spPr/>
    </dgm:pt>
    <dgm:pt modelId="{A3C724E9-F6E0-43D4-A7C6-D330C365A616}" type="pres">
      <dgm:prSet presAssocID="{155C7BB0-7172-4534-9D69-61ACFD38604D}" presName="hierChild4" presStyleCnt="0"/>
      <dgm:spPr/>
    </dgm:pt>
    <dgm:pt modelId="{09CF60CD-4B8C-4C9E-8195-197423EA9C4C}" type="pres">
      <dgm:prSet presAssocID="{155C7BB0-7172-4534-9D69-61ACFD38604D}" presName="hierChild5" presStyleCnt="0"/>
      <dgm:spPr/>
    </dgm:pt>
    <dgm:pt modelId="{AED9AF01-9674-4BF0-8214-F3626F6088F0}" type="pres">
      <dgm:prSet presAssocID="{4A726A90-C172-4AEA-90AC-7AACA497EDF8}" presName="Name37" presStyleLbl="parChTrans1D2" presStyleIdx="1" presStyleCnt="2"/>
      <dgm:spPr/>
    </dgm:pt>
    <dgm:pt modelId="{5C4B0733-4F1C-422F-B490-306AD9018BFA}" type="pres">
      <dgm:prSet presAssocID="{1700F703-2948-4322-A46E-CD939468F58B}" presName="hierRoot2" presStyleCnt="0">
        <dgm:presLayoutVars>
          <dgm:hierBranch val="init"/>
        </dgm:presLayoutVars>
      </dgm:prSet>
      <dgm:spPr/>
    </dgm:pt>
    <dgm:pt modelId="{4D011C70-D24A-4933-B24B-8E9401E9A199}" type="pres">
      <dgm:prSet presAssocID="{1700F703-2948-4322-A46E-CD939468F58B}" presName="rootComposite" presStyleCnt="0"/>
      <dgm:spPr/>
    </dgm:pt>
    <dgm:pt modelId="{20C55193-BC3F-4603-983B-9F3BF088F238}" type="pres">
      <dgm:prSet presAssocID="{1700F703-2948-4322-A46E-CD939468F58B}" presName="rootText" presStyleLbl="node2" presStyleIdx="1" presStyleCnt="2">
        <dgm:presLayoutVars>
          <dgm:chPref val="3"/>
        </dgm:presLayoutVars>
      </dgm:prSet>
      <dgm:spPr/>
    </dgm:pt>
    <dgm:pt modelId="{79A6D7FF-8961-4CA0-9615-78A2EC39E4BA}" type="pres">
      <dgm:prSet presAssocID="{1700F703-2948-4322-A46E-CD939468F58B}" presName="rootConnector" presStyleLbl="node2" presStyleIdx="1" presStyleCnt="2"/>
      <dgm:spPr/>
    </dgm:pt>
    <dgm:pt modelId="{8282F6B9-52E0-4436-82DA-C078A8D2517C}" type="pres">
      <dgm:prSet presAssocID="{1700F703-2948-4322-A46E-CD939468F58B}" presName="hierChild4" presStyleCnt="0"/>
      <dgm:spPr/>
    </dgm:pt>
    <dgm:pt modelId="{BFE81FFA-FEFD-462E-9BBD-2BF21445584A}" type="pres">
      <dgm:prSet presAssocID="{34D3FA32-E0AC-47F1-8072-278ABD1D1869}" presName="Name37" presStyleLbl="parChTrans1D3" presStyleIdx="0" presStyleCnt="2"/>
      <dgm:spPr/>
    </dgm:pt>
    <dgm:pt modelId="{90E2DA0F-3FE1-4223-9AC2-63A418D5ABC2}" type="pres">
      <dgm:prSet presAssocID="{75FC0F52-48DA-49A8-B597-723652AF6827}" presName="hierRoot2" presStyleCnt="0">
        <dgm:presLayoutVars>
          <dgm:hierBranch val="init"/>
        </dgm:presLayoutVars>
      </dgm:prSet>
      <dgm:spPr/>
    </dgm:pt>
    <dgm:pt modelId="{9401F8B3-0009-4F3E-BC25-49A1C9B8926D}" type="pres">
      <dgm:prSet presAssocID="{75FC0F52-48DA-49A8-B597-723652AF6827}" presName="rootComposite" presStyleCnt="0"/>
      <dgm:spPr/>
    </dgm:pt>
    <dgm:pt modelId="{F756653D-49B9-48DF-BCF8-2676ED50E112}" type="pres">
      <dgm:prSet presAssocID="{75FC0F52-48DA-49A8-B597-723652AF6827}" presName="rootText" presStyleLbl="node3" presStyleIdx="0" presStyleCnt="2">
        <dgm:presLayoutVars>
          <dgm:chPref val="3"/>
        </dgm:presLayoutVars>
      </dgm:prSet>
      <dgm:spPr/>
    </dgm:pt>
    <dgm:pt modelId="{C6E819AD-6C8C-4218-9E4E-E4A738D8AE97}" type="pres">
      <dgm:prSet presAssocID="{75FC0F52-48DA-49A8-B597-723652AF6827}" presName="rootConnector" presStyleLbl="node3" presStyleIdx="0" presStyleCnt="2"/>
      <dgm:spPr/>
    </dgm:pt>
    <dgm:pt modelId="{D6820E79-A346-4FF9-AD82-121943D2D838}" type="pres">
      <dgm:prSet presAssocID="{75FC0F52-48DA-49A8-B597-723652AF6827}" presName="hierChild4" presStyleCnt="0"/>
      <dgm:spPr/>
    </dgm:pt>
    <dgm:pt modelId="{7427F770-D46F-41FE-ACF9-6411F0FBB31E}" type="pres">
      <dgm:prSet presAssocID="{75FC0F52-48DA-49A8-B597-723652AF6827}" presName="hierChild5" presStyleCnt="0"/>
      <dgm:spPr/>
    </dgm:pt>
    <dgm:pt modelId="{BCEE71F0-7D11-4C31-9BCA-DBCD4F78C02D}" type="pres">
      <dgm:prSet presAssocID="{1CDA3FB5-3FE0-4641-B42F-1F73E825BDA0}" presName="Name37" presStyleLbl="parChTrans1D3" presStyleIdx="1" presStyleCnt="2"/>
      <dgm:spPr/>
    </dgm:pt>
    <dgm:pt modelId="{DBE8E094-FB4D-418E-8F62-0AAB8F87EDA4}" type="pres">
      <dgm:prSet presAssocID="{3ED4EAEA-329A-403A-BD76-95DD28E8A1F1}" presName="hierRoot2" presStyleCnt="0">
        <dgm:presLayoutVars>
          <dgm:hierBranch val="init"/>
        </dgm:presLayoutVars>
      </dgm:prSet>
      <dgm:spPr/>
    </dgm:pt>
    <dgm:pt modelId="{488F7D79-C5AE-436C-AE78-49E2A66B93EC}" type="pres">
      <dgm:prSet presAssocID="{3ED4EAEA-329A-403A-BD76-95DD28E8A1F1}" presName="rootComposite" presStyleCnt="0"/>
      <dgm:spPr/>
    </dgm:pt>
    <dgm:pt modelId="{FEE4CD54-A11F-417C-ABB2-5FC3ABF1C4E1}" type="pres">
      <dgm:prSet presAssocID="{3ED4EAEA-329A-403A-BD76-95DD28E8A1F1}" presName="rootText" presStyleLbl="node3" presStyleIdx="1" presStyleCnt="2">
        <dgm:presLayoutVars>
          <dgm:chPref val="3"/>
        </dgm:presLayoutVars>
      </dgm:prSet>
      <dgm:spPr/>
    </dgm:pt>
    <dgm:pt modelId="{E60E1E8D-5922-4BD1-8730-549FE1423821}" type="pres">
      <dgm:prSet presAssocID="{3ED4EAEA-329A-403A-BD76-95DD28E8A1F1}" presName="rootConnector" presStyleLbl="node3" presStyleIdx="1" presStyleCnt="2"/>
      <dgm:spPr/>
    </dgm:pt>
    <dgm:pt modelId="{43F42FF0-D2E2-4886-9E99-A3F253714A63}" type="pres">
      <dgm:prSet presAssocID="{3ED4EAEA-329A-403A-BD76-95DD28E8A1F1}" presName="hierChild4" presStyleCnt="0"/>
      <dgm:spPr/>
    </dgm:pt>
    <dgm:pt modelId="{D3DFCF73-28AF-4FED-8250-FA17D7D7F670}" type="pres">
      <dgm:prSet presAssocID="{3ED4EAEA-329A-403A-BD76-95DD28E8A1F1}" presName="hierChild5" presStyleCnt="0"/>
      <dgm:spPr/>
    </dgm:pt>
    <dgm:pt modelId="{06DD78EB-957B-4C23-B795-24715252259F}" type="pres">
      <dgm:prSet presAssocID="{1700F703-2948-4322-A46E-CD939468F58B}" presName="hierChild5" presStyleCnt="0"/>
      <dgm:spPr/>
    </dgm:pt>
    <dgm:pt modelId="{D5F28011-ED83-46B5-A080-3B3199F69D30}" type="pres">
      <dgm:prSet presAssocID="{926DDB26-D7FA-4764-84AE-AAD34CC352EF}" presName="hierChild3" presStyleCnt="0"/>
      <dgm:spPr/>
    </dgm:pt>
  </dgm:ptLst>
  <dgm:cxnLst>
    <dgm:cxn modelId="{F2C06F13-B54C-4A53-B75A-0D0417E297CC}" srcId="{926DDB26-D7FA-4764-84AE-AAD34CC352EF}" destId="{155C7BB0-7172-4534-9D69-61ACFD38604D}" srcOrd="0" destOrd="0" parTransId="{52ECFBFF-F6A3-46C6-877A-D95F2E655ADC}" sibTransId="{250CEB79-FA45-4C0A-AEE7-8DAF04CF5818}"/>
    <dgm:cxn modelId="{D00CBF16-ADE1-4303-B42D-18D406C21D63}" type="presOf" srcId="{155C7BB0-7172-4534-9D69-61ACFD38604D}" destId="{231EED1E-130E-4F8A-A903-C537AE8E27E7}" srcOrd="1" destOrd="0" presId="urn:microsoft.com/office/officeart/2005/8/layout/orgChart1"/>
    <dgm:cxn modelId="{6BBF3323-43CB-42B2-82A9-F518A06738D3}" srcId="{EA7C2DF0-87A2-420D-A121-E201BB49F69A}" destId="{926DDB26-D7FA-4764-84AE-AAD34CC352EF}" srcOrd="0" destOrd="0" parTransId="{C67D450D-1040-44B0-9F89-13D542AA9DD6}" sibTransId="{1EEE394B-050E-409F-8D48-53AF979C2A84}"/>
    <dgm:cxn modelId="{7914E424-6A69-4428-A678-E0F2CEB4E0C4}" type="presOf" srcId="{3ED4EAEA-329A-403A-BD76-95DD28E8A1F1}" destId="{E60E1E8D-5922-4BD1-8730-549FE1423821}" srcOrd="1" destOrd="0" presId="urn:microsoft.com/office/officeart/2005/8/layout/orgChart1"/>
    <dgm:cxn modelId="{2D545829-29C7-4143-BE01-FDC67FE92098}" type="presOf" srcId="{926DDB26-D7FA-4764-84AE-AAD34CC352EF}" destId="{AF947C87-78B6-4430-9FDB-C62115F94E8A}" srcOrd="1" destOrd="0" presId="urn:microsoft.com/office/officeart/2005/8/layout/orgChart1"/>
    <dgm:cxn modelId="{493DE23E-FEEE-411A-AB1C-3B7832B31CF6}" type="presOf" srcId="{3ED4EAEA-329A-403A-BD76-95DD28E8A1F1}" destId="{FEE4CD54-A11F-417C-ABB2-5FC3ABF1C4E1}" srcOrd="0" destOrd="0" presId="urn:microsoft.com/office/officeart/2005/8/layout/orgChart1"/>
    <dgm:cxn modelId="{896F314D-65A7-4F9C-8419-631DE273E1BB}" type="presOf" srcId="{1700F703-2948-4322-A46E-CD939468F58B}" destId="{79A6D7FF-8961-4CA0-9615-78A2EC39E4BA}" srcOrd="1" destOrd="0" presId="urn:microsoft.com/office/officeart/2005/8/layout/orgChart1"/>
    <dgm:cxn modelId="{1EFB6A6E-7B0A-4335-8AC9-5B26F50268AD}" type="presOf" srcId="{EA7C2DF0-87A2-420D-A121-E201BB49F69A}" destId="{E2E9A53B-0E9B-4DD1-8A78-763F5025C924}" srcOrd="0" destOrd="0" presId="urn:microsoft.com/office/officeart/2005/8/layout/orgChart1"/>
    <dgm:cxn modelId="{8FB2AB85-3A60-48C3-BD84-C1A9D752531E}" type="presOf" srcId="{926DDB26-D7FA-4764-84AE-AAD34CC352EF}" destId="{266632BF-8735-4094-94DA-1C54ADFFF4FF}" srcOrd="0" destOrd="0" presId="urn:microsoft.com/office/officeart/2005/8/layout/orgChart1"/>
    <dgm:cxn modelId="{4CF5B586-0B52-48FB-9546-57F323FD312B}" type="presOf" srcId="{1CDA3FB5-3FE0-4641-B42F-1F73E825BDA0}" destId="{BCEE71F0-7D11-4C31-9BCA-DBCD4F78C02D}" srcOrd="0" destOrd="0" presId="urn:microsoft.com/office/officeart/2005/8/layout/orgChart1"/>
    <dgm:cxn modelId="{3C70C090-6933-4985-9B72-A1003E973662}" type="presOf" srcId="{52ECFBFF-F6A3-46C6-877A-D95F2E655ADC}" destId="{F26068F5-AC7A-4F83-8524-40638E911AF9}" srcOrd="0" destOrd="0" presId="urn:microsoft.com/office/officeart/2005/8/layout/orgChart1"/>
    <dgm:cxn modelId="{67819995-5DBD-48E5-99B3-A447F299982F}" type="presOf" srcId="{1700F703-2948-4322-A46E-CD939468F58B}" destId="{20C55193-BC3F-4603-983B-9F3BF088F238}" srcOrd="0" destOrd="0" presId="urn:microsoft.com/office/officeart/2005/8/layout/orgChart1"/>
    <dgm:cxn modelId="{9C173C9C-B427-4C6B-A2EA-C0146E552260}" srcId="{1700F703-2948-4322-A46E-CD939468F58B}" destId="{3ED4EAEA-329A-403A-BD76-95DD28E8A1F1}" srcOrd="1" destOrd="0" parTransId="{1CDA3FB5-3FE0-4641-B42F-1F73E825BDA0}" sibTransId="{A3C4FDC3-671D-4A68-BF67-7B939D736ADD}"/>
    <dgm:cxn modelId="{F6C0C5A6-F181-4CC9-A800-2C99D5B52509}" srcId="{1700F703-2948-4322-A46E-CD939468F58B}" destId="{75FC0F52-48DA-49A8-B597-723652AF6827}" srcOrd="0" destOrd="0" parTransId="{34D3FA32-E0AC-47F1-8072-278ABD1D1869}" sibTransId="{51FC0CF5-0CA2-476C-88BC-6881E408C1B6}"/>
    <dgm:cxn modelId="{8697B8AC-EFBD-4AAA-A940-6D46A98BBE91}" type="presOf" srcId="{155C7BB0-7172-4534-9D69-61ACFD38604D}" destId="{D4F41BA5-262D-4999-BDFF-EBAE884D3435}" srcOrd="0" destOrd="0" presId="urn:microsoft.com/office/officeart/2005/8/layout/orgChart1"/>
    <dgm:cxn modelId="{A1E13DB1-3246-49E0-83EE-83A5A2F3560C}" srcId="{926DDB26-D7FA-4764-84AE-AAD34CC352EF}" destId="{1700F703-2948-4322-A46E-CD939468F58B}" srcOrd="1" destOrd="0" parTransId="{4A726A90-C172-4AEA-90AC-7AACA497EDF8}" sibTransId="{6619C006-F241-4013-8FD3-1E7971B1B3F0}"/>
    <dgm:cxn modelId="{92A5C2BB-EE2C-4EB2-BD88-383322C8E322}" type="presOf" srcId="{4A726A90-C172-4AEA-90AC-7AACA497EDF8}" destId="{AED9AF01-9674-4BF0-8214-F3626F6088F0}" srcOrd="0" destOrd="0" presId="urn:microsoft.com/office/officeart/2005/8/layout/orgChart1"/>
    <dgm:cxn modelId="{5F3464C2-6E57-40EE-8207-57BB3ECA15BD}" type="presOf" srcId="{75FC0F52-48DA-49A8-B597-723652AF6827}" destId="{F756653D-49B9-48DF-BCF8-2676ED50E112}" srcOrd="0" destOrd="0" presId="urn:microsoft.com/office/officeart/2005/8/layout/orgChart1"/>
    <dgm:cxn modelId="{64D18EE2-BDA5-4E69-9935-A7123985C978}" type="presOf" srcId="{75FC0F52-48DA-49A8-B597-723652AF6827}" destId="{C6E819AD-6C8C-4218-9E4E-E4A738D8AE97}" srcOrd="1" destOrd="0" presId="urn:microsoft.com/office/officeart/2005/8/layout/orgChart1"/>
    <dgm:cxn modelId="{CEBFD9FA-28A2-448B-BE1B-93804AD31425}" type="presOf" srcId="{34D3FA32-E0AC-47F1-8072-278ABD1D1869}" destId="{BFE81FFA-FEFD-462E-9BBD-2BF21445584A}" srcOrd="0" destOrd="0" presId="urn:microsoft.com/office/officeart/2005/8/layout/orgChart1"/>
    <dgm:cxn modelId="{42AC8D2A-EF6F-4F9A-8257-DF53EEA64E12}" type="presParOf" srcId="{E2E9A53B-0E9B-4DD1-8A78-763F5025C924}" destId="{80C32753-A648-4737-9255-BB3126418DE4}" srcOrd="0" destOrd="0" presId="urn:microsoft.com/office/officeart/2005/8/layout/orgChart1"/>
    <dgm:cxn modelId="{D0628639-290B-46F7-BB86-311338CBBE53}" type="presParOf" srcId="{80C32753-A648-4737-9255-BB3126418DE4}" destId="{DBB47053-C363-4E4F-AB0B-C20D699AAD33}" srcOrd="0" destOrd="0" presId="urn:microsoft.com/office/officeart/2005/8/layout/orgChart1"/>
    <dgm:cxn modelId="{37AC54A8-425C-4FC6-A7DD-2F7F4D024B48}" type="presParOf" srcId="{DBB47053-C363-4E4F-AB0B-C20D699AAD33}" destId="{266632BF-8735-4094-94DA-1C54ADFFF4FF}" srcOrd="0" destOrd="0" presId="urn:microsoft.com/office/officeart/2005/8/layout/orgChart1"/>
    <dgm:cxn modelId="{B0F667DE-6E29-4485-B365-DA6988C36325}" type="presParOf" srcId="{DBB47053-C363-4E4F-AB0B-C20D699AAD33}" destId="{AF947C87-78B6-4430-9FDB-C62115F94E8A}" srcOrd="1" destOrd="0" presId="urn:microsoft.com/office/officeart/2005/8/layout/orgChart1"/>
    <dgm:cxn modelId="{BCF606BF-C20C-47E3-A1BA-9227341D1232}" type="presParOf" srcId="{80C32753-A648-4737-9255-BB3126418DE4}" destId="{ABB52A53-A2F8-41A5-8871-088572DB0C36}" srcOrd="1" destOrd="0" presId="urn:microsoft.com/office/officeart/2005/8/layout/orgChart1"/>
    <dgm:cxn modelId="{4D05D13E-0FED-49EA-B341-772C384D9088}" type="presParOf" srcId="{ABB52A53-A2F8-41A5-8871-088572DB0C36}" destId="{F26068F5-AC7A-4F83-8524-40638E911AF9}" srcOrd="0" destOrd="0" presId="urn:microsoft.com/office/officeart/2005/8/layout/orgChart1"/>
    <dgm:cxn modelId="{2C0D45E8-0D1A-4445-98AE-406A98FA85A2}" type="presParOf" srcId="{ABB52A53-A2F8-41A5-8871-088572DB0C36}" destId="{A4293CBB-FBD6-4B89-AA8B-B21D6653C36F}" srcOrd="1" destOrd="0" presId="urn:microsoft.com/office/officeart/2005/8/layout/orgChart1"/>
    <dgm:cxn modelId="{E475EEC0-EF60-49E1-8326-FAD0F616BD55}" type="presParOf" srcId="{A4293CBB-FBD6-4B89-AA8B-B21D6653C36F}" destId="{88305929-475E-496F-9588-8978AE6B3FE1}" srcOrd="0" destOrd="0" presId="urn:microsoft.com/office/officeart/2005/8/layout/orgChart1"/>
    <dgm:cxn modelId="{DB6DB41F-D2A5-4E07-BBAA-5AFEC672B646}" type="presParOf" srcId="{88305929-475E-496F-9588-8978AE6B3FE1}" destId="{D4F41BA5-262D-4999-BDFF-EBAE884D3435}" srcOrd="0" destOrd="0" presId="urn:microsoft.com/office/officeart/2005/8/layout/orgChart1"/>
    <dgm:cxn modelId="{1EA98F79-2A20-403C-BCF0-E81BF6152C89}" type="presParOf" srcId="{88305929-475E-496F-9588-8978AE6B3FE1}" destId="{231EED1E-130E-4F8A-A903-C537AE8E27E7}" srcOrd="1" destOrd="0" presId="urn:microsoft.com/office/officeart/2005/8/layout/orgChart1"/>
    <dgm:cxn modelId="{5FD3938F-4390-4CA6-A842-8E5F76881A44}" type="presParOf" srcId="{A4293CBB-FBD6-4B89-AA8B-B21D6653C36F}" destId="{A3C724E9-F6E0-43D4-A7C6-D330C365A616}" srcOrd="1" destOrd="0" presId="urn:microsoft.com/office/officeart/2005/8/layout/orgChart1"/>
    <dgm:cxn modelId="{D4462DDA-7338-42C2-BD35-08A33E417F73}" type="presParOf" srcId="{A4293CBB-FBD6-4B89-AA8B-B21D6653C36F}" destId="{09CF60CD-4B8C-4C9E-8195-197423EA9C4C}" srcOrd="2" destOrd="0" presId="urn:microsoft.com/office/officeart/2005/8/layout/orgChart1"/>
    <dgm:cxn modelId="{363F8FA1-742C-4E4F-A4AF-B1F378424FD2}" type="presParOf" srcId="{ABB52A53-A2F8-41A5-8871-088572DB0C36}" destId="{AED9AF01-9674-4BF0-8214-F3626F6088F0}" srcOrd="2" destOrd="0" presId="urn:microsoft.com/office/officeart/2005/8/layout/orgChart1"/>
    <dgm:cxn modelId="{61748918-1506-49EB-A143-4B2EA48AA72E}" type="presParOf" srcId="{ABB52A53-A2F8-41A5-8871-088572DB0C36}" destId="{5C4B0733-4F1C-422F-B490-306AD9018BFA}" srcOrd="3" destOrd="0" presId="urn:microsoft.com/office/officeart/2005/8/layout/orgChart1"/>
    <dgm:cxn modelId="{5C2BCB8F-F52D-44D9-9007-E8F3BF35F57B}" type="presParOf" srcId="{5C4B0733-4F1C-422F-B490-306AD9018BFA}" destId="{4D011C70-D24A-4933-B24B-8E9401E9A199}" srcOrd="0" destOrd="0" presId="urn:microsoft.com/office/officeart/2005/8/layout/orgChart1"/>
    <dgm:cxn modelId="{90873A45-74D8-4F4A-A548-D89D700EB807}" type="presParOf" srcId="{4D011C70-D24A-4933-B24B-8E9401E9A199}" destId="{20C55193-BC3F-4603-983B-9F3BF088F238}" srcOrd="0" destOrd="0" presId="urn:microsoft.com/office/officeart/2005/8/layout/orgChart1"/>
    <dgm:cxn modelId="{8FD5B5B2-54DC-4705-9980-6ADFEF42FAAD}" type="presParOf" srcId="{4D011C70-D24A-4933-B24B-8E9401E9A199}" destId="{79A6D7FF-8961-4CA0-9615-78A2EC39E4BA}" srcOrd="1" destOrd="0" presId="urn:microsoft.com/office/officeart/2005/8/layout/orgChart1"/>
    <dgm:cxn modelId="{FCEA329A-60BA-4D4F-AD6B-6022E0444382}" type="presParOf" srcId="{5C4B0733-4F1C-422F-B490-306AD9018BFA}" destId="{8282F6B9-52E0-4436-82DA-C078A8D2517C}" srcOrd="1" destOrd="0" presId="urn:microsoft.com/office/officeart/2005/8/layout/orgChart1"/>
    <dgm:cxn modelId="{A0232C96-8F34-42B5-92D9-29DF80F3A6DC}" type="presParOf" srcId="{8282F6B9-52E0-4436-82DA-C078A8D2517C}" destId="{BFE81FFA-FEFD-462E-9BBD-2BF21445584A}" srcOrd="0" destOrd="0" presId="urn:microsoft.com/office/officeart/2005/8/layout/orgChart1"/>
    <dgm:cxn modelId="{CA407632-B66E-44D8-A5BD-0004E634BF55}" type="presParOf" srcId="{8282F6B9-52E0-4436-82DA-C078A8D2517C}" destId="{90E2DA0F-3FE1-4223-9AC2-63A418D5ABC2}" srcOrd="1" destOrd="0" presId="urn:microsoft.com/office/officeart/2005/8/layout/orgChart1"/>
    <dgm:cxn modelId="{790303AC-E704-4B6E-A987-6E9B1FBFCC76}" type="presParOf" srcId="{90E2DA0F-3FE1-4223-9AC2-63A418D5ABC2}" destId="{9401F8B3-0009-4F3E-BC25-49A1C9B8926D}" srcOrd="0" destOrd="0" presId="urn:microsoft.com/office/officeart/2005/8/layout/orgChart1"/>
    <dgm:cxn modelId="{7DB3DE22-C947-4B35-B376-A8596118A987}" type="presParOf" srcId="{9401F8B3-0009-4F3E-BC25-49A1C9B8926D}" destId="{F756653D-49B9-48DF-BCF8-2676ED50E112}" srcOrd="0" destOrd="0" presId="urn:microsoft.com/office/officeart/2005/8/layout/orgChart1"/>
    <dgm:cxn modelId="{A8643509-01E6-4EF2-BBE7-17CF28F21565}" type="presParOf" srcId="{9401F8B3-0009-4F3E-BC25-49A1C9B8926D}" destId="{C6E819AD-6C8C-4218-9E4E-E4A738D8AE97}" srcOrd="1" destOrd="0" presId="urn:microsoft.com/office/officeart/2005/8/layout/orgChart1"/>
    <dgm:cxn modelId="{0259B004-AFCB-41E1-8FC7-E9789E736BA3}" type="presParOf" srcId="{90E2DA0F-3FE1-4223-9AC2-63A418D5ABC2}" destId="{D6820E79-A346-4FF9-AD82-121943D2D838}" srcOrd="1" destOrd="0" presId="urn:microsoft.com/office/officeart/2005/8/layout/orgChart1"/>
    <dgm:cxn modelId="{635C0089-E4FF-4F63-A1BA-50624AF8B371}" type="presParOf" srcId="{90E2DA0F-3FE1-4223-9AC2-63A418D5ABC2}" destId="{7427F770-D46F-41FE-ACF9-6411F0FBB31E}" srcOrd="2" destOrd="0" presId="urn:microsoft.com/office/officeart/2005/8/layout/orgChart1"/>
    <dgm:cxn modelId="{F7A667CA-358F-47B0-B06F-9ECB95390AE5}" type="presParOf" srcId="{8282F6B9-52E0-4436-82DA-C078A8D2517C}" destId="{BCEE71F0-7D11-4C31-9BCA-DBCD4F78C02D}" srcOrd="2" destOrd="0" presId="urn:microsoft.com/office/officeart/2005/8/layout/orgChart1"/>
    <dgm:cxn modelId="{5B159C35-6A43-44C7-B96D-DA5E9976C598}" type="presParOf" srcId="{8282F6B9-52E0-4436-82DA-C078A8D2517C}" destId="{DBE8E094-FB4D-418E-8F62-0AAB8F87EDA4}" srcOrd="3" destOrd="0" presId="urn:microsoft.com/office/officeart/2005/8/layout/orgChart1"/>
    <dgm:cxn modelId="{647F61BC-4F93-4744-A973-F45E38CAC55B}" type="presParOf" srcId="{DBE8E094-FB4D-418E-8F62-0AAB8F87EDA4}" destId="{488F7D79-C5AE-436C-AE78-49E2A66B93EC}" srcOrd="0" destOrd="0" presId="urn:microsoft.com/office/officeart/2005/8/layout/orgChart1"/>
    <dgm:cxn modelId="{72E6ED17-CD7A-48B0-A489-5C3FE3A2CC42}" type="presParOf" srcId="{488F7D79-C5AE-436C-AE78-49E2A66B93EC}" destId="{FEE4CD54-A11F-417C-ABB2-5FC3ABF1C4E1}" srcOrd="0" destOrd="0" presId="urn:microsoft.com/office/officeart/2005/8/layout/orgChart1"/>
    <dgm:cxn modelId="{E5D3594D-E1B2-4D55-9211-B70C6E0BC3E1}" type="presParOf" srcId="{488F7D79-C5AE-436C-AE78-49E2A66B93EC}" destId="{E60E1E8D-5922-4BD1-8730-549FE1423821}" srcOrd="1" destOrd="0" presId="urn:microsoft.com/office/officeart/2005/8/layout/orgChart1"/>
    <dgm:cxn modelId="{F6349508-0D8E-4C7A-88E0-76C9A7144088}" type="presParOf" srcId="{DBE8E094-FB4D-418E-8F62-0AAB8F87EDA4}" destId="{43F42FF0-D2E2-4886-9E99-A3F253714A63}" srcOrd="1" destOrd="0" presId="urn:microsoft.com/office/officeart/2005/8/layout/orgChart1"/>
    <dgm:cxn modelId="{FDD30580-92A4-4B8E-8CD1-887398E27E98}" type="presParOf" srcId="{DBE8E094-FB4D-418E-8F62-0AAB8F87EDA4}" destId="{D3DFCF73-28AF-4FED-8250-FA17D7D7F670}" srcOrd="2" destOrd="0" presId="urn:microsoft.com/office/officeart/2005/8/layout/orgChart1"/>
    <dgm:cxn modelId="{8591EB23-45C4-4F38-9809-9FA0B159B6D0}" type="presParOf" srcId="{5C4B0733-4F1C-422F-B490-306AD9018BFA}" destId="{06DD78EB-957B-4C23-B795-24715252259F}" srcOrd="2" destOrd="0" presId="urn:microsoft.com/office/officeart/2005/8/layout/orgChart1"/>
    <dgm:cxn modelId="{D310E9CA-2522-4961-9E07-FB2D0B7D616B}" type="presParOf" srcId="{80C32753-A648-4737-9255-BB3126418DE4}" destId="{D5F28011-ED83-46B5-A080-3B3199F69D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A20543-26AD-441E-B33B-895ADB63A21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6661F0-6F10-4D9C-B3AE-4177B00D4339}">
      <dgm:prSet phldrT="[Текст]" custT="1"/>
      <dgm:spPr>
        <a:solidFill>
          <a:schemeClr val="accent1">
            <a:lumMod val="75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>
            <a:solidFill>
              <a:schemeClr val="bg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</a:t>
          </a:r>
          <a:r>
            <a:rPr lang="en-US" sz="1400" b="1" err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рофиль</a:t>
          </a:r>
          <a:r>
            <a:rPr lang="en-US" sz="1400" b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b="1" err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студента</a:t>
          </a:r>
          <a:r>
            <a:rPr lang="en-US" sz="1400" b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с </a:t>
          </a:r>
          <a:r>
            <a:rPr lang="en-US" sz="1400" b="1" err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показателями</a:t>
          </a:r>
          <a:r>
            <a:rPr lang="en-US" sz="1400" b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b="1" err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активности</a:t>
          </a:r>
          <a:r>
            <a:rPr lang="en-US" sz="1400" b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и </a:t>
          </a:r>
          <a:r>
            <a:rPr lang="en-US" sz="1400" b="1" err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баллами</a:t>
          </a:r>
          <a:r>
            <a:rPr lang="kk-KZ" sz="1400" b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b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ROS</a:t>
          </a:r>
          <a:endParaRPr lang="en-US" sz="14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62C1BF-580A-4545-80EE-9AA5341FE828}" type="parTrans" cxnId="{79952A79-1999-4ACA-A909-5EBC9BAC4E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557958F-83A0-4213-BBED-85F2B122B719}" type="sibTrans" cxnId="{79952A79-1999-4ACA-A909-5EBC9BAC4E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F95E645-18D3-4852-9DBD-6843636FEF8C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Исследовательская деятельность (конкурс</a:t>
          </a:r>
          <a:r>
            <a:rPr 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kk-KZ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НИРС</a:t>
          </a:r>
          <a:r>
            <a:rPr lang="ru-RU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конференция)</a:t>
          </a:r>
          <a:endParaRPr lang="en-U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8711A3-57C2-4E53-A6CE-3B50BCED4A87}" type="parTrans" cxnId="{6EB5FC2E-05BC-45FC-A960-B9C842386700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CE92B0-143F-45B8-AE5E-0A9DAB398380}" type="sibTrans" cxnId="{6EB5FC2E-05BC-45FC-A960-B9C84238670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2793820-1360-41E0-AD83-E9952B804452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Инновационная деятельность (</a:t>
          </a:r>
          <a:r>
            <a:rPr lang="ru-RU" sz="140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хакатон</a:t>
          </a:r>
          <a:r>
            <a:rPr lang="ru-RU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стартап,и</a:t>
          </a:r>
          <a:r>
            <a:rPr lang="ru-RU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</a:t>
          </a:r>
          <a:r>
            <a:rPr lang="ru-RU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5C50DA-D618-46BD-B32C-CBEE76CA1B9B}" type="parTrans" cxnId="{A6096CDF-667C-4461-A5F1-9236FDF3C947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548008-7EC0-42F0-83C5-CC9EF5F7CBF8}" type="sibTrans" cxnId="{A6096CDF-667C-4461-A5F1-9236FDF3C9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409525-44C4-45F6-AD32-090828790145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kk-KZ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Изучение на дисциплинах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kk-KZ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Методов исследования</a:t>
          </a:r>
          <a:endParaRPr lang="en-US" sz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kk-KZ"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Курсовая работа по дисц.</a:t>
          </a:r>
        </a:p>
      </dgm:t>
    </dgm:pt>
    <dgm:pt modelId="{7558D02B-C19F-48F7-AF7A-3340E6BD0E17}" type="parTrans" cxnId="{CF6E3D20-2753-4492-B0A7-06F650560E76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2D9A366-7C1E-4306-8224-1AAE84E98479}" type="sibTrans" cxnId="{CF6E3D20-2753-4492-B0A7-06F650560E7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63B548-EA79-48CB-842C-C7A1CC6186DF}">
      <dgm:prSet phldrT="[Текст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Исследовательская работа (дипломный проект)</a:t>
          </a:r>
          <a:r>
            <a:rPr lang="kk-KZ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618FFE04-E188-46CF-99E0-EF2C3A304030}" type="parTrans" cxnId="{7BFC50BF-C2AD-4471-A294-3E7E0B5874E8}">
      <dgm:prSet/>
      <dgm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9C75EC8B-615E-4689-8D52-F40B26984A1D}" type="sibTrans" cxnId="{7BFC50BF-C2AD-4471-A294-3E7E0B5874E8}">
      <dgm:prSet/>
      <dgm:spPr/>
      <dgm:t>
        <a:bodyPr/>
        <a:lstStyle/>
        <a:p>
          <a:endParaRPr lang="ru-RU"/>
        </a:p>
      </dgm:t>
    </dgm:pt>
    <dgm:pt modelId="{9EAA6F09-1A85-42DB-AC3E-CC8BAA51EF21}" type="pres">
      <dgm:prSet presAssocID="{6CA20543-26AD-441E-B33B-895ADB63A21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8DCB3FD-C8ED-4D90-814E-4F340E9AF49B}" type="pres">
      <dgm:prSet presAssocID="{126661F0-6F10-4D9C-B3AE-4177B00D4339}" presName="centerShape" presStyleLbl="node0" presStyleIdx="0" presStyleCnt="1" custScaleX="117140"/>
      <dgm:spPr/>
    </dgm:pt>
    <dgm:pt modelId="{AE40F784-6A2A-4E3C-B430-86EF1D3C45B0}" type="pres">
      <dgm:prSet presAssocID="{078711A3-57C2-4E53-A6CE-3B50BCED4A87}" presName="parTrans" presStyleLbl="bgSibTrans2D1" presStyleIdx="0" presStyleCnt="4"/>
      <dgm:spPr/>
    </dgm:pt>
    <dgm:pt modelId="{140B1606-2D64-4CA0-8A65-FE90AC11F5AF}" type="pres">
      <dgm:prSet presAssocID="{8F95E645-18D3-4852-9DBD-6843636FEF8C}" presName="node" presStyleLbl="node1" presStyleIdx="0" presStyleCnt="4" custScaleX="106620">
        <dgm:presLayoutVars>
          <dgm:bulletEnabled val="1"/>
        </dgm:presLayoutVars>
      </dgm:prSet>
      <dgm:spPr/>
    </dgm:pt>
    <dgm:pt modelId="{8C964E4D-1174-41B1-8AA6-B55CBDA606F7}" type="pres">
      <dgm:prSet presAssocID="{775C50DA-D618-46BD-B32C-CBEE76CA1B9B}" presName="parTrans" presStyleLbl="bgSibTrans2D1" presStyleIdx="1" presStyleCnt="4" custLinFactNeighborX="1079" custLinFactNeighborY="6526"/>
      <dgm:spPr/>
    </dgm:pt>
    <dgm:pt modelId="{1AC70AE0-50F2-40FF-A498-CB4951A67816}" type="pres">
      <dgm:prSet presAssocID="{02793820-1360-41E0-AD83-E9952B804452}" presName="node" presStyleLbl="node1" presStyleIdx="1" presStyleCnt="4" custScaleX="107630">
        <dgm:presLayoutVars>
          <dgm:bulletEnabled val="1"/>
        </dgm:presLayoutVars>
      </dgm:prSet>
      <dgm:spPr/>
    </dgm:pt>
    <dgm:pt modelId="{880BEF41-836A-484D-88B0-CEEEE3D8106D}" type="pres">
      <dgm:prSet presAssocID="{7558D02B-C19F-48F7-AF7A-3340E6BD0E17}" presName="parTrans" presStyleLbl="bgSibTrans2D1" presStyleIdx="2" presStyleCnt="4" custLinFactNeighborX="1133" custLinFactNeighborY="9789"/>
      <dgm:spPr/>
    </dgm:pt>
    <dgm:pt modelId="{41933E8F-2A05-4C34-A716-968BC6A0995B}" type="pres">
      <dgm:prSet presAssocID="{E9409525-44C4-45F6-AD32-090828790145}" presName="node" presStyleLbl="node1" presStyleIdx="2" presStyleCnt="4" custScaleX="106496" custRadScaleRad="96789" custRadScaleInc="-5547">
        <dgm:presLayoutVars>
          <dgm:bulletEnabled val="1"/>
        </dgm:presLayoutVars>
      </dgm:prSet>
      <dgm:spPr/>
    </dgm:pt>
    <dgm:pt modelId="{2A885619-DE45-4928-B7FB-4431799FA0F6}" type="pres">
      <dgm:prSet presAssocID="{618FFE04-E188-46CF-99E0-EF2C3A304030}" presName="parTrans" presStyleLbl="bgSibTrans2D1" presStyleIdx="3" presStyleCnt="4" custLinFactNeighborX="-3489" custLinFactNeighborY="-14553"/>
      <dgm:spPr/>
    </dgm:pt>
    <dgm:pt modelId="{58C4AC10-2397-4BAC-9B9B-6AF0581DCFD7}" type="pres">
      <dgm:prSet presAssocID="{EF63B548-EA79-48CB-842C-C7A1CC6186DF}" presName="node" presStyleLbl="node1" presStyleIdx="3" presStyleCnt="4">
        <dgm:presLayoutVars>
          <dgm:bulletEnabled val="1"/>
        </dgm:presLayoutVars>
      </dgm:prSet>
      <dgm:spPr/>
    </dgm:pt>
  </dgm:ptLst>
  <dgm:cxnLst>
    <dgm:cxn modelId="{2EB20708-A6CF-40DE-B32D-BD50EA3B2FAC}" type="presOf" srcId="{E9409525-44C4-45F6-AD32-090828790145}" destId="{41933E8F-2A05-4C34-A716-968BC6A0995B}" srcOrd="0" destOrd="0" presId="urn:microsoft.com/office/officeart/2005/8/layout/radial4"/>
    <dgm:cxn modelId="{CF6E3D20-2753-4492-B0A7-06F650560E76}" srcId="{126661F0-6F10-4D9C-B3AE-4177B00D4339}" destId="{E9409525-44C4-45F6-AD32-090828790145}" srcOrd="2" destOrd="0" parTransId="{7558D02B-C19F-48F7-AF7A-3340E6BD0E17}" sibTransId="{22D9A366-7C1E-4306-8224-1AAE84E98479}"/>
    <dgm:cxn modelId="{6EB5FC2E-05BC-45FC-A960-B9C842386700}" srcId="{126661F0-6F10-4D9C-B3AE-4177B00D4339}" destId="{8F95E645-18D3-4852-9DBD-6843636FEF8C}" srcOrd="0" destOrd="0" parTransId="{078711A3-57C2-4E53-A6CE-3B50BCED4A87}" sibTransId="{60CE92B0-143F-45B8-AE5E-0A9DAB398380}"/>
    <dgm:cxn modelId="{A8A53C38-2253-4579-93A0-E91343699872}" type="presOf" srcId="{8F95E645-18D3-4852-9DBD-6843636FEF8C}" destId="{140B1606-2D64-4CA0-8A65-FE90AC11F5AF}" srcOrd="0" destOrd="0" presId="urn:microsoft.com/office/officeart/2005/8/layout/radial4"/>
    <dgm:cxn modelId="{90E46038-9D85-4B29-8DC1-D80F31D3BEB4}" type="presOf" srcId="{6CA20543-26AD-441E-B33B-895ADB63A218}" destId="{9EAA6F09-1A85-42DB-AC3E-CC8BAA51EF21}" srcOrd="0" destOrd="0" presId="urn:microsoft.com/office/officeart/2005/8/layout/radial4"/>
    <dgm:cxn modelId="{86DC205C-30A7-4AED-9D03-F2DED78756E2}" type="presOf" srcId="{EF63B548-EA79-48CB-842C-C7A1CC6186DF}" destId="{58C4AC10-2397-4BAC-9B9B-6AF0581DCFD7}" srcOrd="0" destOrd="0" presId="urn:microsoft.com/office/officeart/2005/8/layout/radial4"/>
    <dgm:cxn modelId="{6281D153-2A53-4916-A28C-36E9FAAF8187}" type="presOf" srcId="{02793820-1360-41E0-AD83-E9952B804452}" destId="{1AC70AE0-50F2-40FF-A498-CB4951A67816}" srcOrd="0" destOrd="0" presId="urn:microsoft.com/office/officeart/2005/8/layout/radial4"/>
    <dgm:cxn modelId="{3917E957-2C66-4EE6-9503-EFBF5A7F4878}" type="presOf" srcId="{618FFE04-E188-46CF-99E0-EF2C3A304030}" destId="{2A885619-DE45-4928-B7FB-4431799FA0F6}" srcOrd="0" destOrd="0" presId="urn:microsoft.com/office/officeart/2005/8/layout/radial4"/>
    <dgm:cxn modelId="{79952A79-1999-4ACA-A909-5EBC9BAC4E71}" srcId="{6CA20543-26AD-441E-B33B-895ADB63A218}" destId="{126661F0-6F10-4D9C-B3AE-4177B00D4339}" srcOrd="0" destOrd="0" parTransId="{1A62C1BF-580A-4545-80EE-9AA5341FE828}" sibTransId="{3557958F-83A0-4213-BBED-85F2B122B719}"/>
    <dgm:cxn modelId="{5C51408C-751C-491C-8A1E-04902B82FB26}" type="presOf" srcId="{126661F0-6F10-4D9C-B3AE-4177B00D4339}" destId="{18DCB3FD-C8ED-4D90-814E-4F340E9AF49B}" srcOrd="0" destOrd="0" presId="urn:microsoft.com/office/officeart/2005/8/layout/radial4"/>
    <dgm:cxn modelId="{16202095-54C7-4AB7-AE2C-1BC76532AD2F}" type="presOf" srcId="{078711A3-57C2-4E53-A6CE-3B50BCED4A87}" destId="{AE40F784-6A2A-4E3C-B430-86EF1D3C45B0}" srcOrd="0" destOrd="0" presId="urn:microsoft.com/office/officeart/2005/8/layout/radial4"/>
    <dgm:cxn modelId="{7BFC50BF-C2AD-4471-A294-3E7E0B5874E8}" srcId="{126661F0-6F10-4D9C-B3AE-4177B00D4339}" destId="{EF63B548-EA79-48CB-842C-C7A1CC6186DF}" srcOrd="3" destOrd="0" parTransId="{618FFE04-E188-46CF-99E0-EF2C3A304030}" sibTransId="{9C75EC8B-615E-4689-8D52-F40B26984A1D}"/>
    <dgm:cxn modelId="{A6CC0BC2-D1A6-4519-A980-E0740E9FD173}" type="presOf" srcId="{775C50DA-D618-46BD-B32C-CBEE76CA1B9B}" destId="{8C964E4D-1174-41B1-8AA6-B55CBDA606F7}" srcOrd="0" destOrd="0" presId="urn:microsoft.com/office/officeart/2005/8/layout/radial4"/>
    <dgm:cxn modelId="{6A9CDCDE-73CF-49F8-B313-DD268D523A36}" type="presOf" srcId="{7558D02B-C19F-48F7-AF7A-3340E6BD0E17}" destId="{880BEF41-836A-484D-88B0-CEEEE3D8106D}" srcOrd="0" destOrd="0" presId="urn:microsoft.com/office/officeart/2005/8/layout/radial4"/>
    <dgm:cxn modelId="{A6096CDF-667C-4461-A5F1-9236FDF3C947}" srcId="{126661F0-6F10-4D9C-B3AE-4177B00D4339}" destId="{02793820-1360-41E0-AD83-E9952B804452}" srcOrd="1" destOrd="0" parTransId="{775C50DA-D618-46BD-B32C-CBEE76CA1B9B}" sibTransId="{D1548008-7EC0-42F0-83C5-CC9EF5F7CBF8}"/>
    <dgm:cxn modelId="{1573DFDB-02CA-4766-88A6-C6715DEEDA16}" type="presParOf" srcId="{9EAA6F09-1A85-42DB-AC3E-CC8BAA51EF21}" destId="{18DCB3FD-C8ED-4D90-814E-4F340E9AF49B}" srcOrd="0" destOrd="0" presId="urn:microsoft.com/office/officeart/2005/8/layout/radial4"/>
    <dgm:cxn modelId="{937CC4AA-8D42-4821-B878-557D1AFA954E}" type="presParOf" srcId="{9EAA6F09-1A85-42DB-AC3E-CC8BAA51EF21}" destId="{AE40F784-6A2A-4E3C-B430-86EF1D3C45B0}" srcOrd="1" destOrd="0" presId="urn:microsoft.com/office/officeart/2005/8/layout/radial4"/>
    <dgm:cxn modelId="{51A715F1-01A5-4CC3-97E6-386F8ED77199}" type="presParOf" srcId="{9EAA6F09-1A85-42DB-AC3E-CC8BAA51EF21}" destId="{140B1606-2D64-4CA0-8A65-FE90AC11F5AF}" srcOrd="2" destOrd="0" presId="urn:microsoft.com/office/officeart/2005/8/layout/radial4"/>
    <dgm:cxn modelId="{522E7AFA-98AB-4420-A794-8A8A86396443}" type="presParOf" srcId="{9EAA6F09-1A85-42DB-AC3E-CC8BAA51EF21}" destId="{8C964E4D-1174-41B1-8AA6-B55CBDA606F7}" srcOrd="3" destOrd="0" presId="urn:microsoft.com/office/officeart/2005/8/layout/radial4"/>
    <dgm:cxn modelId="{5892E9AE-D5DD-4B87-85FC-2F15B50ECBF0}" type="presParOf" srcId="{9EAA6F09-1A85-42DB-AC3E-CC8BAA51EF21}" destId="{1AC70AE0-50F2-40FF-A498-CB4951A67816}" srcOrd="4" destOrd="0" presId="urn:microsoft.com/office/officeart/2005/8/layout/radial4"/>
    <dgm:cxn modelId="{887A25D2-FA02-47F8-93DD-B57EF80F64C3}" type="presParOf" srcId="{9EAA6F09-1A85-42DB-AC3E-CC8BAA51EF21}" destId="{880BEF41-836A-484D-88B0-CEEEE3D8106D}" srcOrd="5" destOrd="0" presId="urn:microsoft.com/office/officeart/2005/8/layout/radial4"/>
    <dgm:cxn modelId="{0A97931B-4824-4CAD-8D0A-E7234108DFB8}" type="presParOf" srcId="{9EAA6F09-1A85-42DB-AC3E-CC8BAA51EF21}" destId="{41933E8F-2A05-4C34-A716-968BC6A0995B}" srcOrd="6" destOrd="0" presId="urn:microsoft.com/office/officeart/2005/8/layout/radial4"/>
    <dgm:cxn modelId="{9B33C5D0-5A4B-4000-9E1E-718E859614CC}" type="presParOf" srcId="{9EAA6F09-1A85-42DB-AC3E-CC8BAA51EF21}" destId="{2A885619-DE45-4928-B7FB-4431799FA0F6}" srcOrd="7" destOrd="0" presId="urn:microsoft.com/office/officeart/2005/8/layout/radial4"/>
    <dgm:cxn modelId="{003863E1-7A70-4CD0-918C-E55D7D125BC4}" type="presParOf" srcId="{9EAA6F09-1A85-42DB-AC3E-CC8BAA51EF21}" destId="{58C4AC10-2397-4BAC-9B9B-6AF0581DCFD7}" srcOrd="8" destOrd="0" presId="urn:microsoft.com/office/officeart/2005/8/layout/radial4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88D32-D9A5-414D-996F-432B91271992}">
      <dsp:nvSpPr>
        <dsp:cNvPr id="0" name=""/>
        <dsp:cNvSpPr/>
      </dsp:nvSpPr>
      <dsp:spPr>
        <a:xfrm>
          <a:off x="691118" y="532"/>
          <a:ext cx="1993029" cy="1195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Опыт реализации проектов АО "НИТ"</a:t>
          </a:r>
        </a:p>
      </dsp:txBody>
      <dsp:txXfrm>
        <a:off x="691118" y="532"/>
        <a:ext cx="1993029" cy="1195817"/>
      </dsp:txXfrm>
    </dsp:sp>
    <dsp:sp modelId="{FBA3EDD3-8F2E-4224-BD67-B9BEF402A002}">
      <dsp:nvSpPr>
        <dsp:cNvPr id="0" name=""/>
        <dsp:cNvSpPr/>
      </dsp:nvSpPr>
      <dsp:spPr>
        <a:xfrm>
          <a:off x="2883450" y="532"/>
          <a:ext cx="1993029" cy="1195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Проблемы и перспективы цифрового Казахстана</a:t>
          </a:r>
        </a:p>
      </dsp:txBody>
      <dsp:txXfrm>
        <a:off x="2883450" y="532"/>
        <a:ext cx="1993029" cy="1195817"/>
      </dsp:txXfrm>
    </dsp:sp>
    <dsp:sp modelId="{22D9D5FE-5B1D-41CF-8611-B7B210E80BD3}">
      <dsp:nvSpPr>
        <dsp:cNvPr id="0" name=""/>
        <dsp:cNvSpPr/>
      </dsp:nvSpPr>
      <dsp:spPr>
        <a:xfrm>
          <a:off x="5075782" y="532"/>
          <a:ext cx="1993029" cy="1195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Постановка задач от АО "НИТ", разбор кейсов</a:t>
          </a:r>
        </a:p>
      </dsp:txBody>
      <dsp:txXfrm>
        <a:off x="5075782" y="532"/>
        <a:ext cx="1993029" cy="1195817"/>
      </dsp:txXfrm>
    </dsp:sp>
    <dsp:sp modelId="{DBA56D06-7211-4698-BDFD-39D97F1DEE05}">
      <dsp:nvSpPr>
        <dsp:cNvPr id="0" name=""/>
        <dsp:cNvSpPr/>
      </dsp:nvSpPr>
      <dsp:spPr>
        <a:xfrm>
          <a:off x="691118" y="1395652"/>
          <a:ext cx="1993029" cy="1195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Структура научной статьи</a:t>
          </a:r>
        </a:p>
      </dsp:txBody>
      <dsp:txXfrm>
        <a:off x="691118" y="1395652"/>
        <a:ext cx="1993029" cy="1195817"/>
      </dsp:txXfrm>
    </dsp:sp>
    <dsp:sp modelId="{79BF01DA-527D-423A-9DD0-1D47CC42CFFB}">
      <dsp:nvSpPr>
        <dsp:cNvPr id="0" name=""/>
        <dsp:cNvSpPr/>
      </dsp:nvSpPr>
      <dsp:spPr>
        <a:xfrm>
          <a:off x="2883450" y="1395652"/>
          <a:ext cx="1993029" cy="1195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Подготовка статьи для публикации: поиск журнала, IEEE,</a:t>
          </a:r>
          <a:r>
            <a:rPr lang="kk-KZ" sz="1500" kern="1200"/>
            <a:t> </a:t>
          </a:r>
          <a:r>
            <a:rPr lang="en-US" sz="1500" kern="1200"/>
            <a:t>зарубежные базы данных Scopus, WoS</a:t>
          </a:r>
        </a:p>
      </dsp:txBody>
      <dsp:txXfrm>
        <a:off x="2883450" y="1395652"/>
        <a:ext cx="1993029" cy="1195817"/>
      </dsp:txXfrm>
    </dsp:sp>
    <dsp:sp modelId="{63112AFD-7768-4DC1-A633-FA5CB220C4D0}">
      <dsp:nvSpPr>
        <dsp:cNvPr id="0" name=""/>
        <dsp:cNvSpPr/>
      </dsp:nvSpPr>
      <dsp:spPr>
        <a:xfrm>
          <a:off x="5075782" y="1395652"/>
          <a:ext cx="1993029" cy="1195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профиль ученого, h-индекс, научное сообщество</a:t>
          </a:r>
        </a:p>
      </dsp:txBody>
      <dsp:txXfrm>
        <a:off x="5075782" y="1395652"/>
        <a:ext cx="1993029" cy="1195817"/>
      </dsp:txXfrm>
    </dsp:sp>
    <dsp:sp modelId="{0C8CEE10-546C-4218-A560-9162C5D8BB8F}">
      <dsp:nvSpPr>
        <dsp:cNvPr id="0" name=""/>
        <dsp:cNvSpPr/>
      </dsp:nvSpPr>
      <dsp:spPr>
        <a:xfrm>
          <a:off x="691118" y="2790772"/>
          <a:ext cx="1993029" cy="1195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республиканские и международные грантовые программы.</a:t>
          </a:r>
        </a:p>
      </dsp:txBody>
      <dsp:txXfrm>
        <a:off x="691118" y="2790772"/>
        <a:ext cx="1993029" cy="1195817"/>
      </dsp:txXfrm>
    </dsp:sp>
    <dsp:sp modelId="{20DB9FD7-FDD8-4EF0-BB84-2F070AE2BB5E}">
      <dsp:nvSpPr>
        <dsp:cNvPr id="0" name=""/>
        <dsp:cNvSpPr/>
      </dsp:nvSpPr>
      <dsp:spPr>
        <a:xfrm>
          <a:off x="2883450" y="2790772"/>
          <a:ext cx="1993029" cy="1195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Выполнение научного проекта: формирование команд</a:t>
          </a:r>
          <a:r>
            <a:rPr lang="kk-KZ" sz="1500" kern="1200"/>
            <a:t>ы.</a:t>
          </a:r>
          <a:r>
            <a:rPr lang="en-US" sz="1500" kern="1200"/>
            <a:t> </a:t>
          </a:r>
        </a:p>
      </dsp:txBody>
      <dsp:txXfrm>
        <a:off x="2883450" y="2790772"/>
        <a:ext cx="1993029" cy="1195817"/>
      </dsp:txXfrm>
    </dsp:sp>
    <dsp:sp modelId="{6141EFFB-DDF1-40CD-8C62-2DA1770C31B3}">
      <dsp:nvSpPr>
        <dsp:cNvPr id="0" name=""/>
        <dsp:cNvSpPr/>
      </dsp:nvSpPr>
      <dsp:spPr>
        <a:xfrm>
          <a:off x="5075782" y="2790772"/>
          <a:ext cx="1993029" cy="1195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500" kern="1200"/>
            <a:t>н</a:t>
          </a:r>
          <a:r>
            <a:rPr lang="en-US" sz="1500" kern="1200"/>
            <a:t>аписание заявки </a:t>
          </a:r>
          <a:r>
            <a:rPr lang="kk-KZ" sz="1500" kern="1200"/>
            <a:t>и</a:t>
          </a:r>
          <a:r>
            <a:rPr lang="en-US" sz="1500" kern="1200"/>
            <a:t> реализация проекта</a:t>
          </a:r>
        </a:p>
      </dsp:txBody>
      <dsp:txXfrm>
        <a:off x="5075782" y="2790772"/>
        <a:ext cx="1993029" cy="1195817"/>
      </dsp:txXfrm>
    </dsp:sp>
    <dsp:sp modelId="{32B53B75-8983-4A7E-9439-452C2686C922}">
      <dsp:nvSpPr>
        <dsp:cNvPr id="0" name=""/>
        <dsp:cNvSpPr/>
      </dsp:nvSpPr>
      <dsp:spPr>
        <a:xfrm>
          <a:off x="2883450" y="4185893"/>
          <a:ext cx="1993029" cy="11958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Описание ожидаемых результатов</a:t>
          </a:r>
        </a:p>
      </dsp:txBody>
      <dsp:txXfrm>
        <a:off x="2883450" y="4185893"/>
        <a:ext cx="1993029" cy="11958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CF472-70BC-4FC4-831C-070A2F8017A9}">
      <dsp:nvSpPr>
        <dsp:cNvPr id="0" name=""/>
        <dsp:cNvSpPr/>
      </dsp:nvSpPr>
      <dsp:spPr>
        <a:xfrm>
          <a:off x="23665" y="2325"/>
          <a:ext cx="1339295" cy="6426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 err="1"/>
            <a:t>PanaTAB</a:t>
          </a:r>
          <a:endParaRPr lang="en-US" sz="1100" b="1" kern="1200"/>
        </a:p>
      </dsp:txBody>
      <dsp:txXfrm>
        <a:off x="23665" y="82654"/>
        <a:ext cx="1098308" cy="481973"/>
      </dsp:txXfrm>
    </dsp:sp>
    <dsp:sp modelId="{B0562E5B-5679-490E-A51E-B6F875C58F79}">
      <dsp:nvSpPr>
        <dsp:cNvPr id="0" name=""/>
        <dsp:cNvSpPr/>
      </dsp:nvSpPr>
      <dsp:spPr>
        <a:xfrm>
          <a:off x="1343350" y="50586"/>
          <a:ext cx="5046398" cy="64526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b="1" kern="1200">
              <a:solidFill>
                <a:schemeClr val="tx1"/>
              </a:solidFill>
            </a:rPr>
            <a:t>Отбор на программу акселерации MOST&amp;ICESCO.</a:t>
          </a:r>
          <a:endParaRPr lang="en-US" sz="900" b="1" kern="1200">
            <a:solidFill>
              <a:schemeClr val="tx1"/>
            </a:solidFill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k-KZ" sz="900" b="1" kern="1200">
              <a:solidFill>
                <a:schemeClr val="tx1"/>
              </a:solidFill>
            </a:rPr>
            <a:t>Инвестиции от компании </a:t>
          </a:r>
          <a:r>
            <a:rPr lang="en-AU" sz="900" b="1" kern="1200">
              <a:solidFill>
                <a:schemeClr val="tx1"/>
              </a:solidFill>
            </a:rPr>
            <a:t>TOO Eurasia Group</a:t>
          </a:r>
          <a:endParaRPr lang="en-US" sz="900" b="1" kern="1200">
            <a:solidFill>
              <a:schemeClr val="tx1"/>
            </a:solidFill>
          </a:endParaRPr>
        </a:p>
      </dsp:txBody>
      <dsp:txXfrm>
        <a:off x="1374849" y="82085"/>
        <a:ext cx="4983400" cy="582268"/>
      </dsp:txXfrm>
    </dsp:sp>
    <dsp:sp modelId="{4CCD7B6C-E39C-4227-B12B-C856D7FFAC06}">
      <dsp:nvSpPr>
        <dsp:cNvPr id="0" name=""/>
        <dsp:cNvSpPr/>
      </dsp:nvSpPr>
      <dsp:spPr>
        <a:xfrm>
          <a:off x="250" y="704798"/>
          <a:ext cx="1334620" cy="642631"/>
        </a:xfrm>
        <a:prstGeom prst="rightArrow">
          <a:avLst>
            <a:gd name="adj1" fmla="val 75000"/>
            <a:gd name="adj2" fmla="val 50000"/>
          </a:avLst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/>
            <a:t>Эко-стартап </a:t>
          </a:r>
          <a:r>
            <a:rPr lang="ru-RU" sz="1200" b="1" kern="1200" err="1"/>
            <a:t>Atom</a:t>
          </a:r>
          <a:endParaRPr lang="en-US" sz="1200" b="1" kern="1200"/>
        </a:p>
      </dsp:txBody>
      <dsp:txXfrm>
        <a:off x="250" y="785127"/>
        <a:ext cx="1093633" cy="481973"/>
      </dsp:txXfrm>
    </dsp:sp>
    <dsp:sp modelId="{957BCA98-3E64-4699-A3E4-02460B0A3B8C}">
      <dsp:nvSpPr>
        <dsp:cNvPr id="0" name=""/>
        <dsp:cNvSpPr/>
      </dsp:nvSpPr>
      <dsp:spPr>
        <a:xfrm>
          <a:off x="1336825" y="768136"/>
          <a:ext cx="5052923" cy="645266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b="1" kern="1200">
              <a:solidFill>
                <a:schemeClr val="tx1"/>
              </a:solidFill>
            </a:rPr>
            <a:t>I место в инновационном конкурсе в СНГ от АО Югра "Кампус" 30000 рублей.</a:t>
          </a: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b="1" kern="1200">
              <a:solidFill>
                <a:schemeClr val="tx1"/>
              </a:solidFill>
            </a:rPr>
            <a:t>Грант на 5000$ на использование облачных возможностей AWS. </a:t>
          </a: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k-KZ" sz="900" b="1" kern="1200">
              <a:solidFill>
                <a:schemeClr val="tx1"/>
              </a:solidFill>
            </a:rPr>
            <a:t>Финал Climate Change стартап уикенд Astana Innovations Challenge 2021</a:t>
          </a:r>
          <a:endParaRPr lang="en-US" sz="900" b="1" kern="1200">
            <a:solidFill>
              <a:schemeClr val="tx1"/>
            </a:solidFill>
          </a:endParaRPr>
        </a:p>
      </dsp:txBody>
      <dsp:txXfrm>
        <a:off x="1368324" y="799635"/>
        <a:ext cx="4989925" cy="582268"/>
      </dsp:txXfrm>
    </dsp:sp>
    <dsp:sp modelId="{E4EC3569-2907-4B9E-8608-0CA2268E9A7A}">
      <dsp:nvSpPr>
        <dsp:cNvPr id="0" name=""/>
        <dsp:cNvSpPr/>
      </dsp:nvSpPr>
      <dsp:spPr>
        <a:xfrm>
          <a:off x="3113" y="1394085"/>
          <a:ext cx="1324146" cy="6426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kern="1200"/>
            <a:t>CODING DAY в AITU</a:t>
          </a:r>
          <a:endParaRPr lang="en-US" sz="1200" b="1" kern="1200"/>
        </a:p>
      </dsp:txBody>
      <dsp:txXfrm>
        <a:off x="3113" y="1474414"/>
        <a:ext cx="1083159" cy="481973"/>
      </dsp:txXfrm>
    </dsp:sp>
    <dsp:sp modelId="{CE5244E7-EEA4-45D0-A077-EDDC8906ABB0}">
      <dsp:nvSpPr>
        <dsp:cNvPr id="0" name=""/>
        <dsp:cNvSpPr/>
      </dsp:nvSpPr>
      <dsp:spPr>
        <a:xfrm>
          <a:off x="1328795" y="1477659"/>
          <a:ext cx="5060953" cy="64526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b="1" kern="1200">
              <a:solidFill>
                <a:schemeClr val="tx1"/>
              </a:solidFill>
            </a:rPr>
            <a:t>1 место </a:t>
          </a:r>
          <a:r>
            <a:rPr lang="ru-RU" sz="900" b="1" kern="1200" err="1">
              <a:solidFill>
                <a:schemeClr val="tx1"/>
              </a:solidFill>
            </a:rPr>
            <a:t>Токтаганов</a:t>
          </a:r>
          <a:r>
            <a:rPr lang="ru-RU" sz="900" b="1" kern="1200">
              <a:solidFill>
                <a:schemeClr val="tx1"/>
              </a:solidFill>
            </a:rPr>
            <a:t> </a:t>
          </a:r>
          <a:r>
            <a:rPr lang="ru-RU" sz="900" b="1" kern="1200" err="1">
              <a:solidFill>
                <a:schemeClr val="tx1"/>
              </a:solidFill>
            </a:rPr>
            <a:t>Турлыхан</a:t>
          </a:r>
          <a:r>
            <a:rPr lang="ru-RU" sz="900" b="1" kern="1200">
              <a:solidFill>
                <a:schemeClr val="tx1"/>
              </a:solidFill>
            </a:rPr>
            <a:t> (Peace Data), BD-2106</a:t>
          </a:r>
          <a:endParaRPr lang="en-US" sz="900" b="1" kern="1200">
            <a:solidFill>
              <a:schemeClr val="tx1"/>
            </a:solidFill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b="1" kern="1200">
              <a:solidFill>
                <a:schemeClr val="tx1"/>
              </a:solidFill>
            </a:rPr>
            <a:t>2 место </a:t>
          </a:r>
          <a:r>
            <a:rPr lang="ru-RU" sz="900" b="1" kern="1200" err="1">
              <a:solidFill>
                <a:schemeClr val="tx1"/>
              </a:solidFill>
            </a:rPr>
            <a:t>Дандибаева</a:t>
          </a:r>
          <a:r>
            <a:rPr lang="ru-RU" sz="900" b="1" kern="1200">
              <a:solidFill>
                <a:schemeClr val="tx1"/>
              </a:solidFill>
            </a:rPr>
            <a:t> Динара (</a:t>
          </a:r>
          <a:r>
            <a:rPr lang="ru-RU" sz="900" b="1" kern="1200" err="1">
              <a:solidFill>
                <a:schemeClr val="tx1"/>
              </a:solidFill>
            </a:rPr>
            <a:t>Soul</a:t>
          </a:r>
          <a:r>
            <a:rPr lang="ru-RU" sz="900" b="1" kern="1200">
              <a:solidFill>
                <a:schemeClr val="tx1"/>
              </a:solidFill>
            </a:rPr>
            <a:t> </a:t>
          </a:r>
          <a:r>
            <a:rPr lang="ru-RU" sz="900" b="1" kern="1200" err="1">
              <a:solidFill>
                <a:schemeClr val="tx1"/>
              </a:solidFill>
            </a:rPr>
            <a:t>Eaters</a:t>
          </a:r>
          <a:r>
            <a:rPr lang="ru-RU" sz="900" b="1" kern="1200">
              <a:solidFill>
                <a:schemeClr val="tx1"/>
              </a:solidFill>
            </a:rPr>
            <a:t>) SE-2108</a:t>
          </a:r>
          <a:endParaRPr lang="en-US" sz="900" b="1" kern="1200">
            <a:solidFill>
              <a:schemeClr val="tx1"/>
            </a:solidFill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b="1" kern="1200">
              <a:solidFill>
                <a:schemeClr val="tx1"/>
              </a:solidFill>
            </a:rPr>
            <a:t>3 место </a:t>
          </a:r>
          <a:r>
            <a:rPr lang="ru-RU" sz="900" b="1" kern="1200" err="1">
              <a:solidFill>
                <a:schemeClr val="tx1"/>
              </a:solidFill>
            </a:rPr>
            <a:t>Шамыханова</a:t>
          </a:r>
          <a:r>
            <a:rPr lang="ru-RU" sz="900" b="1" kern="1200">
              <a:solidFill>
                <a:schemeClr val="tx1"/>
              </a:solidFill>
            </a:rPr>
            <a:t> Лаура (Peace Data, BD-2106</a:t>
          </a:r>
          <a:endParaRPr lang="en-US" sz="900" b="1" kern="1200">
            <a:solidFill>
              <a:schemeClr val="tx1"/>
            </a:solidFill>
          </a:endParaRPr>
        </a:p>
      </dsp:txBody>
      <dsp:txXfrm>
        <a:off x="1360294" y="1509158"/>
        <a:ext cx="4997955" cy="582268"/>
      </dsp:txXfrm>
    </dsp:sp>
    <dsp:sp modelId="{68937C61-CB1B-4B7F-B055-0ED0C942572D}">
      <dsp:nvSpPr>
        <dsp:cNvPr id="0" name=""/>
        <dsp:cNvSpPr/>
      </dsp:nvSpPr>
      <dsp:spPr>
        <a:xfrm>
          <a:off x="9072" y="2113717"/>
          <a:ext cx="1289391" cy="6426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err="1"/>
            <a:t>Studentor</a:t>
          </a:r>
          <a:endParaRPr lang="en-US" sz="1400" b="1" kern="1200"/>
        </a:p>
      </dsp:txBody>
      <dsp:txXfrm>
        <a:off x="9072" y="2194046"/>
        <a:ext cx="1048404" cy="481973"/>
      </dsp:txXfrm>
    </dsp:sp>
    <dsp:sp modelId="{EFC3764F-4E0D-44E5-915F-62EB06C8A465}">
      <dsp:nvSpPr>
        <dsp:cNvPr id="0" name=""/>
        <dsp:cNvSpPr/>
      </dsp:nvSpPr>
      <dsp:spPr>
        <a:xfrm>
          <a:off x="1292074" y="2155128"/>
          <a:ext cx="5097674" cy="64526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>
              <a:solidFill>
                <a:schemeClr val="tx1"/>
              </a:solidFill>
            </a:rPr>
            <a:t>Призовое место в </a:t>
          </a:r>
          <a:r>
            <a:rPr lang="ru-RU" sz="900" b="1" kern="1200" err="1">
              <a:solidFill>
                <a:schemeClr val="tx1"/>
              </a:solidFill>
            </a:rPr>
            <a:t>хакатоне</a:t>
          </a:r>
          <a:r>
            <a:rPr lang="ru-RU" sz="900" b="1" kern="1200">
              <a:solidFill>
                <a:schemeClr val="tx1"/>
              </a:solidFill>
            </a:rPr>
            <a:t> </a:t>
          </a:r>
          <a:r>
            <a:rPr lang="ru-RU" sz="900" b="1" kern="1200" err="1">
              <a:solidFill>
                <a:schemeClr val="tx1"/>
              </a:solidFill>
            </a:rPr>
            <a:t>Atyrau</a:t>
          </a:r>
          <a:r>
            <a:rPr lang="ru-RU" sz="900" b="1" kern="1200">
              <a:solidFill>
                <a:schemeClr val="tx1"/>
              </a:solidFill>
            </a:rPr>
            <a:t> Energy Challenge 2021, 800 000 тенге.</a:t>
          </a:r>
          <a:endParaRPr lang="en-US" sz="900" b="1" kern="1200">
            <a:solidFill>
              <a:schemeClr val="tx1"/>
            </a:solidFill>
          </a:endParaRPr>
        </a:p>
      </dsp:txBody>
      <dsp:txXfrm>
        <a:off x="1323573" y="2186627"/>
        <a:ext cx="5034676" cy="582268"/>
      </dsp:txXfrm>
    </dsp:sp>
    <dsp:sp modelId="{2361E309-5472-4886-ABD4-29F58F8F3B67}">
      <dsp:nvSpPr>
        <dsp:cNvPr id="0" name=""/>
        <dsp:cNvSpPr/>
      </dsp:nvSpPr>
      <dsp:spPr>
        <a:xfrm>
          <a:off x="23941" y="2888056"/>
          <a:ext cx="1287550" cy="6426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400" b="1" kern="1200"/>
            <a:t>Project -tile</a:t>
          </a:r>
          <a:endParaRPr lang="en-US" sz="1400" b="1" kern="1200"/>
        </a:p>
      </dsp:txBody>
      <dsp:txXfrm>
        <a:off x="23941" y="2968385"/>
        <a:ext cx="1046563" cy="481973"/>
      </dsp:txXfrm>
    </dsp:sp>
    <dsp:sp modelId="{EFB7F013-62FE-4126-B7FD-F98B115F1816}">
      <dsp:nvSpPr>
        <dsp:cNvPr id="0" name=""/>
        <dsp:cNvSpPr/>
      </dsp:nvSpPr>
      <dsp:spPr>
        <a:xfrm>
          <a:off x="1287777" y="2846773"/>
          <a:ext cx="5101955" cy="645266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900" b="1" kern="1200">
              <a:solidFill>
                <a:schemeClr val="tx1"/>
              </a:solidFill>
            </a:rPr>
            <a:t>3-место в Республиканском фестивале разработчиков игр «SU Game Jam 2021»</a:t>
          </a:r>
          <a:endParaRPr lang="en-US" sz="900" b="1" kern="1200">
            <a:solidFill>
              <a:schemeClr val="tx1"/>
            </a:solidFill>
          </a:endParaRPr>
        </a:p>
      </dsp:txBody>
      <dsp:txXfrm>
        <a:off x="1319276" y="2878272"/>
        <a:ext cx="5038957" cy="582268"/>
      </dsp:txXfrm>
    </dsp:sp>
    <dsp:sp modelId="{70DF0592-2210-40D5-A2F8-AFBE972FD544}">
      <dsp:nvSpPr>
        <dsp:cNvPr id="0" name=""/>
        <dsp:cNvSpPr/>
      </dsp:nvSpPr>
      <dsp:spPr>
        <a:xfrm>
          <a:off x="19300" y="3558912"/>
          <a:ext cx="1298832" cy="6426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400" b="1" kern="1200"/>
            <a:t>F4-1</a:t>
          </a:r>
          <a:endParaRPr lang="en-US" sz="1400" b="1" kern="1200"/>
        </a:p>
      </dsp:txBody>
      <dsp:txXfrm>
        <a:off x="19300" y="3639241"/>
        <a:ext cx="1057845" cy="481973"/>
      </dsp:txXfrm>
    </dsp:sp>
    <dsp:sp modelId="{74E6C244-7FE6-4503-8A6D-C7F7C4132A3F}">
      <dsp:nvSpPr>
        <dsp:cNvPr id="0" name=""/>
        <dsp:cNvSpPr/>
      </dsp:nvSpPr>
      <dsp:spPr>
        <a:xfrm>
          <a:off x="1303085" y="3528631"/>
          <a:ext cx="5086663" cy="645266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900" b="1" kern="1200">
              <a:solidFill>
                <a:schemeClr val="tx1"/>
              </a:solidFill>
            </a:rPr>
            <a:t>Третье место на фестивале INNOFEST2021 </a:t>
          </a:r>
          <a:endParaRPr lang="en-US" sz="900" b="1" kern="1200">
            <a:solidFill>
              <a:schemeClr val="tx1"/>
            </a:solidFill>
          </a:endParaRPr>
        </a:p>
      </dsp:txBody>
      <dsp:txXfrm>
        <a:off x="1334584" y="3560130"/>
        <a:ext cx="5023665" cy="582268"/>
      </dsp:txXfrm>
    </dsp:sp>
    <dsp:sp modelId="{52039953-7900-47C4-9B9D-81F42D2DC2FE}">
      <dsp:nvSpPr>
        <dsp:cNvPr id="0" name=""/>
        <dsp:cNvSpPr/>
      </dsp:nvSpPr>
      <dsp:spPr>
        <a:xfrm>
          <a:off x="0" y="4252794"/>
          <a:ext cx="1251627" cy="6426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ru-RU" sz="1400" b="1" kern="1200"/>
            <a:t> </a:t>
          </a:r>
          <a:r>
            <a:rPr lang="ru-RU" sz="1400" b="1" kern="1200" err="1"/>
            <a:t>Еhala</a:t>
          </a:r>
          <a:endParaRPr lang="en-US" sz="1400" b="1" kern="120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US" sz="1100" b="1" kern="1200"/>
        </a:p>
      </dsp:txBody>
      <dsp:txXfrm>
        <a:off x="0" y="4333123"/>
        <a:ext cx="1010640" cy="481973"/>
      </dsp:txXfrm>
    </dsp:sp>
    <dsp:sp modelId="{C1B64E92-E956-48AA-B990-6DA5BFA08A04}">
      <dsp:nvSpPr>
        <dsp:cNvPr id="0" name=""/>
        <dsp:cNvSpPr/>
      </dsp:nvSpPr>
      <dsp:spPr>
        <a:xfrm>
          <a:off x="1254362" y="4235623"/>
          <a:ext cx="5135386" cy="81934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b="1" kern="1200">
              <a:solidFill>
                <a:schemeClr val="tx1"/>
              </a:solidFill>
            </a:rPr>
            <a:t>Третье место в </a:t>
          </a:r>
          <a:r>
            <a:rPr lang="ru-RU" sz="900" b="1" kern="1200" err="1">
              <a:solidFill>
                <a:schemeClr val="tx1"/>
              </a:solidFill>
            </a:rPr>
            <a:t>Респ</a:t>
          </a:r>
          <a:r>
            <a:rPr lang="ru-KZ" sz="900" b="1" kern="1200">
              <a:solidFill>
                <a:schemeClr val="tx1"/>
              </a:solidFill>
            </a:rPr>
            <a:t>.</a:t>
          </a:r>
          <a:r>
            <a:rPr lang="ru-RU" sz="900" b="1" kern="1200">
              <a:solidFill>
                <a:schemeClr val="tx1"/>
              </a:solidFill>
            </a:rPr>
            <a:t>конкурсе «Молодежный Start UP»</a:t>
          </a:r>
          <a:endParaRPr lang="en-US" sz="900" b="1" kern="1200">
            <a:solidFill>
              <a:schemeClr val="tx1"/>
            </a:solidFill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b="1" kern="1200">
              <a:solidFill>
                <a:schemeClr val="tx1"/>
              </a:solidFill>
            </a:rPr>
            <a:t>Победитель конкурса Social Impact Award и Chevron ,600 000 тенге</a:t>
          </a:r>
          <a:endParaRPr lang="en-US" sz="900" b="1" kern="1200">
            <a:solidFill>
              <a:schemeClr val="tx1"/>
            </a:solidFill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900" b="1" kern="1200">
              <a:solidFill>
                <a:schemeClr val="tx1"/>
              </a:solidFill>
            </a:rPr>
            <a:t>Отбор на программу акселерации MOST&amp;ICESCO</a:t>
          </a:r>
          <a:endParaRPr lang="en-US" sz="900" b="1" kern="1200">
            <a:solidFill>
              <a:schemeClr val="tx1"/>
            </a:solidFill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k-KZ" sz="900" b="1" kern="1200">
              <a:solidFill>
                <a:schemeClr val="tx1"/>
              </a:solidFill>
            </a:rPr>
            <a:t>3 место от Beeline Kazakhstan в рамках Enactus Fall Business Collaboration Days, 300 000 тг</a:t>
          </a:r>
          <a:endParaRPr lang="en-US" sz="900" b="1" kern="1200">
            <a:solidFill>
              <a:schemeClr val="tx1"/>
            </a:solidFill>
          </a:endParaRP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k-KZ" sz="900" b="1" kern="1200">
              <a:solidFill>
                <a:schemeClr val="tx1"/>
              </a:solidFill>
            </a:rPr>
            <a:t>Стартап Аллея Digital Bridge 2021, 200 000 тг от Alfa Bank </a:t>
          </a:r>
          <a:endParaRPr lang="en-US" sz="900" b="1" kern="1200">
            <a:solidFill>
              <a:schemeClr val="tx1"/>
            </a:solidFill>
          </a:endParaRPr>
        </a:p>
      </dsp:txBody>
      <dsp:txXfrm>
        <a:off x="1294359" y="4275620"/>
        <a:ext cx="5055392" cy="739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5601A-FDF0-457B-B0E2-0D7E3AF35FB7}">
      <dsp:nvSpPr>
        <dsp:cNvPr id="0" name=""/>
        <dsp:cNvSpPr/>
      </dsp:nvSpPr>
      <dsp:spPr>
        <a:xfrm>
          <a:off x="604181" y="2665299"/>
          <a:ext cx="395139" cy="2258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569" y="0"/>
              </a:lnTo>
              <a:lnTo>
                <a:pt x="197569" y="2258801"/>
              </a:lnTo>
              <a:lnTo>
                <a:pt x="395139" y="22588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744423" y="3737372"/>
        <a:ext cx="114655" cy="114655"/>
      </dsp:txXfrm>
    </dsp:sp>
    <dsp:sp modelId="{32E4D485-A621-4E1E-9A17-288B15E52EBD}">
      <dsp:nvSpPr>
        <dsp:cNvPr id="0" name=""/>
        <dsp:cNvSpPr/>
      </dsp:nvSpPr>
      <dsp:spPr>
        <a:xfrm>
          <a:off x="604181" y="2665299"/>
          <a:ext cx="395139" cy="1505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569" y="0"/>
              </a:lnTo>
              <a:lnTo>
                <a:pt x="197569" y="1505867"/>
              </a:lnTo>
              <a:lnTo>
                <a:pt x="395139" y="15058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62830" y="3379311"/>
        <a:ext cx="77842" cy="77842"/>
      </dsp:txXfrm>
    </dsp:sp>
    <dsp:sp modelId="{B3B71263-AB1B-493C-9747-D8485EE64514}">
      <dsp:nvSpPr>
        <dsp:cNvPr id="0" name=""/>
        <dsp:cNvSpPr/>
      </dsp:nvSpPr>
      <dsp:spPr>
        <a:xfrm>
          <a:off x="604181" y="2665299"/>
          <a:ext cx="395139" cy="752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569" y="0"/>
              </a:lnTo>
              <a:lnTo>
                <a:pt x="197569" y="752933"/>
              </a:lnTo>
              <a:lnTo>
                <a:pt x="395139" y="7529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80493" y="3020507"/>
        <a:ext cx="42516" cy="42516"/>
      </dsp:txXfrm>
    </dsp:sp>
    <dsp:sp modelId="{59179EC2-B8BD-418B-8AA2-2486770BBCAA}">
      <dsp:nvSpPr>
        <dsp:cNvPr id="0" name=""/>
        <dsp:cNvSpPr/>
      </dsp:nvSpPr>
      <dsp:spPr>
        <a:xfrm>
          <a:off x="604181" y="2619579"/>
          <a:ext cx="395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139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91872" y="2655420"/>
        <a:ext cx="19756" cy="19756"/>
      </dsp:txXfrm>
    </dsp:sp>
    <dsp:sp modelId="{2AE063A5-2E34-4658-9BE5-2DE3FE8D7059}">
      <dsp:nvSpPr>
        <dsp:cNvPr id="0" name=""/>
        <dsp:cNvSpPr/>
      </dsp:nvSpPr>
      <dsp:spPr>
        <a:xfrm>
          <a:off x="604181" y="1912365"/>
          <a:ext cx="395139" cy="752933"/>
        </a:xfrm>
        <a:custGeom>
          <a:avLst/>
          <a:gdLst/>
          <a:ahLst/>
          <a:cxnLst/>
          <a:rect l="0" t="0" r="0" b="0"/>
          <a:pathLst>
            <a:path>
              <a:moveTo>
                <a:pt x="0" y="752933"/>
              </a:moveTo>
              <a:lnTo>
                <a:pt x="197569" y="752933"/>
              </a:lnTo>
              <a:lnTo>
                <a:pt x="197569" y="0"/>
              </a:lnTo>
              <a:lnTo>
                <a:pt x="3951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80493" y="2267574"/>
        <a:ext cx="42516" cy="42516"/>
      </dsp:txXfrm>
    </dsp:sp>
    <dsp:sp modelId="{3A83C5D4-05A0-47AC-BF86-655E1AD7B6D6}">
      <dsp:nvSpPr>
        <dsp:cNvPr id="0" name=""/>
        <dsp:cNvSpPr/>
      </dsp:nvSpPr>
      <dsp:spPr>
        <a:xfrm>
          <a:off x="604181" y="1159431"/>
          <a:ext cx="395139" cy="1505867"/>
        </a:xfrm>
        <a:custGeom>
          <a:avLst/>
          <a:gdLst/>
          <a:ahLst/>
          <a:cxnLst/>
          <a:rect l="0" t="0" r="0" b="0"/>
          <a:pathLst>
            <a:path>
              <a:moveTo>
                <a:pt x="0" y="1505867"/>
              </a:moveTo>
              <a:lnTo>
                <a:pt x="197569" y="1505867"/>
              </a:lnTo>
              <a:lnTo>
                <a:pt x="197569" y="0"/>
              </a:lnTo>
              <a:lnTo>
                <a:pt x="3951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62830" y="1873443"/>
        <a:ext cx="77842" cy="77842"/>
      </dsp:txXfrm>
    </dsp:sp>
    <dsp:sp modelId="{9CF0046D-A606-434A-8BF4-79A92CD5027B}">
      <dsp:nvSpPr>
        <dsp:cNvPr id="0" name=""/>
        <dsp:cNvSpPr/>
      </dsp:nvSpPr>
      <dsp:spPr>
        <a:xfrm>
          <a:off x="604181" y="406497"/>
          <a:ext cx="395139" cy="2258801"/>
        </a:xfrm>
        <a:custGeom>
          <a:avLst/>
          <a:gdLst/>
          <a:ahLst/>
          <a:cxnLst/>
          <a:rect l="0" t="0" r="0" b="0"/>
          <a:pathLst>
            <a:path>
              <a:moveTo>
                <a:pt x="0" y="2258801"/>
              </a:moveTo>
              <a:lnTo>
                <a:pt x="197569" y="2258801"/>
              </a:lnTo>
              <a:lnTo>
                <a:pt x="197569" y="0"/>
              </a:lnTo>
              <a:lnTo>
                <a:pt x="39513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/>
        </a:p>
      </dsp:txBody>
      <dsp:txXfrm>
        <a:off x="744423" y="1478570"/>
        <a:ext cx="114655" cy="114655"/>
      </dsp:txXfrm>
    </dsp:sp>
    <dsp:sp modelId="{7A499850-E6D2-47BB-8E07-62C9AD2CBEC9}">
      <dsp:nvSpPr>
        <dsp:cNvPr id="0" name=""/>
        <dsp:cNvSpPr/>
      </dsp:nvSpPr>
      <dsp:spPr>
        <a:xfrm rot="16200000">
          <a:off x="-1282116" y="2364125"/>
          <a:ext cx="3170248" cy="60234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>
              <a:latin typeface="Montserrat" panose="00000500000000000000" pitchFamily="2" charset="-52"/>
            </a:rPr>
            <a:t>Директор центра</a:t>
          </a:r>
        </a:p>
      </dsp:txBody>
      <dsp:txXfrm>
        <a:off x="-1282116" y="2364125"/>
        <a:ext cx="3170248" cy="602347"/>
      </dsp:txXfrm>
    </dsp:sp>
    <dsp:sp modelId="{1020285D-D7DC-4E72-B6D7-E36CF956D797}">
      <dsp:nvSpPr>
        <dsp:cNvPr id="0" name=""/>
        <dsp:cNvSpPr/>
      </dsp:nvSpPr>
      <dsp:spPr>
        <a:xfrm>
          <a:off x="999321" y="105323"/>
          <a:ext cx="1975698" cy="60234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latin typeface="Montserrat" panose="00000500000000000000" pitchFamily="2" charset="-52"/>
            </a:rPr>
            <a:t>Стратегия  развития Центра</a:t>
          </a:r>
          <a:endParaRPr lang="ru-RU" sz="1200" kern="1200">
            <a:latin typeface="Montserrat" panose="00000500000000000000" pitchFamily="2" charset="-52"/>
          </a:endParaRPr>
        </a:p>
      </dsp:txBody>
      <dsp:txXfrm>
        <a:off x="999321" y="105323"/>
        <a:ext cx="1975698" cy="602347"/>
      </dsp:txXfrm>
    </dsp:sp>
    <dsp:sp modelId="{2F7E7C8A-F546-4876-BA17-B6E3A25BD50F}">
      <dsp:nvSpPr>
        <dsp:cNvPr id="0" name=""/>
        <dsp:cNvSpPr/>
      </dsp:nvSpPr>
      <dsp:spPr>
        <a:xfrm>
          <a:off x="999321" y="858257"/>
          <a:ext cx="1975698" cy="60234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latin typeface="Montserrat" panose="00000500000000000000" pitchFamily="2" charset="-52"/>
            </a:rPr>
            <a:t>Заявки на гранты</a:t>
          </a:r>
          <a:r>
            <a:rPr lang="en-US" sz="1200" b="1" kern="1200">
              <a:latin typeface="Montserrat" panose="00000500000000000000" pitchFamily="2" charset="-52"/>
            </a:rPr>
            <a:t>,</a:t>
          </a:r>
          <a:r>
            <a:rPr lang="ru-RU" sz="1200" b="1" kern="1200">
              <a:latin typeface="Montserrat" panose="00000500000000000000" pitchFamily="2" charset="-52"/>
            </a:rPr>
            <a:t> ПЦФ</a:t>
          </a:r>
          <a:r>
            <a:rPr lang="en-US" sz="1200" b="1" kern="1200">
              <a:latin typeface="Montserrat" panose="00000500000000000000" pitchFamily="2" charset="-52"/>
            </a:rPr>
            <a:t>, </a:t>
          </a:r>
          <a:r>
            <a:rPr lang="kk-KZ" sz="1200" b="1" kern="1200">
              <a:latin typeface="Montserrat" panose="00000500000000000000" pitchFamily="2" charset="-52"/>
            </a:rPr>
            <a:t>хоздоговорные проекты</a:t>
          </a:r>
          <a:endParaRPr lang="ru-RU" sz="1200" b="1" kern="1200">
            <a:latin typeface="Montserrat" panose="00000500000000000000" pitchFamily="2" charset="-52"/>
          </a:endParaRPr>
        </a:p>
      </dsp:txBody>
      <dsp:txXfrm>
        <a:off x="999321" y="858257"/>
        <a:ext cx="1975698" cy="602347"/>
      </dsp:txXfrm>
    </dsp:sp>
    <dsp:sp modelId="{AF22AEBF-6CCB-449C-BF95-F1236CFE035A}">
      <dsp:nvSpPr>
        <dsp:cNvPr id="0" name=""/>
        <dsp:cNvSpPr/>
      </dsp:nvSpPr>
      <dsp:spPr>
        <a:xfrm>
          <a:off x="999321" y="1611191"/>
          <a:ext cx="1975698" cy="60234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latin typeface="Montserrat" panose="00000500000000000000" pitchFamily="2" charset="-52"/>
            </a:rPr>
            <a:t>Публикация с международной коллаборацией </a:t>
          </a:r>
          <a:endParaRPr lang="ru-RU" sz="1200" kern="1200">
            <a:latin typeface="Montserrat" panose="00000500000000000000" pitchFamily="2" charset="-52"/>
          </a:endParaRPr>
        </a:p>
      </dsp:txBody>
      <dsp:txXfrm>
        <a:off x="999321" y="1611191"/>
        <a:ext cx="1975698" cy="602347"/>
      </dsp:txXfrm>
    </dsp:sp>
    <dsp:sp modelId="{CA68A383-6299-4FD8-8811-F1062781BF19}">
      <dsp:nvSpPr>
        <dsp:cNvPr id="0" name=""/>
        <dsp:cNvSpPr/>
      </dsp:nvSpPr>
      <dsp:spPr>
        <a:xfrm>
          <a:off x="999321" y="2364125"/>
          <a:ext cx="1975698" cy="60234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latin typeface="Montserrat" panose="00000500000000000000" pitchFamily="2" charset="-52"/>
            </a:rPr>
            <a:t>Формирование лабораторной базы</a:t>
          </a:r>
          <a:endParaRPr lang="ru-RU" sz="1200" kern="1200">
            <a:latin typeface="Montserrat" panose="00000500000000000000" pitchFamily="2" charset="-52"/>
          </a:endParaRPr>
        </a:p>
      </dsp:txBody>
      <dsp:txXfrm>
        <a:off x="999321" y="2364125"/>
        <a:ext cx="1975698" cy="602347"/>
      </dsp:txXfrm>
    </dsp:sp>
    <dsp:sp modelId="{5CD8DC40-E056-4A18-B0D4-EEC1DA11E160}">
      <dsp:nvSpPr>
        <dsp:cNvPr id="0" name=""/>
        <dsp:cNvSpPr/>
      </dsp:nvSpPr>
      <dsp:spPr>
        <a:xfrm>
          <a:off x="999321" y="3117059"/>
          <a:ext cx="1975698" cy="60234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latin typeface="Montserrat" panose="00000500000000000000" pitchFamily="2" charset="-52"/>
            </a:rPr>
            <a:t>Привлечение ППС, студентов к проектам</a:t>
          </a:r>
        </a:p>
      </dsp:txBody>
      <dsp:txXfrm>
        <a:off x="999321" y="3117059"/>
        <a:ext cx="1975698" cy="602347"/>
      </dsp:txXfrm>
    </dsp:sp>
    <dsp:sp modelId="{DBFA21B0-A360-483A-856B-E7252E07E098}">
      <dsp:nvSpPr>
        <dsp:cNvPr id="0" name=""/>
        <dsp:cNvSpPr/>
      </dsp:nvSpPr>
      <dsp:spPr>
        <a:xfrm>
          <a:off x="999321" y="3869993"/>
          <a:ext cx="1975698" cy="60234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latin typeface="Montserrat" panose="00000500000000000000" pitchFamily="2" charset="-52"/>
            </a:rPr>
            <a:t>Преподавательская деятельность, подготовка </a:t>
          </a:r>
          <a:r>
            <a:rPr lang="en-US" sz="1200" b="1" kern="1200">
              <a:latin typeface="Montserrat" panose="00000500000000000000" pitchFamily="2" charset="-52"/>
            </a:rPr>
            <a:t>PhD</a:t>
          </a:r>
          <a:r>
            <a:rPr lang="ru-RU" sz="1200" b="1" kern="1200">
              <a:latin typeface="Montserrat" panose="00000500000000000000" pitchFamily="2" charset="-52"/>
            </a:rPr>
            <a:t> </a:t>
          </a:r>
          <a:endParaRPr lang="ru-RU" sz="1200" kern="1200">
            <a:latin typeface="Montserrat" panose="00000500000000000000" pitchFamily="2" charset="-52"/>
          </a:endParaRPr>
        </a:p>
      </dsp:txBody>
      <dsp:txXfrm>
        <a:off x="999321" y="3869993"/>
        <a:ext cx="1975698" cy="602347"/>
      </dsp:txXfrm>
    </dsp:sp>
    <dsp:sp modelId="{06242FE0-9419-4D6F-905B-6DF1BEC6B08D}">
      <dsp:nvSpPr>
        <dsp:cNvPr id="0" name=""/>
        <dsp:cNvSpPr/>
      </dsp:nvSpPr>
      <dsp:spPr>
        <a:xfrm>
          <a:off x="999321" y="4622927"/>
          <a:ext cx="1975698" cy="60234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latin typeface="Montserrat" panose="00000500000000000000" pitchFamily="2" charset="-52"/>
            </a:rPr>
            <a:t>Прикладные задачи,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>
              <a:latin typeface="Montserrat" panose="00000500000000000000" pitchFamily="2" charset="-52"/>
            </a:rPr>
            <a:t>задач промышленности</a:t>
          </a:r>
          <a:endParaRPr lang="ru-RU" sz="1200" kern="1200">
            <a:latin typeface="Montserrat" panose="00000500000000000000" pitchFamily="2" charset="-52"/>
          </a:endParaRPr>
        </a:p>
      </dsp:txBody>
      <dsp:txXfrm>
        <a:off x="999321" y="4622927"/>
        <a:ext cx="1975698" cy="6023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5601A-FDF0-457B-B0E2-0D7E3AF35FB7}">
      <dsp:nvSpPr>
        <dsp:cNvPr id="0" name=""/>
        <dsp:cNvSpPr/>
      </dsp:nvSpPr>
      <dsp:spPr>
        <a:xfrm>
          <a:off x="1077900" y="2507242"/>
          <a:ext cx="522287" cy="2188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143" y="0"/>
              </a:lnTo>
              <a:lnTo>
                <a:pt x="261143" y="2188714"/>
              </a:lnTo>
              <a:lnTo>
                <a:pt x="522287" y="21887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0" kern="1200"/>
        </a:p>
      </dsp:txBody>
      <dsp:txXfrm>
        <a:off x="1282790" y="3545344"/>
        <a:ext cx="112508" cy="112508"/>
      </dsp:txXfrm>
    </dsp:sp>
    <dsp:sp modelId="{32E4D485-A621-4E1E-9A17-288B15E52EBD}">
      <dsp:nvSpPr>
        <dsp:cNvPr id="0" name=""/>
        <dsp:cNvSpPr/>
      </dsp:nvSpPr>
      <dsp:spPr>
        <a:xfrm>
          <a:off x="1077900" y="2507242"/>
          <a:ext cx="522287" cy="1455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143" y="0"/>
              </a:lnTo>
              <a:lnTo>
                <a:pt x="261143" y="1455386"/>
              </a:lnTo>
              <a:lnTo>
                <a:pt x="522287" y="14553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0" kern="1200"/>
        </a:p>
      </dsp:txBody>
      <dsp:txXfrm>
        <a:off x="1300387" y="3196278"/>
        <a:ext cx="77313" cy="77313"/>
      </dsp:txXfrm>
    </dsp:sp>
    <dsp:sp modelId="{B3B71263-AB1B-493C-9747-D8485EE64514}">
      <dsp:nvSpPr>
        <dsp:cNvPr id="0" name=""/>
        <dsp:cNvSpPr/>
      </dsp:nvSpPr>
      <dsp:spPr>
        <a:xfrm>
          <a:off x="1077900" y="2507242"/>
          <a:ext cx="522287" cy="722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1143" y="0"/>
              </a:lnTo>
              <a:lnTo>
                <a:pt x="261143" y="722057"/>
              </a:lnTo>
              <a:lnTo>
                <a:pt x="522287" y="7220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0" kern="1200"/>
        </a:p>
      </dsp:txBody>
      <dsp:txXfrm>
        <a:off x="1316765" y="2845992"/>
        <a:ext cx="44557" cy="44557"/>
      </dsp:txXfrm>
    </dsp:sp>
    <dsp:sp modelId="{59179EC2-B8BD-418B-8AA2-2486770BBCAA}">
      <dsp:nvSpPr>
        <dsp:cNvPr id="0" name=""/>
        <dsp:cNvSpPr/>
      </dsp:nvSpPr>
      <dsp:spPr>
        <a:xfrm>
          <a:off x="1077900" y="2450252"/>
          <a:ext cx="52228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6990"/>
              </a:moveTo>
              <a:lnTo>
                <a:pt x="261143" y="56990"/>
              </a:lnTo>
              <a:lnTo>
                <a:pt x="261143" y="45720"/>
              </a:lnTo>
              <a:lnTo>
                <a:pt x="522287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0" kern="1200"/>
        </a:p>
      </dsp:txBody>
      <dsp:txXfrm>
        <a:off x="1325984" y="2482911"/>
        <a:ext cx="26120" cy="26120"/>
      </dsp:txXfrm>
    </dsp:sp>
    <dsp:sp modelId="{2AE063A5-2E34-4658-9BE5-2DE3FE8D7059}">
      <dsp:nvSpPr>
        <dsp:cNvPr id="0" name=""/>
        <dsp:cNvSpPr/>
      </dsp:nvSpPr>
      <dsp:spPr>
        <a:xfrm>
          <a:off x="1077900" y="1762643"/>
          <a:ext cx="522287" cy="744598"/>
        </a:xfrm>
        <a:custGeom>
          <a:avLst/>
          <a:gdLst/>
          <a:ahLst/>
          <a:cxnLst/>
          <a:rect l="0" t="0" r="0" b="0"/>
          <a:pathLst>
            <a:path>
              <a:moveTo>
                <a:pt x="0" y="744598"/>
              </a:moveTo>
              <a:lnTo>
                <a:pt x="261143" y="744598"/>
              </a:lnTo>
              <a:lnTo>
                <a:pt x="261143" y="0"/>
              </a:lnTo>
              <a:lnTo>
                <a:pt x="5222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0" kern="1200"/>
        </a:p>
      </dsp:txBody>
      <dsp:txXfrm>
        <a:off x="1316306" y="2112205"/>
        <a:ext cx="45475" cy="45475"/>
      </dsp:txXfrm>
    </dsp:sp>
    <dsp:sp modelId="{3A83C5D4-05A0-47AC-BF86-655E1AD7B6D6}">
      <dsp:nvSpPr>
        <dsp:cNvPr id="0" name=""/>
        <dsp:cNvSpPr/>
      </dsp:nvSpPr>
      <dsp:spPr>
        <a:xfrm>
          <a:off x="1077900" y="1029315"/>
          <a:ext cx="522287" cy="1477926"/>
        </a:xfrm>
        <a:custGeom>
          <a:avLst/>
          <a:gdLst/>
          <a:ahLst/>
          <a:cxnLst/>
          <a:rect l="0" t="0" r="0" b="0"/>
          <a:pathLst>
            <a:path>
              <a:moveTo>
                <a:pt x="0" y="1477926"/>
              </a:moveTo>
              <a:lnTo>
                <a:pt x="261143" y="1477926"/>
              </a:lnTo>
              <a:lnTo>
                <a:pt x="261143" y="0"/>
              </a:lnTo>
              <a:lnTo>
                <a:pt x="5222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0" kern="1200"/>
        </a:p>
      </dsp:txBody>
      <dsp:txXfrm>
        <a:off x="1299856" y="1729091"/>
        <a:ext cx="78374" cy="78374"/>
      </dsp:txXfrm>
    </dsp:sp>
    <dsp:sp modelId="{9CF0046D-A606-434A-8BF4-79A92CD5027B}">
      <dsp:nvSpPr>
        <dsp:cNvPr id="0" name=""/>
        <dsp:cNvSpPr/>
      </dsp:nvSpPr>
      <dsp:spPr>
        <a:xfrm>
          <a:off x="1077900" y="295987"/>
          <a:ext cx="522287" cy="2211254"/>
        </a:xfrm>
        <a:custGeom>
          <a:avLst/>
          <a:gdLst/>
          <a:ahLst/>
          <a:cxnLst/>
          <a:rect l="0" t="0" r="0" b="0"/>
          <a:pathLst>
            <a:path>
              <a:moveTo>
                <a:pt x="0" y="2211254"/>
              </a:moveTo>
              <a:lnTo>
                <a:pt x="261143" y="2211254"/>
              </a:lnTo>
              <a:lnTo>
                <a:pt x="261143" y="0"/>
              </a:lnTo>
              <a:lnTo>
                <a:pt x="5222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0" kern="1200"/>
        </a:p>
      </dsp:txBody>
      <dsp:txXfrm>
        <a:off x="1282241" y="1344812"/>
        <a:ext cx="113604" cy="113604"/>
      </dsp:txXfrm>
    </dsp:sp>
    <dsp:sp modelId="{7A499850-E6D2-47BB-8E07-62C9AD2CBEC9}">
      <dsp:nvSpPr>
        <dsp:cNvPr id="0" name=""/>
        <dsp:cNvSpPr/>
      </dsp:nvSpPr>
      <dsp:spPr>
        <a:xfrm rot="16200000">
          <a:off x="-918496" y="2213910"/>
          <a:ext cx="3406131" cy="586662"/>
        </a:xfrm>
        <a:prstGeom prst="rect">
          <a:avLst/>
        </a:prstGeom>
        <a:solidFill>
          <a:srgbClr val="2E7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>
              <a:latin typeface="Montserrat"/>
            </a:rPr>
            <a:t>Ф</a:t>
          </a:r>
          <a:r>
            <a:rPr lang="ru-KZ" sz="1000" b="1" kern="1200">
              <a:latin typeface="Montserrat"/>
            </a:rPr>
            <a:t>ункций центра</a:t>
          </a:r>
          <a:endParaRPr lang="ru-RU" sz="1000" b="1" kern="1200">
            <a:latin typeface="Montserrat"/>
          </a:endParaRPr>
        </a:p>
      </dsp:txBody>
      <dsp:txXfrm>
        <a:off x="-918496" y="2213910"/>
        <a:ext cx="3406131" cy="586662"/>
      </dsp:txXfrm>
    </dsp:sp>
    <dsp:sp modelId="{1020285D-D7DC-4E72-B6D7-E36CF956D797}">
      <dsp:nvSpPr>
        <dsp:cNvPr id="0" name=""/>
        <dsp:cNvSpPr/>
      </dsp:nvSpPr>
      <dsp:spPr>
        <a:xfrm>
          <a:off x="1600188" y="2656"/>
          <a:ext cx="4322237" cy="586662"/>
        </a:xfrm>
        <a:prstGeom prst="rect">
          <a:avLst/>
        </a:prstGeom>
        <a:solidFill>
          <a:srgbClr val="2E7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/>
            <a:t>Реализация научно-инновационного потенциала AITU через участие в проектах грантового финансирования, программно-целевого финансирования, грантов международных организации и хоздоговорных проектов.</a:t>
          </a:r>
          <a:endParaRPr lang="ru-RU" sz="1000" b="0" kern="1200">
            <a:latin typeface="Montserrat" panose="00000500000000000000" pitchFamily="2" charset="-52"/>
          </a:endParaRPr>
        </a:p>
      </dsp:txBody>
      <dsp:txXfrm>
        <a:off x="1600188" y="2656"/>
        <a:ext cx="4322237" cy="586662"/>
      </dsp:txXfrm>
    </dsp:sp>
    <dsp:sp modelId="{2F7E7C8A-F546-4876-BA17-B6E3A25BD50F}">
      <dsp:nvSpPr>
        <dsp:cNvPr id="0" name=""/>
        <dsp:cNvSpPr/>
      </dsp:nvSpPr>
      <dsp:spPr>
        <a:xfrm>
          <a:off x="1600188" y="735984"/>
          <a:ext cx="4344212" cy="586662"/>
        </a:xfrm>
        <a:prstGeom prst="rect">
          <a:avLst/>
        </a:prstGeom>
        <a:solidFill>
          <a:srgbClr val="2E7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/>
            <a:t>разработка и внедрение цифровых экосистем, цифровых платформ, проектов с применением аналитики больших данных (Data Driven Decision) и концепции Интернет вещей (Internet of Things</a:t>
          </a:r>
          <a:r>
            <a:rPr lang="ru-RU" sz="1000" b="0" kern="1200">
              <a:latin typeface="Calibri Light" panose="020F0302020204030204"/>
            </a:rPr>
            <a:t>).</a:t>
          </a:r>
          <a:endParaRPr lang="ru-RU" sz="1000" b="0" kern="1200"/>
        </a:p>
      </dsp:txBody>
      <dsp:txXfrm>
        <a:off x="1600188" y="735984"/>
        <a:ext cx="4344212" cy="586662"/>
      </dsp:txXfrm>
    </dsp:sp>
    <dsp:sp modelId="{AF22AEBF-6CCB-449C-BF95-F1236CFE035A}">
      <dsp:nvSpPr>
        <dsp:cNvPr id="0" name=""/>
        <dsp:cNvSpPr/>
      </dsp:nvSpPr>
      <dsp:spPr>
        <a:xfrm>
          <a:off x="1600188" y="1469312"/>
          <a:ext cx="4329357" cy="586662"/>
        </a:xfrm>
        <a:prstGeom prst="rect">
          <a:avLst/>
        </a:prstGeom>
        <a:solidFill>
          <a:srgbClr val="2E7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/>
            <a:t>Осуществление активной публикационной деятельности с международной коллаборацией</a:t>
          </a:r>
          <a:endParaRPr lang="ru-RU" sz="1000" b="0" kern="1200">
            <a:latin typeface="Montserrat" panose="00000500000000000000" pitchFamily="2" charset="-52"/>
          </a:endParaRPr>
        </a:p>
      </dsp:txBody>
      <dsp:txXfrm>
        <a:off x="1600188" y="1469312"/>
        <a:ext cx="4329357" cy="586662"/>
      </dsp:txXfrm>
    </dsp:sp>
    <dsp:sp modelId="{CA68A383-6299-4FD8-8811-F1062781BF19}">
      <dsp:nvSpPr>
        <dsp:cNvPr id="0" name=""/>
        <dsp:cNvSpPr/>
      </dsp:nvSpPr>
      <dsp:spPr>
        <a:xfrm>
          <a:off x="1600188" y="2202640"/>
          <a:ext cx="4332474" cy="586662"/>
        </a:xfrm>
        <a:prstGeom prst="rect">
          <a:avLst/>
        </a:prstGeom>
        <a:solidFill>
          <a:srgbClr val="2E7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/>
            <a:t>Формирование лабораторной базы AITU и ее пополнение передовым оборудованием за счет привлечения бюджетных и внебюджетных (финансируемые проекты и спонсорская помощь) средств</a:t>
          </a:r>
          <a:endParaRPr lang="ru-RU" sz="1000" b="0" kern="1200">
            <a:latin typeface="Montserrat" panose="00000500000000000000" pitchFamily="2" charset="-52"/>
          </a:endParaRPr>
        </a:p>
      </dsp:txBody>
      <dsp:txXfrm>
        <a:off x="1600188" y="2202640"/>
        <a:ext cx="4332474" cy="586662"/>
      </dsp:txXfrm>
    </dsp:sp>
    <dsp:sp modelId="{5CD8DC40-E056-4A18-B0D4-EEC1DA11E160}">
      <dsp:nvSpPr>
        <dsp:cNvPr id="0" name=""/>
        <dsp:cNvSpPr/>
      </dsp:nvSpPr>
      <dsp:spPr>
        <a:xfrm>
          <a:off x="1600188" y="2935968"/>
          <a:ext cx="4344212" cy="586662"/>
        </a:xfrm>
        <a:prstGeom prst="rect">
          <a:avLst/>
        </a:prstGeom>
        <a:solidFill>
          <a:srgbClr val="2E7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/>
            <a:t>Подготовка кадров через привлечение студентов, магистрантов, PhD докторантов и пост докторантов к научно-исследовательской деятельности. Осуществление руководства и менторства обучающимися в магистратуре и докторантуре, участие в формировании учебных программ.</a:t>
          </a:r>
          <a:endParaRPr lang="ru-RU" sz="1000" b="0" kern="1200">
            <a:latin typeface="Montserrat" panose="00000500000000000000" pitchFamily="2" charset="-52"/>
          </a:endParaRPr>
        </a:p>
      </dsp:txBody>
      <dsp:txXfrm>
        <a:off x="1600188" y="2935968"/>
        <a:ext cx="4344212" cy="586662"/>
      </dsp:txXfrm>
    </dsp:sp>
    <dsp:sp modelId="{DBFA21B0-A360-483A-856B-E7252E07E098}">
      <dsp:nvSpPr>
        <dsp:cNvPr id="0" name=""/>
        <dsp:cNvSpPr/>
      </dsp:nvSpPr>
      <dsp:spPr>
        <a:xfrm>
          <a:off x="1600188" y="3669296"/>
          <a:ext cx="4344212" cy="586662"/>
        </a:xfrm>
        <a:prstGeom prst="rect">
          <a:avLst/>
        </a:prstGeom>
        <a:solidFill>
          <a:srgbClr val="2E7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/>
            <a:t>коммерциализация результатов инновационной деятельности</a:t>
          </a:r>
          <a:endParaRPr lang="ru-RU" sz="1000" b="0" kern="1200">
            <a:latin typeface="Montserrat"/>
          </a:endParaRPr>
        </a:p>
      </dsp:txBody>
      <dsp:txXfrm>
        <a:off x="1600188" y="3669296"/>
        <a:ext cx="4344212" cy="586662"/>
      </dsp:txXfrm>
    </dsp:sp>
    <dsp:sp modelId="{06242FE0-9419-4D6F-905B-6DF1BEC6B08D}">
      <dsp:nvSpPr>
        <dsp:cNvPr id="0" name=""/>
        <dsp:cNvSpPr/>
      </dsp:nvSpPr>
      <dsp:spPr>
        <a:xfrm>
          <a:off x="1600188" y="4402624"/>
          <a:ext cx="4344212" cy="586662"/>
        </a:xfrm>
        <a:prstGeom prst="rect">
          <a:avLst/>
        </a:prstGeom>
        <a:solidFill>
          <a:srgbClr val="2E7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kern="1200"/>
            <a:t>формирование и развитие лабораторной базы AITU в направлении Industry 4.0 для проведения научных исследований.</a:t>
          </a:r>
          <a:endParaRPr lang="en-US" sz="1000" b="0" kern="1200"/>
        </a:p>
      </dsp:txBody>
      <dsp:txXfrm>
        <a:off x="1600188" y="4402624"/>
        <a:ext cx="4344212" cy="5866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5601A-FDF0-457B-B0E2-0D7E3AF35FB7}">
      <dsp:nvSpPr>
        <dsp:cNvPr id="0" name=""/>
        <dsp:cNvSpPr/>
      </dsp:nvSpPr>
      <dsp:spPr>
        <a:xfrm>
          <a:off x="654321" y="2744420"/>
          <a:ext cx="571695" cy="2395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847" y="0"/>
              </a:lnTo>
              <a:lnTo>
                <a:pt x="285847" y="2395760"/>
              </a:lnTo>
              <a:lnTo>
                <a:pt x="571695" y="23957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0" kern="1200"/>
        </a:p>
      </dsp:txBody>
      <dsp:txXfrm>
        <a:off x="878593" y="3880725"/>
        <a:ext cx="123151" cy="123151"/>
      </dsp:txXfrm>
    </dsp:sp>
    <dsp:sp modelId="{32E4D485-A621-4E1E-9A17-288B15E52EBD}">
      <dsp:nvSpPr>
        <dsp:cNvPr id="0" name=""/>
        <dsp:cNvSpPr/>
      </dsp:nvSpPr>
      <dsp:spPr>
        <a:xfrm>
          <a:off x="654321" y="2744420"/>
          <a:ext cx="571695" cy="1593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847" y="0"/>
              </a:lnTo>
              <a:lnTo>
                <a:pt x="285847" y="1593061"/>
              </a:lnTo>
              <a:lnTo>
                <a:pt x="571695" y="15930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0" kern="1200"/>
        </a:p>
      </dsp:txBody>
      <dsp:txXfrm>
        <a:off x="897856" y="3498638"/>
        <a:ext cx="84626" cy="84626"/>
      </dsp:txXfrm>
    </dsp:sp>
    <dsp:sp modelId="{B3B71263-AB1B-493C-9747-D8485EE64514}">
      <dsp:nvSpPr>
        <dsp:cNvPr id="0" name=""/>
        <dsp:cNvSpPr/>
      </dsp:nvSpPr>
      <dsp:spPr>
        <a:xfrm>
          <a:off x="654321" y="2744420"/>
          <a:ext cx="571695" cy="79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847" y="0"/>
              </a:lnTo>
              <a:lnTo>
                <a:pt x="285847" y="790362"/>
              </a:lnTo>
              <a:lnTo>
                <a:pt x="571695" y="7903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0" kern="1200"/>
        </a:p>
      </dsp:txBody>
      <dsp:txXfrm>
        <a:off x="915783" y="3115215"/>
        <a:ext cx="48772" cy="48772"/>
      </dsp:txXfrm>
    </dsp:sp>
    <dsp:sp modelId="{59179EC2-B8BD-418B-8AA2-2486770BBCAA}">
      <dsp:nvSpPr>
        <dsp:cNvPr id="0" name=""/>
        <dsp:cNvSpPr/>
      </dsp:nvSpPr>
      <dsp:spPr>
        <a:xfrm>
          <a:off x="654321" y="2686364"/>
          <a:ext cx="5716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8056"/>
              </a:moveTo>
              <a:lnTo>
                <a:pt x="285847" y="58056"/>
              </a:lnTo>
              <a:lnTo>
                <a:pt x="285847" y="45720"/>
              </a:lnTo>
              <a:lnTo>
                <a:pt x="571695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0" kern="1200"/>
        </a:p>
      </dsp:txBody>
      <dsp:txXfrm>
        <a:off x="925873" y="2717788"/>
        <a:ext cx="28591" cy="28591"/>
      </dsp:txXfrm>
    </dsp:sp>
    <dsp:sp modelId="{2AE063A5-2E34-4658-9BE5-2DE3FE8D7059}">
      <dsp:nvSpPr>
        <dsp:cNvPr id="0" name=""/>
        <dsp:cNvSpPr/>
      </dsp:nvSpPr>
      <dsp:spPr>
        <a:xfrm>
          <a:off x="654321" y="1929385"/>
          <a:ext cx="571695" cy="815035"/>
        </a:xfrm>
        <a:custGeom>
          <a:avLst/>
          <a:gdLst/>
          <a:ahLst/>
          <a:cxnLst/>
          <a:rect l="0" t="0" r="0" b="0"/>
          <a:pathLst>
            <a:path>
              <a:moveTo>
                <a:pt x="0" y="815035"/>
              </a:moveTo>
              <a:lnTo>
                <a:pt x="285847" y="815035"/>
              </a:lnTo>
              <a:lnTo>
                <a:pt x="285847" y="0"/>
              </a:lnTo>
              <a:lnTo>
                <a:pt x="5716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0" kern="1200"/>
        </a:p>
      </dsp:txBody>
      <dsp:txXfrm>
        <a:off x="915280" y="2312014"/>
        <a:ext cx="49777" cy="49777"/>
      </dsp:txXfrm>
    </dsp:sp>
    <dsp:sp modelId="{3A83C5D4-05A0-47AC-BF86-655E1AD7B6D6}">
      <dsp:nvSpPr>
        <dsp:cNvPr id="0" name=""/>
        <dsp:cNvSpPr/>
      </dsp:nvSpPr>
      <dsp:spPr>
        <a:xfrm>
          <a:off x="654321" y="1126686"/>
          <a:ext cx="571695" cy="1617734"/>
        </a:xfrm>
        <a:custGeom>
          <a:avLst/>
          <a:gdLst/>
          <a:ahLst/>
          <a:cxnLst/>
          <a:rect l="0" t="0" r="0" b="0"/>
          <a:pathLst>
            <a:path>
              <a:moveTo>
                <a:pt x="0" y="1617734"/>
              </a:moveTo>
              <a:lnTo>
                <a:pt x="285847" y="1617734"/>
              </a:lnTo>
              <a:lnTo>
                <a:pt x="285847" y="0"/>
              </a:lnTo>
              <a:lnTo>
                <a:pt x="5716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0" kern="1200"/>
        </a:p>
      </dsp:txBody>
      <dsp:txXfrm>
        <a:off x="897274" y="1892659"/>
        <a:ext cx="85788" cy="85788"/>
      </dsp:txXfrm>
    </dsp:sp>
    <dsp:sp modelId="{9CF0046D-A606-434A-8BF4-79A92CD5027B}">
      <dsp:nvSpPr>
        <dsp:cNvPr id="0" name=""/>
        <dsp:cNvSpPr/>
      </dsp:nvSpPr>
      <dsp:spPr>
        <a:xfrm>
          <a:off x="654321" y="323987"/>
          <a:ext cx="571695" cy="2420433"/>
        </a:xfrm>
        <a:custGeom>
          <a:avLst/>
          <a:gdLst/>
          <a:ahLst/>
          <a:cxnLst/>
          <a:rect l="0" t="0" r="0" b="0"/>
          <a:pathLst>
            <a:path>
              <a:moveTo>
                <a:pt x="0" y="2420433"/>
              </a:moveTo>
              <a:lnTo>
                <a:pt x="285847" y="2420433"/>
              </a:lnTo>
              <a:lnTo>
                <a:pt x="285847" y="0"/>
              </a:lnTo>
              <a:lnTo>
                <a:pt x="5716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0" kern="1200"/>
        </a:p>
      </dsp:txBody>
      <dsp:txXfrm>
        <a:off x="877993" y="1472028"/>
        <a:ext cx="124351" cy="124351"/>
      </dsp:txXfrm>
    </dsp:sp>
    <dsp:sp modelId="{7A499850-E6D2-47BB-8E07-62C9AD2CBEC9}">
      <dsp:nvSpPr>
        <dsp:cNvPr id="0" name=""/>
        <dsp:cNvSpPr/>
      </dsp:nvSpPr>
      <dsp:spPr>
        <a:xfrm rot="16200000">
          <a:off x="-1530928" y="2423341"/>
          <a:ext cx="3728342" cy="642159"/>
        </a:xfrm>
        <a:prstGeom prst="rect">
          <a:avLst/>
        </a:prstGeom>
        <a:solidFill>
          <a:srgbClr val="2E7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>
              <a:latin typeface="Montserrat" panose="00000500000000000000" pitchFamily="2" charset="-52"/>
            </a:rPr>
            <a:t>Директор центра</a:t>
          </a:r>
          <a:r>
            <a:rPr lang="ru-KZ" sz="1000" b="1" kern="1200">
              <a:latin typeface="Montserrat" panose="00000500000000000000" pitchFamily="2" charset="-52"/>
            </a:rPr>
            <a:t> (1 ед.),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000" b="1" kern="1200">
              <a:latin typeface="Montserrat" panose="00000500000000000000" pitchFamily="2" charset="-52"/>
            </a:rPr>
            <a:t>функций центра</a:t>
          </a:r>
          <a:endParaRPr lang="ru-RU" sz="1000" b="1" kern="1200">
            <a:latin typeface="Montserrat" panose="00000500000000000000" pitchFamily="2" charset="-52"/>
          </a:endParaRPr>
        </a:p>
      </dsp:txBody>
      <dsp:txXfrm>
        <a:off x="-1530928" y="2423341"/>
        <a:ext cx="3728342" cy="642159"/>
      </dsp:txXfrm>
    </dsp:sp>
    <dsp:sp modelId="{1020285D-D7DC-4E72-B6D7-E36CF956D797}">
      <dsp:nvSpPr>
        <dsp:cNvPr id="0" name=""/>
        <dsp:cNvSpPr/>
      </dsp:nvSpPr>
      <dsp:spPr>
        <a:xfrm>
          <a:off x="1226016" y="2907"/>
          <a:ext cx="4731109" cy="642159"/>
        </a:xfrm>
        <a:prstGeom prst="rect">
          <a:avLst/>
        </a:prstGeom>
        <a:solidFill>
          <a:srgbClr val="2E7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/>
            <a:t>Реализация научно-инновационного потенциала AITU через участие в проектах грантового финансирования, программно-целевого финансирования, грантов международных организации и хоздоговорных проектов.</a:t>
          </a:r>
          <a:endParaRPr lang="ru-RU" sz="1000" b="0" kern="1200">
            <a:latin typeface="Montserrat" panose="00000500000000000000" pitchFamily="2" charset="-52"/>
          </a:endParaRPr>
        </a:p>
      </dsp:txBody>
      <dsp:txXfrm>
        <a:off x="1226016" y="2907"/>
        <a:ext cx="4731109" cy="642159"/>
      </dsp:txXfrm>
    </dsp:sp>
    <dsp:sp modelId="{2F7E7C8A-F546-4876-BA17-B6E3A25BD50F}">
      <dsp:nvSpPr>
        <dsp:cNvPr id="0" name=""/>
        <dsp:cNvSpPr/>
      </dsp:nvSpPr>
      <dsp:spPr>
        <a:xfrm>
          <a:off x="1226016" y="805606"/>
          <a:ext cx="4755163" cy="642159"/>
        </a:xfrm>
        <a:prstGeom prst="rect">
          <a:avLst/>
        </a:prstGeom>
        <a:solidFill>
          <a:srgbClr val="2E7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/>
            <a:t>Разработка и внедрение научно-инновационных продуктов в области Smart </a:t>
          </a:r>
          <a:r>
            <a:rPr lang="ru-RU" sz="1000" b="0" i="0" kern="1200" err="1"/>
            <a:t>Cities</a:t>
          </a:r>
          <a:r>
            <a:rPr lang="ru-RU" sz="1000" b="0" i="0" kern="1200"/>
            <a:t> и </a:t>
          </a:r>
          <a:r>
            <a:rPr lang="ru-RU" sz="1000" b="0" i="0" kern="1200" err="1"/>
            <a:t>Intellectual</a:t>
          </a:r>
          <a:r>
            <a:rPr lang="ru-RU" sz="1000" b="0" i="0" kern="1200"/>
            <a:t> Systems с применением современных методов искусственного интеллекта (AI), аналитики больших данных (Big Data) и технологий Интернет вещей (Internet </a:t>
          </a:r>
          <a:r>
            <a:rPr lang="ru-RU" sz="1000" b="0" i="0" kern="1200" err="1"/>
            <a:t>of</a:t>
          </a:r>
          <a:r>
            <a:rPr lang="ru-RU" sz="1000" b="0" i="0" kern="1200"/>
            <a:t> </a:t>
          </a:r>
          <a:r>
            <a:rPr lang="ru-RU" sz="1000" b="0" i="0" kern="1200" err="1"/>
            <a:t>Things</a:t>
          </a:r>
          <a:r>
            <a:rPr lang="ru-RU" sz="1000" b="0" i="0" kern="1200"/>
            <a:t>).</a:t>
          </a:r>
          <a:endParaRPr lang="ru-RU" sz="1000" b="0" kern="1200">
            <a:latin typeface="Montserrat" panose="00000500000000000000" pitchFamily="2" charset="-52"/>
          </a:endParaRPr>
        </a:p>
      </dsp:txBody>
      <dsp:txXfrm>
        <a:off x="1226016" y="805606"/>
        <a:ext cx="4755163" cy="642159"/>
      </dsp:txXfrm>
    </dsp:sp>
    <dsp:sp modelId="{AF22AEBF-6CCB-449C-BF95-F1236CFE035A}">
      <dsp:nvSpPr>
        <dsp:cNvPr id="0" name=""/>
        <dsp:cNvSpPr/>
      </dsp:nvSpPr>
      <dsp:spPr>
        <a:xfrm>
          <a:off x="1226016" y="1608305"/>
          <a:ext cx="4738903" cy="642159"/>
        </a:xfrm>
        <a:prstGeom prst="rect">
          <a:avLst/>
        </a:prstGeom>
        <a:solidFill>
          <a:srgbClr val="2E7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/>
            <a:t>Осуществление активной публикационной деятельности с международной коллаборацией</a:t>
          </a:r>
          <a:endParaRPr lang="ru-RU" sz="1000" b="0" kern="1200">
            <a:latin typeface="Montserrat" panose="00000500000000000000" pitchFamily="2" charset="-52"/>
          </a:endParaRPr>
        </a:p>
      </dsp:txBody>
      <dsp:txXfrm>
        <a:off x="1226016" y="1608305"/>
        <a:ext cx="4738903" cy="642159"/>
      </dsp:txXfrm>
    </dsp:sp>
    <dsp:sp modelId="{CA68A383-6299-4FD8-8811-F1062781BF19}">
      <dsp:nvSpPr>
        <dsp:cNvPr id="0" name=""/>
        <dsp:cNvSpPr/>
      </dsp:nvSpPr>
      <dsp:spPr>
        <a:xfrm>
          <a:off x="1226016" y="2411004"/>
          <a:ext cx="4742315" cy="642159"/>
        </a:xfrm>
        <a:prstGeom prst="rect">
          <a:avLst/>
        </a:prstGeom>
        <a:solidFill>
          <a:srgbClr val="2E7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/>
            <a:t>Формирование лабораторной базы AITU и ее пополнение передовым оборудованием за счет привлечения бюджетных и внебюджетных (финансируемые проекты и спонсорская помощь) средств</a:t>
          </a:r>
          <a:endParaRPr lang="ru-RU" sz="1000" b="0" kern="1200">
            <a:latin typeface="Montserrat" panose="00000500000000000000" pitchFamily="2" charset="-52"/>
          </a:endParaRPr>
        </a:p>
      </dsp:txBody>
      <dsp:txXfrm>
        <a:off x="1226016" y="2411004"/>
        <a:ext cx="4742315" cy="642159"/>
      </dsp:txXfrm>
    </dsp:sp>
    <dsp:sp modelId="{5CD8DC40-E056-4A18-B0D4-EEC1DA11E160}">
      <dsp:nvSpPr>
        <dsp:cNvPr id="0" name=""/>
        <dsp:cNvSpPr/>
      </dsp:nvSpPr>
      <dsp:spPr>
        <a:xfrm>
          <a:off x="1226016" y="3213703"/>
          <a:ext cx="4755163" cy="642159"/>
        </a:xfrm>
        <a:prstGeom prst="rect">
          <a:avLst/>
        </a:prstGeom>
        <a:solidFill>
          <a:srgbClr val="2E7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/>
            <a:t>Подготовка кадров через привлечение студентов, магистрантов, PhD докторантов и пост докторантов к научно-исследовательской деятельности. Осуществление руководства и менторства обучающимися в магистратуре и докторантуре, участие в формировании учебных программ.</a:t>
          </a:r>
          <a:endParaRPr lang="ru-RU" sz="1000" b="0" kern="1200">
            <a:latin typeface="Montserrat" panose="00000500000000000000" pitchFamily="2" charset="-52"/>
          </a:endParaRPr>
        </a:p>
      </dsp:txBody>
      <dsp:txXfrm>
        <a:off x="1226016" y="3213703"/>
        <a:ext cx="4755163" cy="642159"/>
      </dsp:txXfrm>
    </dsp:sp>
    <dsp:sp modelId="{DBFA21B0-A360-483A-856B-E7252E07E098}">
      <dsp:nvSpPr>
        <dsp:cNvPr id="0" name=""/>
        <dsp:cNvSpPr/>
      </dsp:nvSpPr>
      <dsp:spPr>
        <a:xfrm>
          <a:off x="1226016" y="4016402"/>
          <a:ext cx="4755163" cy="642159"/>
        </a:xfrm>
        <a:prstGeom prst="rect">
          <a:avLst/>
        </a:prstGeom>
        <a:solidFill>
          <a:srgbClr val="2E7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i="0" kern="1200"/>
            <a:t>Организация мероприятий, направленных на развитие научно-исследовательских работ в области Smart City и интеллектуальных систем полезные для города и страны.</a:t>
          </a:r>
          <a:endParaRPr lang="ru-RU" sz="1000" b="0" kern="1200">
            <a:latin typeface="Montserrat" panose="00000500000000000000" pitchFamily="2" charset="-52"/>
          </a:endParaRPr>
        </a:p>
      </dsp:txBody>
      <dsp:txXfrm>
        <a:off x="1226016" y="4016402"/>
        <a:ext cx="4755163" cy="642159"/>
      </dsp:txXfrm>
    </dsp:sp>
    <dsp:sp modelId="{06242FE0-9419-4D6F-905B-6DF1BEC6B08D}">
      <dsp:nvSpPr>
        <dsp:cNvPr id="0" name=""/>
        <dsp:cNvSpPr/>
      </dsp:nvSpPr>
      <dsp:spPr>
        <a:xfrm>
          <a:off x="1226016" y="4819101"/>
          <a:ext cx="4755163" cy="642159"/>
        </a:xfrm>
        <a:prstGeom prst="rect">
          <a:avLst/>
        </a:prstGeom>
        <a:solidFill>
          <a:srgbClr val="2E7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000" b="0" kern="1200">
              <a:latin typeface="Montserrat" panose="00000500000000000000" pitchFamily="2" charset="-52"/>
            </a:rPr>
            <a:t>Решение п</a:t>
          </a:r>
          <a:r>
            <a:rPr lang="ru-RU" sz="1000" b="0" kern="1200" err="1">
              <a:latin typeface="Montserrat" panose="00000500000000000000" pitchFamily="2" charset="-52"/>
            </a:rPr>
            <a:t>рикладны</a:t>
          </a:r>
          <a:r>
            <a:rPr lang="ru-KZ" sz="1000" b="0" kern="1200">
              <a:latin typeface="Montserrat" panose="00000500000000000000" pitchFamily="2" charset="-52"/>
            </a:rPr>
            <a:t>х</a:t>
          </a:r>
          <a:r>
            <a:rPr lang="ru-RU" sz="1000" b="0" kern="1200">
              <a:latin typeface="Montserrat" panose="00000500000000000000" pitchFamily="2" charset="-52"/>
            </a:rPr>
            <a:t> задач</a:t>
          </a:r>
          <a:r>
            <a:rPr lang="ru-KZ" sz="1000" b="0" kern="1200">
              <a:latin typeface="Montserrat" panose="00000500000000000000" pitchFamily="2" charset="-52"/>
            </a:rPr>
            <a:t> города Астана и</a:t>
          </a:r>
          <a:r>
            <a:rPr lang="ru-RU" sz="1000" b="0" kern="1200">
              <a:latin typeface="Montserrat" panose="00000500000000000000" pitchFamily="2" charset="-52"/>
            </a:rPr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kern="1200">
              <a:latin typeface="Montserrat" panose="00000500000000000000" pitchFamily="2" charset="-52"/>
            </a:rPr>
            <a:t>Промышленности</a:t>
          </a:r>
          <a:r>
            <a:rPr lang="ru-KZ" sz="1000" b="0" kern="1200">
              <a:latin typeface="Montserrat" panose="00000500000000000000" pitchFamily="2" charset="-52"/>
            </a:rPr>
            <a:t> задач через привлечение специалистов и ППС</a:t>
          </a:r>
          <a:endParaRPr lang="ru-RU" sz="1000" b="0" kern="1200">
            <a:latin typeface="Montserrat" panose="00000500000000000000" pitchFamily="2" charset="-52"/>
          </a:endParaRPr>
        </a:p>
      </dsp:txBody>
      <dsp:txXfrm>
        <a:off x="1226016" y="4819101"/>
        <a:ext cx="4755163" cy="6421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B3B1B-6654-46C0-A974-3E35637D3B3D}">
      <dsp:nvSpPr>
        <dsp:cNvPr id="0" name=""/>
        <dsp:cNvSpPr/>
      </dsp:nvSpPr>
      <dsp:spPr>
        <a:xfrm>
          <a:off x="1346495" y="2376226"/>
          <a:ext cx="700483" cy="1951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241" y="0"/>
              </a:lnTo>
              <a:lnTo>
                <a:pt x="350241" y="1951939"/>
              </a:lnTo>
              <a:lnTo>
                <a:pt x="700483" y="19519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1644891" y="3300350"/>
        <a:ext cx="103691" cy="103691"/>
      </dsp:txXfrm>
    </dsp:sp>
    <dsp:sp modelId="{D8567889-C2BD-4F1E-B1BE-12B3B5B1F6CC}">
      <dsp:nvSpPr>
        <dsp:cNvPr id="0" name=""/>
        <dsp:cNvSpPr/>
      </dsp:nvSpPr>
      <dsp:spPr>
        <a:xfrm>
          <a:off x="1346495" y="2376226"/>
          <a:ext cx="700483" cy="968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241" y="0"/>
              </a:lnTo>
              <a:lnTo>
                <a:pt x="350241" y="968412"/>
              </a:lnTo>
              <a:lnTo>
                <a:pt x="700483" y="968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666857" y="2830552"/>
        <a:ext cx="59759" cy="59759"/>
      </dsp:txXfrm>
    </dsp:sp>
    <dsp:sp modelId="{F5418873-DD5C-4C1E-905D-9AC0ADFBBC06}">
      <dsp:nvSpPr>
        <dsp:cNvPr id="0" name=""/>
        <dsp:cNvSpPr/>
      </dsp:nvSpPr>
      <dsp:spPr>
        <a:xfrm>
          <a:off x="1346495" y="2315391"/>
          <a:ext cx="7004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0835"/>
              </a:moveTo>
              <a:lnTo>
                <a:pt x="350241" y="60835"/>
              </a:lnTo>
              <a:lnTo>
                <a:pt x="350241" y="45720"/>
              </a:lnTo>
              <a:lnTo>
                <a:pt x="700483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679220" y="2343595"/>
        <a:ext cx="35032" cy="35032"/>
      </dsp:txXfrm>
    </dsp:sp>
    <dsp:sp modelId="{C3791DEE-0FFE-42A7-8676-17A41510EABA}">
      <dsp:nvSpPr>
        <dsp:cNvPr id="0" name=""/>
        <dsp:cNvSpPr/>
      </dsp:nvSpPr>
      <dsp:spPr>
        <a:xfrm>
          <a:off x="1346495" y="1377584"/>
          <a:ext cx="700483" cy="998642"/>
        </a:xfrm>
        <a:custGeom>
          <a:avLst/>
          <a:gdLst/>
          <a:ahLst/>
          <a:cxnLst/>
          <a:rect l="0" t="0" r="0" b="0"/>
          <a:pathLst>
            <a:path>
              <a:moveTo>
                <a:pt x="0" y="998642"/>
              </a:moveTo>
              <a:lnTo>
                <a:pt x="350241" y="998642"/>
              </a:lnTo>
              <a:lnTo>
                <a:pt x="350241" y="0"/>
              </a:lnTo>
              <a:lnTo>
                <a:pt x="70048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666241" y="1846409"/>
        <a:ext cx="60991" cy="60991"/>
      </dsp:txXfrm>
    </dsp:sp>
    <dsp:sp modelId="{7E162BBD-E5E5-4114-A632-3A30CC496910}">
      <dsp:nvSpPr>
        <dsp:cNvPr id="0" name=""/>
        <dsp:cNvSpPr/>
      </dsp:nvSpPr>
      <dsp:spPr>
        <a:xfrm>
          <a:off x="1346495" y="394056"/>
          <a:ext cx="700483" cy="1982170"/>
        </a:xfrm>
        <a:custGeom>
          <a:avLst/>
          <a:gdLst/>
          <a:ahLst/>
          <a:cxnLst/>
          <a:rect l="0" t="0" r="0" b="0"/>
          <a:pathLst>
            <a:path>
              <a:moveTo>
                <a:pt x="0" y="1982170"/>
              </a:moveTo>
              <a:lnTo>
                <a:pt x="350241" y="1982170"/>
              </a:lnTo>
              <a:lnTo>
                <a:pt x="350241" y="0"/>
              </a:lnTo>
              <a:lnTo>
                <a:pt x="70048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1644179" y="1332584"/>
        <a:ext cx="105115" cy="105115"/>
      </dsp:txXfrm>
    </dsp:sp>
    <dsp:sp modelId="{7A499850-E6D2-47BB-8E07-62C9AD2CBEC9}">
      <dsp:nvSpPr>
        <dsp:cNvPr id="0" name=""/>
        <dsp:cNvSpPr/>
      </dsp:nvSpPr>
      <dsp:spPr>
        <a:xfrm rot="16200000">
          <a:off x="-1331039" y="1982815"/>
          <a:ext cx="4568246" cy="786821"/>
        </a:xfrm>
        <a:prstGeom prst="rect">
          <a:avLst/>
        </a:prstGeom>
        <a:solidFill>
          <a:srgbClr val="2E72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000" b="1" kern="1200">
              <a:latin typeface="Montserrat"/>
            </a:rPr>
            <a:t>Задачи центра</a:t>
          </a:r>
          <a:endParaRPr lang="ru-RU" sz="1000" b="1" kern="1200">
            <a:latin typeface="Montserrat" panose="00000500000000000000" pitchFamily="2" charset="-52"/>
          </a:endParaRPr>
        </a:p>
      </dsp:txBody>
      <dsp:txXfrm>
        <a:off x="-1331039" y="1982815"/>
        <a:ext cx="4568246" cy="786821"/>
      </dsp:txXfrm>
    </dsp:sp>
    <dsp:sp modelId="{D4E4B563-7A62-480F-A482-7A3F669537BC}">
      <dsp:nvSpPr>
        <dsp:cNvPr id="0" name=""/>
        <dsp:cNvSpPr/>
      </dsp:nvSpPr>
      <dsp:spPr>
        <a:xfrm>
          <a:off x="2046979" y="645"/>
          <a:ext cx="2580776" cy="786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/>
            <a:t>Выполнение научно-исследовательских работ и проектов в области искусственного интеллекта, больших данных и блокчейн-технологий.</a:t>
          </a:r>
          <a:endParaRPr lang="ru-RU" sz="900" b="1" kern="1200">
            <a:latin typeface="Montserrat"/>
          </a:endParaRPr>
        </a:p>
      </dsp:txBody>
      <dsp:txXfrm>
        <a:off x="2046979" y="645"/>
        <a:ext cx="2580776" cy="786821"/>
      </dsp:txXfrm>
    </dsp:sp>
    <dsp:sp modelId="{46DA74A0-BF41-4689-88DA-F5EC07B0E828}">
      <dsp:nvSpPr>
        <dsp:cNvPr id="0" name=""/>
        <dsp:cNvSpPr/>
      </dsp:nvSpPr>
      <dsp:spPr>
        <a:xfrm>
          <a:off x="2046979" y="984173"/>
          <a:ext cx="2580776" cy="786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/>
            <a:t>Развитие, укрепление и расширение научной школы «Искусственный интеллект,  большие данные и блокчейн-технологии», подготовка научных и научно-педагогических кадров в рамках указанной научной школы.</a:t>
          </a:r>
          <a:endParaRPr lang="ru-RU" sz="900" kern="1200"/>
        </a:p>
      </dsp:txBody>
      <dsp:txXfrm>
        <a:off x="2046979" y="984173"/>
        <a:ext cx="2580776" cy="786821"/>
      </dsp:txXfrm>
    </dsp:sp>
    <dsp:sp modelId="{202274D9-D187-4884-AC42-B88F15BCA29C}">
      <dsp:nvSpPr>
        <dsp:cNvPr id="0" name=""/>
        <dsp:cNvSpPr/>
      </dsp:nvSpPr>
      <dsp:spPr>
        <a:xfrm>
          <a:off x="2046979" y="1967700"/>
          <a:ext cx="2580776" cy="786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/>
            <a:t>Развитие, укрепление и расширение научной и отраслевой коллаборации в области искусственного интеллекта, больших данных и блокчейн-технологий с передовыми отечественными и зарубежными научно-исследовательскими организациями и компаниями.</a:t>
          </a:r>
          <a:endParaRPr lang="ru-RU" sz="900" kern="1200"/>
        </a:p>
      </dsp:txBody>
      <dsp:txXfrm>
        <a:off x="2046979" y="1967700"/>
        <a:ext cx="2580776" cy="786821"/>
      </dsp:txXfrm>
    </dsp:sp>
    <dsp:sp modelId="{96CE104B-87C6-40DB-8CEC-D13D2C286076}">
      <dsp:nvSpPr>
        <dsp:cNvPr id="0" name=""/>
        <dsp:cNvSpPr/>
      </dsp:nvSpPr>
      <dsp:spPr>
        <a:xfrm>
          <a:off x="2046979" y="2951227"/>
          <a:ext cx="2580776" cy="786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/>
            <a:t>Развитие, укрепление и расширение научной инфраструктуры Центра.</a:t>
          </a:r>
          <a:endParaRPr lang="ru-RU" sz="900" kern="1200"/>
        </a:p>
      </dsp:txBody>
      <dsp:txXfrm>
        <a:off x="2046979" y="2951227"/>
        <a:ext cx="2580776" cy="786821"/>
      </dsp:txXfrm>
    </dsp:sp>
    <dsp:sp modelId="{E9E2FFA1-F0CA-4B4F-9891-23F55B948292}">
      <dsp:nvSpPr>
        <dsp:cNvPr id="0" name=""/>
        <dsp:cNvSpPr/>
      </dsp:nvSpPr>
      <dsp:spPr>
        <a:xfrm>
          <a:off x="2046979" y="3934755"/>
          <a:ext cx="2580776" cy="786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/>
            <a:t>Поиск и разработка технологических инноваций в области искусственного интеллекта, больших данных и блокчейн-технологий в ответ на актуальные запросы реального сектора экономики.</a:t>
          </a:r>
          <a:endParaRPr lang="ru-RU" sz="900" kern="1200"/>
        </a:p>
      </dsp:txBody>
      <dsp:txXfrm>
        <a:off x="2046979" y="3934755"/>
        <a:ext cx="2580776" cy="7868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77419-7C01-431E-8E6E-DDEE2A9BFBAF}">
      <dsp:nvSpPr>
        <dsp:cNvPr id="0" name=""/>
        <dsp:cNvSpPr/>
      </dsp:nvSpPr>
      <dsp:spPr>
        <a:xfrm rot="16200000">
          <a:off x="-1636646" y="2912976"/>
          <a:ext cx="4094093" cy="20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7448" bIns="0" numCol="1" spcCol="1270" anchor="t" anchorCtr="0">
          <a:noAutofit/>
        </a:bodyPr>
        <a:lstStyle/>
        <a:p>
          <a:pPr marL="0" lvl="0" indent="0" algn="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100" b="1" kern="1200"/>
            <a:t>Программа Сетевой Академии Cisco</a:t>
          </a:r>
          <a:r>
            <a:rPr lang="kk-KZ" sz="1100" b="1" kern="1200">
              <a:latin typeface="Calibri Light" panose="020F0302020204030204"/>
            </a:rPr>
            <a:t> </a:t>
          </a:r>
          <a:endParaRPr lang="en-US" sz="1100" b="1" kern="1200"/>
        </a:p>
      </dsp:txBody>
      <dsp:txXfrm>
        <a:off x="-1636646" y="2912976"/>
        <a:ext cx="4094093" cy="201200"/>
      </dsp:txXfrm>
    </dsp:sp>
    <dsp:sp modelId="{65FCA2B0-08A2-4E31-A384-B3D925B81196}">
      <dsp:nvSpPr>
        <dsp:cNvPr id="0" name=""/>
        <dsp:cNvSpPr/>
      </dsp:nvSpPr>
      <dsp:spPr>
        <a:xfrm>
          <a:off x="507833" y="998361"/>
          <a:ext cx="1281523" cy="4430309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17744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>
              <a:solidFill>
                <a:schemeClr val="tx1"/>
              </a:solidFill>
            </a:rPr>
            <a:t>доска </a:t>
          </a:r>
          <a:r>
            <a:rPr lang="en-US" sz="900" kern="1200">
              <a:solidFill>
                <a:schemeClr val="tx1"/>
              </a:solidFill>
            </a:rPr>
            <a:t>Cisco webex 55S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>
              <a:solidFill>
                <a:schemeClr val="tx1"/>
              </a:solidFill>
            </a:rPr>
            <a:t>кабель консоли </a:t>
          </a:r>
          <a:r>
            <a:rPr lang="en-US" sz="900" kern="1200">
              <a:solidFill>
                <a:schemeClr val="tx1"/>
              </a:solidFill>
            </a:rPr>
            <a:t>Cisco,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</a:rPr>
            <a:t>4-</a:t>
          </a:r>
          <a:r>
            <a:rPr lang="ru-RU" sz="900" kern="1200">
              <a:solidFill>
                <a:schemeClr val="tx1"/>
              </a:solidFill>
            </a:rPr>
            <a:t>портовый маршрутизатор </a:t>
          </a:r>
          <a:r>
            <a:rPr lang="en-US" sz="900" kern="1200">
              <a:solidFill>
                <a:schemeClr val="tx1"/>
              </a:solidFill>
            </a:rPr>
            <a:t>Cisco ISR 1100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>
              <a:solidFill>
                <a:schemeClr val="tx1"/>
              </a:solidFill>
            </a:rPr>
            <a:t>межсетевой экран </a:t>
          </a:r>
          <a:r>
            <a:rPr lang="en-US" sz="900" kern="1200">
              <a:solidFill>
                <a:schemeClr val="tx1"/>
              </a:solidFill>
            </a:rPr>
            <a:t>Cisco firepower services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</a:rPr>
            <a:t>2 </a:t>
          </a:r>
          <a:r>
            <a:rPr lang="ru-RU" sz="900" kern="1200">
              <a:solidFill>
                <a:schemeClr val="tx1"/>
              </a:solidFill>
            </a:rPr>
            <a:t>интерфейсн</a:t>
          </a:r>
          <a:r>
            <a:rPr lang="kk-KZ" sz="900" kern="1200">
              <a:solidFill>
                <a:schemeClr val="tx1"/>
              </a:solidFill>
            </a:rPr>
            <a:t>ые </a:t>
          </a:r>
          <a:r>
            <a:rPr lang="ru-RU" sz="900" kern="1200">
              <a:solidFill>
                <a:schemeClr val="tx1"/>
              </a:solidFill>
            </a:rPr>
            <a:t>платы </a:t>
          </a:r>
          <a:r>
            <a:rPr lang="en-US" sz="900" kern="1200">
              <a:solidFill>
                <a:schemeClr val="tx1"/>
              </a:solidFill>
            </a:rPr>
            <a:t>Cisco WAN,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solidFill>
                <a:schemeClr val="tx1"/>
              </a:solidFill>
            </a:rPr>
            <a:t>2 </a:t>
          </a:r>
          <a:r>
            <a:rPr lang="ru-RU" sz="900" kern="1200">
              <a:solidFill>
                <a:schemeClr val="tx1"/>
              </a:solidFill>
            </a:rPr>
            <a:t>коммутатора </a:t>
          </a:r>
          <a:r>
            <a:rPr lang="en-US" sz="900" kern="1200">
              <a:solidFill>
                <a:schemeClr val="tx1"/>
              </a:solidFill>
            </a:rPr>
            <a:t>Cisco catalyst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kern="1200">
              <a:solidFill>
                <a:schemeClr val="tx1"/>
              </a:solidFill>
            </a:rPr>
            <a:t>комплект из 21 моноблока</a:t>
          </a:r>
          <a:endParaRPr lang="en-US" sz="900" kern="1200">
            <a:solidFill>
              <a:schemeClr val="tx1"/>
            </a:solidFill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900" kern="1200">
              <a:solidFill>
                <a:schemeClr val="tx1"/>
              </a:solidFill>
            </a:rPr>
            <a:t>Интернет-ресурсы</a:t>
          </a:r>
          <a:r>
            <a:rPr lang="kk-KZ" sz="900" kern="1200">
              <a:solidFill>
                <a:schemeClr val="tx1"/>
              </a:solidFill>
              <a:latin typeface="Calibri Light" panose="020F0302020204030204"/>
            </a:rPr>
            <a:t> </a:t>
          </a:r>
          <a:r>
            <a:rPr lang="kk-KZ" sz="900" kern="1200">
              <a:solidFill>
                <a:schemeClr val="tx1"/>
              </a:solidFill>
            </a:rPr>
            <a:t> и средства онлайнового тестирования и проверки успеваемости</a:t>
          </a:r>
          <a:endParaRPr lang="en-US" sz="900" kern="1200" err="1">
            <a:solidFill>
              <a:schemeClr val="tx1"/>
            </a:solidFill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900" kern="1200">
              <a:solidFill>
                <a:schemeClr val="tx1"/>
              </a:solidFill>
              <a:latin typeface="Calibri Light" panose="020F0302020204030204"/>
            </a:rPr>
            <a:t> </a:t>
          </a:r>
          <a:r>
            <a:rPr lang="kk-KZ" sz="900" kern="1200">
              <a:solidFill>
                <a:schemeClr val="tx1"/>
              </a:solidFill>
            </a:rPr>
            <a:t>практические лабораторные занятия</a:t>
          </a:r>
          <a:endParaRPr lang="en-US" sz="900" kern="1200" err="1">
            <a:solidFill>
              <a:schemeClr val="tx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900" kern="1200">
              <a:solidFill>
                <a:schemeClr val="tx1"/>
              </a:solidFill>
            </a:rPr>
            <a:t>консультация и поддержа преподавателей</a:t>
          </a:r>
          <a:endParaRPr lang="en-US" sz="900" kern="1200" err="1">
            <a:solidFill>
              <a:schemeClr val="tx1"/>
            </a:solidFill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900" kern="1200">
              <a:solidFill>
                <a:schemeClr val="tx1"/>
              </a:solidFill>
            </a:rPr>
            <a:t>сертификаты международного образца.</a:t>
          </a:r>
          <a:endParaRPr lang="en-US" sz="900" kern="1200">
            <a:solidFill>
              <a:schemeClr val="tx1"/>
            </a:solidFill>
          </a:endParaRPr>
        </a:p>
      </dsp:txBody>
      <dsp:txXfrm>
        <a:off x="570392" y="1060920"/>
        <a:ext cx="1156405" cy="4305191"/>
      </dsp:txXfrm>
    </dsp:sp>
    <dsp:sp modelId="{A9242FF1-8924-46F2-B03D-0636706B1052}">
      <dsp:nvSpPr>
        <dsp:cNvPr id="0" name=""/>
        <dsp:cNvSpPr/>
      </dsp:nvSpPr>
      <dsp:spPr>
        <a:xfrm>
          <a:off x="630240" y="210924"/>
          <a:ext cx="748007" cy="693256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2500" b="125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BF088-7C5A-4AB2-96C8-CE3F602EC0A2}">
      <dsp:nvSpPr>
        <dsp:cNvPr id="0" name=""/>
        <dsp:cNvSpPr/>
      </dsp:nvSpPr>
      <dsp:spPr>
        <a:xfrm rot="16200000">
          <a:off x="-58940" y="2947525"/>
          <a:ext cx="4169319" cy="264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7448" bIns="0" numCol="1" spcCol="1270" anchor="t" anchorCtr="0">
          <a:noAutofit/>
        </a:bodyPr>
        <a:lstStyle/>
        <a:p>
          <a:pPr marL="0" lvl="0" indent="0" algn="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100" b="1" kern="1200"/>
            <a:t>ICT-академия Huawei</a:t>
          </a:r>
          <a:r>
            <a:rPr lang="kk-KZ" sz="1100" b="1" kern="1200">
              <a:latin typeface="Calibri Light" panose="020F0302020204030204"/>
            </a:rPr>
            <a:t> </a:t>
          </a:r>
          <a:endParaRPr lang="en-US" sz="1100" b="1" kern="1200">
            <a:latin typeface="Calibri Light" panose="020F0302020204030204"/>
          </a:endParaRPr>
        </a:p>
      </dsp:txBody>
      <dsp:txXfrm>
        <a:off x="-58940" y="2947525"/>
        <a:ext cx="4169319" cy="264606"/>
      </dsp:txXfrm>
    </dsp:sp>
    <dsp:sp modelId="{44EAD77F-ABE3-4F10-99BC-6683463FCF5D}">
      <dsp:nvSpPr>
        <dsp:cNvPr id="0" name=""/>
        <dsp:cNvSpPr/>
      </dsp:nvSpPr>
      <dsp:spPr>
        <a:xfrm>
          <a:off x="2168159" y="1003498"/>
          <a:ext cx="1317532" cy="4446923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177448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000" kern="1200">
              <a:solidFill>
                <a:schemeClr val="tx1"/>
              </a:solidFill>
            </a:rPr>
            <a:t>3 маршрутизатора</a:t>
          </a:r>
          <a:endParaRPr lang="en-US" sz="1000" kern="1200" err="1">
            <a:solidFill>
              <a:schemeClr val="tx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000" kern="1200">
              <a:solidFill>
                <a:schemeClr val="tx1"/>
              </a:solidFill>
              <a:latin typeface="Calibri Light" panose="020F0302020204030204"/>
            </a:rPr>
            <a:t> </a:t>
          </a:r>
          <a:r>
            <a:rPr lang="kk-KZ" sz="1000" kern="1200">
              <a:solidFill>
                <a:schemeClr val="tx1"/>
              </a:solidFill>
            </a:rPr>
            <a:t>4 коммутатора</a:t>
          </a:r>
          <a:endParaRPr lang="en-US" sz="1000" kern="1200" err="1">
            <a:solidFill>
              <a:schemeClr val="tx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000" kern="1200">
              <a:solidFill>
                <a:schemeClr val="tx1"/>
              </a:solidFill>
              <a:latin typeface="Calibri Light" panose="020F0302020204030204"/>
            </a:rPr>
            <a:t> </a:t>
          </a:r>
          <a:r>
            <a:rPr lang="kk-KZ" sz="1000" kern="1200">
              <a:solidFill>
                <a:schemeClr val="tx1"/>
              </a:solidFill>
            </a:rPr>
            <a:t>2 точки доступа беспроводной сети</a:t>
          </a:r>
          <a:endParaRPr lang="en-US" sz="1000" kern="1200">
            <a:solidFill>
              <a:schemeClr val="tx1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000" kern="1200">
              <a:solidFill>
                <a:schemeClr val="tx1"/>
              </a:solidFill>
              <a:latin typeface="Calibri Light" panose="020F0302020204030204"/>
            </a:rPr>
            <a:t> </a:t>
          </a:r>
          <a:r>
            <a:rPr lang="ru-RU" sz="1000" kern="1200">
              <a:solidFill>
                <a:schemeClr val="tx1"/>
              </a:solidFill>
            </a:rPr>
            <a:t>комплект из </a:t>
          </a:r>
          <a:r>
            <a:rPr lang="kk-KZ" sz="1000" kern="1200">
              <a:solidFill>
                <a:schemeClr val="tx1"/>
              </a:solidFill>
            </a:rPr>
            <a:t>21 моноблока</a:t>
          </a:r>
          <a:endParaRPr lang="en-US" sz="1000" kern="1200" err="1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solidFill>
                <a:schemeClr val="tx1"/>
              </a:solidFill>
            </a:rPr>
            <a:t>Huawei ICT Competition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solidFill>
                <a:schemeClr val="tx1"/>
              </a:solidFill>
              <a:latin typeface="Calibri Light" panose="020F0302020204030204"/>
            </a:rPr>
            <a:t> </a:t>
          </a:r>
          <a:r>
            <a:rPr lang="en-US" sz="1000" kern="1200">
              <a:solidFill>
                <a:schemeClr val="tx1"/>
              </a:solidFill>
            </a:rPr>
            <a:t>курсы HCIA Routing&amp;Switching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solidFill>
                <a:schemeClr val="tx1"/>
              </a:solidFill>
              <a:latin typeface="Calibri Light" panose="020F0302020204030204"/>
            </a:rPr>
            <a:t> </a:t>
          </a:r>
          <a:r>
            <a:rPr lang="ru-RU" sz="1000" kern="1200">
              <a:solidFill>
                <a:schemeClr val="tx1"/>
              </a:solidFill>
            </a:rPr>
            <a:t>ваучеры на прохождение профессионального сертификационного экзамена</a:t>
          </a:r>
          <a:endParaRPr lang="en-US" sz="1000" kern="120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>
              <a:solidFill>
                <a:schemeClr val="tx1"/>
              </a:solidFill>
            </a:rPr>
            <a:t>сертификат от компании</a:t>
          </a:r>
          <a:endParaRPr lang="en-US" sz="1000" kern="1200">
            <a:solidFill>
              <a:schemeClr val="tx1"/>
            </a:solidFill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/>
        </a:p>
      </dsp:txBody>
      <dsp:txXfrm>
        <a:off x="2232476" y="1067815"/>
        <a:ext cx="1188898" cy="4318289"/>
      </dsp:txXfrm>
    </dsp:sp>
    <dsp:sp modelId="{6BFC9F99-78B8-42B2-A4B1-4895FA38A3DE}">
      <dsp:nvSpPr>
        <dsp:cNvPr id="0" name=""/>
        <dsp:cNvSpPr/>
      </dsp:nvSpPr>
      <dsp:spPr>
        <a:xfrm>
          <a:off x="2444562" y="198075"/>
          <a:ext cx="817023" cy="70392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408" t="4762" r="6408" b="476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6E4225-C72C-448B-AF7F-21F492EBC0F3}">
      <dsp:nvSpPr>
        <dsp:cNvPr id="0" name=""/>
        <dsp:cNvSpPr/>
      </dsp:nvSpPr>
      <dsp:spPr>
        <a:xfrm rot="16200000">
          <a:off x="1501097" y="3132312"/>
          <a:ext cx="4430309" cy="20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7448" bIns="0" numCol="1" spcCol="1270" anchor="t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100" b="1" kern="1200"/>
            <a:t>Курсы по информационной безопасности и защите информации</a:t>
          </a:r>
          <a:endParaRPr lang="en-US" sz="1100" b="1" kern="1200"/>
        </a:p>
      </dsp:txBody>
      <dsp:txXfrm>
        <a:off x="1501097" y="3132312"/>
        <a:ext cx="4430309" cy="201200"/>
      </dsp:txXfrm>
    </dsp:sp>
    <dsp:sp modelId="{EAD4F157-0767-4500-8E22-F3AD55BE6237}">
      <dsp:nvSpPr>
        <dsp:cNvPr id="0" name=""/>
        <dsp:cNvSpPr/>
      </dsp:nvSpPr>
      <dsp:spPr>
        <a:xfrm>
          <a:off x="3867794" y="975138"/>
          <a:ext cx="1327303" cy="4497118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177448" rIns="78232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solidFill>
                <a:schemeClr val="tx1"/>
              </a:solidFill>
              <a:latin typeface="Calibri Light" panose="020F0302020204030204"/>
            </a:rPr>
            <a:t> </a:t>
          </a:r>
          <a:r>
            <a:rPr lang="ru-RU" sz="1100" kern="1200">
              <a:solidFill>
                <a:schemeClr val="tx1"/>
              </a:solidFill>
            </a:rPr>
            <a:t>комплект из 21 моноблока</a:t>
          </a:r>
          <a:endParaRPr lang="en-US" sz="1100" kern="120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solidFill>
                <a:schemeClr val="tx1"/>
              </a:solidFill>
            </a:rPr>
            <a:t>программное и методическое обеспечения компании</a:t>
          </a:r>
          <a:endParaRPr lang="en-US" sz="1100" kern="1200">
            <a:solidFill>
              <a:schemeClr val="tx1"/>
            </a:solidFill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700" kern="1200">
            <a:solidFill>
              <a:schemeClr val="tx1"/>
            </a:solidFill>
          </a:endParaRPr>
        </a:p>
      </dsp:txBody>
      <dsp:txXfrm>
        <a:off x="3932588" y="1039932"/>
        <a:ext cx="1197715" cy="4367530"/>
      </dsp:txXfrm>
    </dsp:sp>
    <dsp:sp modelId="{EFA8CC57-07B0-497F-BB1A-E9519440D369}">
      <dsp:nvSpPr>
        <dsp:cNvPr id="0" name=""/>
        <dsp:cNvSpPr/>
      </dsp:nvSpPr>
      <dsp:spPr>
        <a:xfrm>
          <a:off x="4061486" y="148069"/>
          <a:ext cx="912348" cy="75393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24393" b="24393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A990F-D840-47A6-8418-9775AB5CE754}">
      <dsp:nvSpPr>
        <dsp:cNvPr id="0" name=""/>
        <dsp:cNvSpPr/>
      </dsp:nvSpPr>
      <dsp:spPr>
        <a:xfrm rot="16200000">
          <a:off x="3167199" y="3146491"/>
          <a:ext cx="4430309" cy="20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7448" bIns="0" numCol="1" spcCol="1270" anchor="t" anchorCtr="0">
          <a:noAutofit/>
        </a:bodyPr>
        <a:lstStyle/>
        <a:p>
          <a:pPr marL="0" lvl="0" indent="0" algn="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i="0" kern="1200" dirty="0">
              <a:effectLst/>
            </a:rPr>
            <a:t>Мал</a:t>
          </a:r>
          <a:r>
            <a:rPr lang="kk-KZ" sz="1100" b="1" kern="1200" dirty="0"/>
            <a:t>ая</a:t>
          </a:r>
          <a:r>
            <a:rPr lang="ru-RU" sz="1100" b="1" i="0" kern="1200" dirty="0">
              <a:effectLst/>
            </a:rPr>
            <a:t> лаборатория-мастерская</a:t>
          </a:r>
          <a:r>
            <a:rPr lang="ru-RU" sz="1100" b="1" i="0" kern="1200" dirty="0">
              <a:effectLst/>
              <a:latin typeface="Calibri Light" panose="020F0302020204030204"/>
            </a:rPr>
            <a:t> </a:t>
          </a:r>
          <a:endParaRPr lang="en-US" sz="1100" b="1" kern="1200" dirty="0"/>
        </a:p>
      </dsp:txBody>
      <dsp:txXfrm>
        <a:off x="3167199" y="3146491"/>
        <a:ext cx="4430309" cy="201200"/>
      </dsp:txXfrm>
    </dsp:sp>
    <dsp:sp modelId="{D588583C-2FA2-4876-B6EF-1049845828EE}">
      <dsp:nvSpPr>
        <dsp:cNvPr id="0" name=""/>
        <dsp:cNvSpPr/>
      </dsp:nvSpPr>
      <dsp:spPr>
        <a:xfrm>
          <a:off x="5569518" y="1008057"/>
          <a:ext cx="1554791" cy="2085258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177448" rIns="78232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100" kern="1200">
              <a:solidFill>
                <a:schemeClr val="tx1"/>
              </a:solidFill>
              <a:latin typeface="Calibri Light" panose="020F0302020204030204"/>
            </a:rPr>
            <a:t> </a:t>
          </a:r>
          <a:r>
            <a:rPr lang="ru-RU" sz="1000" kern="1200">
              <a:solidFill>
                <a:schemeClr val="tx1"/>
              </a:solidFill>
              <a:latin typeface="Times New Roman"/>
              <a:cs typeface="Times New Roman"/>
            </a:rPr>
            <a:t>Фрезерный станок </a:t>
          </a:r>
          <a:r>
            <a:rPr lang="en-US" sz="1000" kern="1200">
              <a:solidFill>
                <a:schemeClr val="tx1"/>
              </a:solidFill>
              <a:latin typeface="Times New Roman"/>
              <a:cs typeface="Times New Roman"/>
            </a:rPr>
            <a:t>Rolland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>
              <a:solidFill>
                <a:schemeClr val="tx1"/>
              </a:solidFill>
              <a:latin typeface="Times New Roman"/>
              <a:cs typeface="Times New Roman"/>
            </a:rPr>
            <a:t>3D принтер Prusa i3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>
              <a:solidFill>
                <a:schemeClr val="tx1"/>
              </a:solidFill>
              <a:latin typeface="Times New Roman"/>
              <a:cs typeface="Times New Roman"/>
            </a:rPr>
            <a:t> Паяльные станции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>
              <a:solidFill>
                <a:schemeClr val="tx1"/>
              </a:solidFill>
              <a:latin typeface="Times New Roman"/>
              <a:cs typeface="Times New Roman"/>
            </a:rPr>
            <a:t> Цифровые осциллографы</a:t>
          </a:r>
          <a:endParaRPr lang="en-US" sz="1000" kern="1200">
            <a:solidFill>
              <a:schemeClr val="tx1"/>
            </a:solidFill>
            <a:latin typeface="Times New Roman"/>
            <a:cs typeface="Times New Roman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>
              <a:solidFill>
                <a:schemeClr val="tx1"/>
              </a:solidFill>
              <a:latin typeface="Times New Roman"/>
              <a:cs typeface="Times New Roman"/>
            </a:rPr>
            <a:t> 3D сканер XYZPRINTING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>
              <a:solidFill>
                <a:schemeClr val="tx1"/>
              </a:solidFill>
              <a:latin typeface="Times New Roman"/>
              <a:cs typeface="Times New Roman"/>
            </a:rPr>
            <a:t> Лабораторные блоки питания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>
            <a:solidFill>
              <a:schemeClr val="tx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solidFill>
              <a:schemeClr val="tx1"/>
            </a:solidFill>
          </a:endParaRPr>
        </a:p>
      </dsp:txBody>
      <dsp:txXfrm>
        <a:off x="5645417" y="1083956"/>
        <a:ext cx="1402993" cy="1933460"/>
      </dsp:txXfrm>
    </dsp:sp>
    <dsp:sp modelId="{26162830-32BC-428C-A223-29ED8332EDA9}">
      <dsp:nvSpPr>
        <dsp:cNvPr id="0" name=""/>
        <dsp:cNvSpPr/>
      </dsp:nvSpPr>
      <dsp:spPr>
        <a:xfrm>
          <a:off x="5920364" y="216380"/>
          <a:ext cx="605034" cy="685623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6046" t="2907" r="6046" b="290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70873-726B-44A4-9A82-F253702B2AE9}">
      <dsp:nvSpPr>
        <dsp:cNvPr id="0" name=""/>
        <dsp:cNvSpPr/>
      </dsp:nvSpPr>
      <dsp:spPr>
        <a:xfrm rot="16200000">
          <a:off x="5398907" y="2767548"/>
          <a:ext cx="4430309" cy="20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7448" bIns="0" numCol="1" spcCol="1270" anchor="t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solidFill>
              <a:schemeClr val="tx1"/>
            </a:solidFill>
          </a:endParaRPr>
        </a:p>
      </dsp:txBody>
      <dsp:txXfrm>
        <a:off x="5398907" y="2767548"/>
        <a:ext cx="4430309" cy="201200"/>
      </dsp:txXfrm>
    </dsp:sp>
    <dsp:sp modelId="{ED38E7B8-E20C-45BD-B515-A0466DC3BC87}">
      <dsp:nvSpPr>
        <dsp:cNvPr id="0" name=""/>
        <dsp:cNvSpPr/>
      </dsp:nvSpPr>
      <dsp:spPr>
        <a:xfrm>
          <a:off x="7305627" y="1021108"/>
          <a:ext cx="1500462" cy="2188395"/>
        </a:xfrm>
        <a:prstGeom prst="flowChartAlternateProcess">
          <a:avLst/>
        </a:prstGeom>
        <a:solidFill>
          <a:schemeClr val="bg1"/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177448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000" kern="1200" dirty="0">
              <a:solidFill>
                <a:schemeClr val="tx1"/>
              </a:solidFill>
            </a:rPr>
            <a:t>оборудование для элементов цифровых двойников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000" kern="1200" dirty="0">
              <a:solidFill>
                <a:schemeClr val="tx1"/>
              </a:solidFill>
            </a:rPr>
            <a:t>контроллерные платы прото</a:t>
          </a:r>
          <a:r>
            <a:rPr lang="ru-KZ" sz="1000" kern="1200" dirty="0">
              <a:solidFill>
                <a:schemeClr val="tx1"/>
              </a:solidFill>
            </a:rPr>
            <a:t>-</a:t>
          </a:r>
          <a:r>
            <a:rPr lang="kk-KZ" sz="1000" kern="1200" dirty="0">
              <a:solidFill>
                <a:schemeClr val="tx1"/>
              </a:solidFill>
            </a:rPr>
            <a:t>типирования</a:t>
          </a:r>
          <a:endParaRPr lang="en-US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000" kern="1200" dirty="0">
              <a:solidFill>
                <a:schemeClr val="tx1"/>
              </a:solidFill>
            </a:rPr>
            <a:t>сенсоры</a:t>
          </a:r>
          <a:endParaRPr lang="en-US" sz="1000" kern="120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k-KZ" sz="1000" kern="1200" dirty="0">
              <a:solidFill>
                <a:schemeClr val="tx1"/>
              </a:solidFill>
            </a:rPr>
            <a:t>Д</a:t>
          </a:r>
          <a:r>
            <a:rPr lang="ru-KZ" sz="1000" kern="1200" dirty="0">
              <a:solidFill>
                <a:schemeClr val="tx1"/>
              </a:solidFill>
            </a:rPr>
            <a:t>ля </a:t>
          </a:r>
          <a:r>
            <a:rPr lang="kk-KZ" sz="1000" kern="1200" dirty="0">
              <a:solidFill>
                <a:schemeClr val="tx1"/>
              </a:solidFill>
            </a:rPr>
            <a:t>построени</a:t>
          </a:r>
          <a:r>
            <a:rPr lang="ru-KZ" sz="1000" kern="1200" dirty="0">
              <a:solidFill>
                <a:schemeClr val="tx1"/>
              </a:solidFill>
            </a:rPr>
            <a:t>я</a:t>
          </a:r>
          <a:r>
            <a:rPr lang="kk-KZ" sz="1000" kern="1200" dirty="0">
              <a:solidFill>
                <a:schemeClr val="tx1"/>
              </a:solidFill>
            </a:rPr>
            <a:t> умных и микропроцес-сорных устройств</a:t>
          </a:r>
          <a:endParaRPr lang="en-US" sz="10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>
            <a:latin typeface="Calibri Light" panose="020F0302020204030204"/>
          </a:endParaRPr>
        </a:p>
      </dsp:txBody>
      <dsp:txXfrm>
        <a:off x="7378872" y="1094353"/>
        <a:ext cx="1353972" cy="2041905"/>
      </dsp:txXfrm>
    </dsp:sp>
    <dsp:sp modelId="{15C6B312-8597-4A26-BA0C-5D3420132DE1}">
      <dsp:nvSpPr>
        <dsp:cNvPr id="0" name=""/>
        <dsp:cNvSpPr/>
      </dsp:nvSpPr>
      <dsp:spPr>
        <a:xfrm>
          <a:off x="7513461" y="387409"/>
          <a:ext cx="402401" cy="40240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4706C-0A42-46AF-9388-92B5D5DFDD90}">
      <dsp:nvSpPr>
        <dsp:cNvPr id="0" name=""/>
        <dsp:cNvSpPr/>
      </dsp:nvSpPr>
      <dsp:spPr>
        <a:xfrm rot="16200000">
          <a:off x="7184900" y="2767548"/>
          <a:ext cx="4430309" cy="20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77448" bIns="0" numCol="1" spcCol="1270" anchor="t" anchorCtr="0">
          <a:noAutofit/>
        </a:bodyPr>
        <a:lstStyle/>
        <a:p>
          <a:pPr marL="0" lvl="0" indent="0" algn="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Calibri Light" panose="020F0302020204030204"/>
          </a:endParaRPr>
        </a:p>
      </dsp:txBody>
      <dsp:txXfrm>
        <a:off x="7184900" y="2767548"/>
        <a:ext cx="4430309" cy="201200"/>
      </dsp:txXfrm>
    </dsp:sp>
    <dsp:sp modelId="{3323943B-35BB-46D0-B89D-4AD3D006E5D9}">
      <dsp:nvSpPr>
        <dsp:cNvPr id="0" name=""/>
        <dsp:cNvSpPr/>
      </dsp:nvSpPr>
      <dsp:spPr>
        <a:xfrm>
          <a:off x="9040834" y="1155590"/>
          <a:ext cx="1550341" cy="1743636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96" tIns="177448" rIns="56896" bIns="56896" numCol="1" spcCol="1270" anchor="t" anchorCtr="0">
          <a:noAutofit/>
        </a:bodyPr>
        <a:lstStyle/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>
              <a:solidFill>
                <a:schemeClr val="tx1"/>
              </a:solidFill>
              <a:latin typeface="Calibri Light" panose="020F0302020204030204"/>
            </a:rPr>
            <a:t> Биотехнологическая установка 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 dirty="0">
              <a:solidFill>
                <a:schemeClr val="tx1"/>
              </a:solidFill>
              <a:latin typeface="Calibri Light" panose="020F0302020204030204"/>
            </a:rPr>
            <a:t> Стенд Умный дом </a:t>
          </a:r>
          <a:endParaRPr lang="en-US" sz="800" kern="1200" dirty="0">
            <a:solidFill>
              <a:schemeClr val="tx1"/>
            </a:solidFill>
          </a:endParaRP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 dirty="0">
              <a:solidFill>
                <a:schemeClr val="tx1"/>
              </a:solidFill>
              <a:latin typeface="Calibri Light" panose="020F0302020204030204"/>
            </a:rPr>
            <a:t> Серверное оборудование 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>
              <a:solidFill>
                <a:schemeClr val="tx1"/>
              </a:solidFill>
              <a:latin typeface="Calibri Light" panose="020F0302020204030204"/>
            </a:rPr>
            <a:t> Приборы измерения качества воздуха (датчики воздуха) 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>
              <a:solidFill>
                <a:schemeClr val="tx1"/>
              </a:solidFill>
              <a:latin typeface="Calibri Light" panose="020F0302020204030204"/>
            </a:rPr>
            <a:t> Тепловизор 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 dirty="0">
              <a:solidFill>
                <a:schemeClr val="tx1"/>
              </a:solidFill>
              <a:latin typeface="Calibri Light" panose="020F0302020204030204"/>
            </a:rPr>
            <a:t> Компьютерное оборудование и программное обеспечение</a:t>
          </a: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800" kern="1200" dirty="0">
              <a:solidFill>
                <a:schemeClr val="tx1"/>
              </a:solidFill>
              <a:latin typeface="Calibri Light" panose="020F0302020204030204"/>
            </a:rPr>
            <a:t> Реализация проектов магистрантов и бакалавров</a:t>
          </a:r>
        </a:p>
      </dsp:txBody>
      <dsp:txXfrm>
        <a:off x="9040834" y="1155590"/>
        <a:ext cx="1550341" cy="1743636"/>
      </dsp:txXfrm>
    </dsp:sp>
    <dsp:sp modelId="{496D900F-150A-4E85-9BBB-6413D9F65A9F}">
      <dsp:nvSpPr>
        <dsp:cNvPr id="0" name=""/>
        <dsp:cNvSpPr/>
      </dsp:nvSpPr>
      <dsp:spPr>
        <a:xfrm>
          <a:off x="9299454" y="387409"/>
          <a:ext cx="402401" cy="40240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C1EA6-58F6-4E6F-8E11-2DB177C6A528}">
      <dsp:nvSpPr>
        <dsp:cNvPr id="0" name=""/>
        <dsp:cNvSpPr/>
      </dsp:nvSpPr>
      <dsp:spPr>
        <a:xfrm>
          <a:off x="5909" y="280837"/>
          <a:ext cx="3600536" cy="266777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kk-KZ" sz="14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Внутривузовский этап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+mj-lt"/>
            <a:buNone/>
          </a:pPr>
          <a:r>
            <a:rPr lang="kk-KZ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1. Лебедев Д.В. - </a:t>
          </a:r>
          <a:r>
            <a:rPr lang="en-US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PhD</a:t>
          </a:r>
          <a:r>
            <a:rPr lang="ru-RU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ассоциированный профессор</a:t>
          </a:r>
          <a:endParaRPr lang="ru-KZ" sz="1400" b="0" i="0" u="none" strike="noStrike" kern="1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400" b="0" i="0" u="none" strike="noStrike" kern="1200" err="1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Ещенкулова</a:t>
          </a:r>
          <a:r>
            <a:rPr lang="en-US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Г.И. - к.э.н.</a:t>
          </a:r>
          <a:r>
            <a:rPr lang="en-US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профессор</a:t>
          </a:r>
          <a:endParaRPr lang="ru-KZ" sz="1400" b="0" i="0" u="none" strike="noStrike" kern="1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3. Исмаилов Н.А. - PhD, ассоциированный профессор</a:t>
          </a:r>
          <a:endParaRPr lang="ru-KZ" sz="1400" b="0" i="0" u="none" strike="noStrike" kern="1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1400" b="0" i="0" u="none" strike="noStrike" kern="1200" err="1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Касенов</a:t>
          </a:r>
          <a:r>
            <a:rPr lang="en-US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Х.Н. - PhD, ассоциированный профессор</a:t>
          </a:r>
          <a:endParaRPr lang="ru-KZ" sz="1400" b="0" i="0" u="none" strike="noStrike" kern="1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5. Жакиев Н.К. - </a:t>
          </a:r>
          <a:r>
            <a:rPr lang="en-US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PhD</a:t>
          </a:r>
          <a:r>
            <a:rPr lang="ru-RU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ассоциированный профессор</a:t>
          </a:r>
          <a:endParaRPr lang="en-US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045" y="358973"/>
        <a:ext cx="3444264" cy="2511504"/>
      </dsp:txXfrm>
    </dsp:sp>
    <dsp:sp modelId="{B1DCDF00-7193-47FB-A6C7-DF446DD1A5F4}">
      <dsp:nvSpPr>
        <dsp:cNvPr id="0" name=""/>
        <dsp:cNvSpPr/>
      </dsp:nvSpPr>
      <dsp:spPr>
        <a:xfrm rot="21581272">
          <a:off x="3819415" y="1319733"/>
          <a:ext cx="451508" cy="565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3819416" y="1433220"/>
        <a:ext cx="316056" cy="339355"/>
      </dsp:txXfrm>
    </dsp:sp>
    <dsp:sp modelId="{912B0D9D-C22D-436A-A179-176D9CAF173A}">
      <dsp:nvSpPr>
        <dsp:cNvPr id="0" name=""/>
        <dsp:cNvSpPr/>
      </dsp:nvSpPr>
      <dsp:spPr>
        <a:xfrm>
          <a:off x="4458336" y="280932"/>
          <a:ext cx="3325700" cy="262057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4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400" b="1" kern="1200">
              <a:solidFill>
                <a:schemeClr val="tx1"/>
              </a:solidFill>
            </a:rPr>
            <a:t>2-й Республиканский этап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kk-KZ" sz="1400" b="1" kern="1200">
            <a:solidFill>
              <a:schemeClr val="tx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400" b="0" i="0" u="none" strike="noStrike" kern="1200" err="1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Ещенкулова</a:t>
          </a:r>
          <a:r>
            <a:rPr lang="en-US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Г.И. - к.э.н.</a:t>
          </a:r>
          <a:r>
            <a:rPr lang="en-US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профессор</a:t>
          </a:r>
          <a:endParaRPr lang="ru-KZ" sz="1400" b="0" i="0" u="none" strike="noStrike" kern="1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2. Исмаилов Н.А. - PhD, ассоциированный профессор</a:t>
          </a:r>
          <a:endParaRPr lang="ru-KZ" sz="1400" b="0" i="0" u="none" strike="noStrike" kern="1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400" b="0" i="0" u="none" strike="noStrike" kern="1200" err="1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Касенов</a:t>
          </a:r>
          <a:r>
            <a:rPr lang="en-US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Х.Н. - PhD, ассоциированный профессор</a:t>
          </a:r>
          <a:endParaRPr lang="ru-KZ" sz="1400" b="0" i="0" u="none" strike="noStrike" kern="120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4. Жакиев Н.К. - </a:t>
          </a:r>
          <a:r>
            <a:rPr lang="en-US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PhD</a:t>
          </a:r>
          <a:r>
            <a:rPr lang="ru-RU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ассоциированный профессор</a:t>
          </a:r>
          <a:endParaRPr lang="en-US" sz="1400" kern="1200">
            <a:solidFill>
              <a:schemeClr val="tx1"/>
            </a:solidFill>
          </a:endParaRPr>
        </a:p>
      </dsp:txBody>
      <dsp:txXfrm>
        <a:off x="4535090" y="357686"/>
        <a:ext cx="3172192" cy="2467064"/>
      </dsp:txXfrm>
    </dsp:sp>
    <dsp:sp modelId="{00D774CC-4031-4D4C-BBF8-CE65EB9E613C}">
      <dsp:nvSpPr>
        <dsp:cNvPr id="0" name=""/>
        <dsp:cNvSpPr/>
      </dsp:nvSpPr>
      <dsp:spPr>
        <a:xfrm rot="21580992">
          <a:off x="8027169" y="1296459"/>
          <a:ext cx="515455" cy="565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027170" y="1410005"/>
        <a:ext cx="360819" cy="339355"/>
      </dsp:txXfrm>
    </dsp:sp>
    <dsp:sp modelId="{8DE0FE80-8FE7-4167-AC15-B3450FF4A47A}">
      <dsp:nvSpPr>
        <dsp:cNvPr id="0" name=""/>
        <dsp:cNvSpPr/>
      </dsp:nvSpPr>
      <dsp:spPr>
        <a:xfrm>
          <a:off x="8756580" y="268349"/>
          <a:ext cx="2640627" cy="260199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Победители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Исмаилов Н.А. - PhD, ассоциированный профессор</a:t>
          </a:r>
          <a:br>
            <a:rPr lang="ru-RU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Жакиев Н.К. - </a:t>
          </a:r>
          <a:r>
            <a:rPr lang="en-US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PhD</a:t>
          </a:r>
          <a:r>
            <a:rPr lang="ru-RU" sz="1400" b="0" i="0" u="none" strike="noStrike" kern="120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ассоциированный профессор</a:t>
          </a:r>
          <a:endParaRPr lang="en-US" sz="14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32790" y="344559"/>
        <a:ext cx="2488207" cy="24495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E71F0-7D11-4C31-9BCA-DBCD4F78C02D}">
      <dsp:nvSpPr>
        <dsp:cNvPr id="0" name=""/>
        <dsp:cNvSpPr/>
      </dsp:nvSpPr>
      <dsp:spPr>
        <a:xfrm>
          <a:off x="3519702" y="2217794"/>
          <a:ext cx="274848" cy="2143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3815"/>
              </a:lnTo>
              <a:lnTo>
                <a:pt x="274848" y="21438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81FFA-FEFD-462E-9BBD-2BF21445584A}">
      <dsp:nvSpPr>
        <dsp:cNvPr id="0" name=""/>
        <dsp:cNvSpPr/>
      </dsp:nvSpPr>
      <dsp:spPr>
        <a:xfrm>
          <a:off x="3519702" y="2217794"/>
          <a:ext cx="274848" cy="842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2867"/>
              </a:lnTo>
              <a:lnTo>
                <a:pt x="274848" y="84286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9AF01-9674-4BF0-8214-F3626F6088F0}">
      <dsp:nvSpPr>
        <dsp:cNvPr id="0" name=""/>
        <dsp:cNvSpPr/>
      </dsp:nvSpPr>
      <dsp:spPr>
        <a:xfrm>
          <a:off x="3144076" y="916847"/>
          <a:ext cx="1108553" cy="384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393"/>
              </a:lnTo>
              <a:lnTo>
                <a:pt x="1108553" y="192393"/>
              </a:lnTo>
              <a:lnTo>
                <a:pt x="1108553" y="3847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068F5-AC7A-4F83-8524-40638E911AF9}">
      <dsp:nvSpPr>
        <dsp:cNvPr id="0" name=""/>
        <dsp:cNvSpPr/>
      </dsp:nvSpPr>
      <dsp:spPr>
        <a:xfrm>
          <a:off x="2035522" y="916847"/>
          <a:ext cx="1108553" cy="384787"/>
        </a:xfrm>
        <a:custGeom>
          <a:avLst/>
          <a:gdLst/>
          <a:ahLst/>
          <a:cxnLst/>
          <a:rect l="0" t="0" r="0" b="0"/>
          <a:pathLst>
            <a:path>
              <a:moveTo>
                <a:pt x="1108553" y="0"/>
              </a:moveTo>
              <a:lnTo>
                <a:pt x="1108553" y="192393"/>
              </a:lnTo>
              <a:lnTo>
                <a:pt x="0" y="192393"/>
              </a:lnTo>
              <a:lnTo>
                <a:pt x="0" y="38478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632BF-8735-4094-94DA-1C54ADFFF4FF}">
      <dsp:nvSpPr>
        <dsp:cNvPr id="0" name=""/>
        <dsp:cNvSpPr/>
      </dsp:nvSpPr>
      <dsp:spPr>
        <a:xfrm>
          <a:off x="1193168" y="686"/>
          <a:ext cx="3901816" cy="91616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Ожидаемые результаты студенческой научной конференции</a:t>
          </a:r>
          <a:endParaRPr lang="ru-KZ" sz="13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3168" y="686"/>
        <a:ext cx="3901816" cy="916160"/>
      </dsp:txXfrm>
    </dsp:sp>
    <dsp:sp modelId="{D4F41BA5-262D-4999-BDFF-EBAE884D3435}">
      <dsp:nvSpPr>
        <dsp:cNvPr id="0" name=""/>
        <dsp:cNvSpPr/>
      </dsp:nvSpPr>
      <dsp:spPr>
        <a:xfrm>
          <a:off x="1119362" y="1301634"/>
          <a:ext cx="1832320" cy="91616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rPr>
            <a:t>С</a:t>
          </a:r>
          <a:r>
            <a:rPr lang="ru-KZ" sz="1300" b="1" kern="1200" err="1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rPr>
            <a:t>борник</a:t>
          </a:r>
          <a:r>
            <a:rPr lang="ru-KZ" sz="13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rPr>
            <a:t> </a:t>
          </a:r>
          <a:r>
            <a:rPr lang="ru-RU" sz="13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rPr>
            <a:t>лучших</a:t>
          </a:r>
          <a:r>
            <a:rPr lang="ru-KZ" sz="1300" b="1" kern="1200">
              <a:solidFill>
                <a:schemeClr val="tx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rPr>
            <a:t> докладов участников</a:t>
          </a:r>
          <a:endParaRPr lang="ru-KZ" sz="13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9362" y="1301634"/>
        <a:ext cx="1832320" cy="916160"/>
      </dsp:txXfrm>
    </dsp:sp>
    <dsp:sp modelId="{20C55193-BC3F-4603-983B-9F3BF088F238}">
      <dsp:nvSpPr>
        <dsp:cNvPr id="0" name=""/>
        <dsp:cNvSpPr/>
      </dsp:nvSpPr>
      <dsp:spPr>
        <a:xfrm>
          <a:off x="3336470" y="1301634"/>
          <a:ext cx="1832320" cy="91616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Присуждение баллов </a:t>
          </a:r>
          <a:r>
            <a:rPr lang="en-US" sz="13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ROS</a:t>
          </a:r>
          <a:r>
            <a:rPr lang="ru-RU" sz="13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участникам</a:t>
          </a:r>
          <a:endParaRPr lang="ru-KZ" sz="13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6470" y="1301634"/>
        <a:ext cx="1832320" cy="916160"/>
      </dsp:txXfrm>
    </dsp:sp>
    <dsp:sp modelId="{F756653D-49B9-48DF-BCF8-2676ED50E112}">
      <dsp:nvSpPr>
        <dsp:cNvPr id="0" name=""/>
        <dsp:cNvSpPr/>
      </dsp:nvSpPr>
      <dsp:spPr>
        <a:xfrm>
          <a:off x="3794550" y="2602582"/>
          <a:ext cx="1832320" cy="91616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Участие в конференции с докладом (программа конференции) без публикации – </a:t>
          </a:r>
          <a:r>
            <a:rPr lang="ru-RU" sz="1300" b="1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10 баллов</a:t>
          </a:r>
          <a:endParaRPr lang="ru-KZ" sz="13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4550" y="2602582"/>
        <a:ext cx="1832320" cy="916160"/>
      </dsp:txXfrm>
    </dsp:sp>
    <dsp:sp modelId="{FEE4CD54-A11F-417C-ABB2-5FC3ABF1C4E1}">
      <dsp:nvSpPr>
        <dsp:cNvPr id="0" name=""/>
        <dsp:cNvSpPr/>
      </dsp:nvSpPr>
      <dsp:spPr>
        <a:xfrm>
          <a:off x="3794550" y="3903529"/>
          <a:ext cx="1832320" cy="91616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Публикация</a:t>
          </a:r>
          <a:r>
            <a:rPr lang="ru-RU" sz="1300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в сборнике конференции (без индексации, в том числе студенческая) –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25 баллов</a:t>
          </a:r>
          <a:endParaRPr lang="ru-KZ" sz="13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4550" y="3903529"/>
        <a:ext cx="1832320" cy="9161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CB3FD-C8ED-4D90-814E-4F340E9AF49B}">
      <dsp:nvSpPr>
        <dsp:cNvPr id="0" name=""/>
        <dsp:cNvSpPr/>
      </dsp:nvSpPr>
      <dsp:spPr>
        <a:xfrm>
          <a:off x="2291668" y="2275863"/>
          <a:ext cx="2094168" cy="1787748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>
            <a:solidFill>
              <a:schemeClr val="bg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</a:t>
          </a:r>
          <a:r>
            <a:rPr lang="en-US" sz="1400" b="1" kern="1200" err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рофиль</a:t>
          </a:r>
          <a:r>
            <a:rPr lang="en-US" sz="1400" b="1" kern="120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b="1" kern="1200" err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студента</a:t>
          </a:r>
          <a:r>
            <a:rPr lang="en-US" sz="1400" b="1" kern="120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с </a:t>
          </a:r>
          <a:r>
            <a:rPr lang="en-US" sz="1400" b="1" kern="1200" err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показателями</a:t>
          </a:r>
          <a:r>
            <a:rPr lang="en-US" sz="1400" b="1" kern="120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b="1" kern="1200" err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активности</a:t>
          </a:r>
          <a:r>
            <a:rPr lang="en-US" sz="1400" b="1" kern="120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и </a:t>
          </a:r>
          <a:r>
            <a:rPr lang="en-US" sz="1400" b="1" kern="1200" err="1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баллами</a:t>
          </a:r>
          <a:r>
            <a:rPr lang="kk-KZ" sz="1400" b="1" kern="120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en-US" sz="1400" b="1" kern="120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ROS</a:t>
          </a:r>
          <a:endParaRPr lang="en-US" sz="14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8352" y="2537673"/>
        <a:ext cx="1480800" cy="1264128"/>
      </dsp:txXfrm>
    </dsp:sp>
    <dsp:sp modelId="{AE40F784-6A2A-4E3C-B430-86EF1D3C45B0}">
      <dsp:nvSpPr>
        <dsp:cNvPr id="0" name=""/>
        <dsp:cNvSpPr/>
      </dsp:nvSpPr>
      <dsp:spPr>
        <a:xfrm rot="11700000">
          <a:off x="854043" y="2440746"/>
          <a:ext cx="1429665" cy="5095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0B1606-2D64-4CA0-8A65-FE90AC11F5AF}">
      <dsp:nvSpPr>
        <dsp:cNvPr id="0" name=""/>
        <dsp:cNvSpPr/>
      </dsp:nvSpPr>
      <dsp:spPr>
        <a:xfrm>
          <a:off x="-26995" y="1831143"/>
          <a:ext cx="1810792" cy="135868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Исследовательская деятельность (конкурс</a:t>
          </a:r>
          <a:r>
            <a:rPr lang="en-US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kk-KZ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НИРС</a:t>
          </a:r>
          <a:r>
            <a:rPr lang="ru-RU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конференция)</a:t>
          </a:r>
          <a:endParaRPr lang="en-US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00" y="1870938"/>
        <a:ext cx="1731202" cy="1279098"/>
      </dsp:txXfrm>
    </dsp:sp>
    <dsp:sp modelId="{8C964E4D-1174-41B1-8AA6-B55CBDA606F7}">
      <dsp:nvSpPr>
        <dsp:cNvPr id="0" name=""/>
        <dsp:cNvSpPr/>
      </dsp:nvSpPr>
      <dsp:spPr>
        <a:xfrm rot="14700000">
          <a:off x="1834008" y="1338095"/>
          <a:ext cx="1541104" cy="5095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70AE0-50F2-40FF-A498-CB4951A67816}">
      <dsp:nvSpPr>
        <dsp:cNvPr id="0" name=""/>
        <dsp:cNvSpPr/>
      </dsp:nvSpPr>
      <dsp:spPr>
        <a:xfrm>
          <a:off x="1348310" y="181896"/>
          <a:ext cx="1827945" cy="135868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Инновационная деятельность (</a:t>
          </a:r>
          <a:r>
            <a:rPr lang="ru-RU" sz="1400" kern="120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хакатон</a:t>
          </a:r>
          <a:r>
            <a:rPr lang="ru-RU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400" kern="120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стартап,и</a:t>
          </a:r>
          <a:r>
            <a:rPr lang="ru-RU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</a:t>
          </a:r>
          <a:r>
            <a:rPr lang="ru-RU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4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8105" y="221691"/>
        <a:ext cx="1748355" cy="1279098"/>
      </dsp:txXfrm>
    </dsp:sp>
    <dsp:sp modelId="{880BEF41-836A-484D-88B0-CEEEE3D8106D}">
      <dsp:nvSpPr>
        <dsp:cNvPr id="0" name=""/>
        <dsp:cNvSpPr/>
      </dsp:nvSpPr>
      <dsp:spPr>
        <a:xfrm rot="17550231">
          <a:off x="3284222" y="1365224"/>
          <a:ext cx="1467750" cy="5095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33E8F-2A05-4C34-A716-968BC6A0995B}">
      <dsp:nvSpPr>
        <dsp:cNvPr id="0" name=""/>
        <dsp:cNvSpPr/>
      </dsp:nvSpPr>
      <dsp:spPr>
        <a:xfrm>
          <a:off x="3378012" y="212765"/>
          <a:ext cx="1808686" cy="135868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k-KZ" sz="12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Изучение на дисциплинах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k-KZ" sz="12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Методов исследования</a:t>
          </a:r>
          <a:endParaRPr lang="en-US" sz="12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kk-KZ" sz="12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Курсовая работа по дисц.</a:t>
          </a:r>
        </a:p>
      </dsp:txBody>
      <dsp:txXfrm>
        <a:off x="3417807" y="252560"/>
        <a:ext cx="1729096" cy="1279098"/>
      </dsp:txXfrm>
    </dsp:sp>
    <dsp:sp modelId="{2A885619-DE45-4928-B7FB-4431799FA0F6}">
      <dsp:nvSpPr>
        <dsp:cNvPr id="0" name=""/>
        <dsp:cNvSpPr/>
      </dsp:nvSpPr>
      <dsp:spPr>
        <a:xfrm rot="20700000">
          <a:off x="4343915" y="2366597"/>
          <a:ext cx="1429665" cy="50950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C4AC10-2397-4BAC-9B9B-6AF0581DCFD7}">
      <dsp:nvSpPr>
        <dsp:cNvPr id="0" name=""/>
        <dsp:cNvSpPr/>
      </dsp:nvSpPr>
      <dsp:spPr>
        <a:xfrm>
          <a:off x="4949924" y="1831143"/>
          <a:ext cx="1698360" cy="135868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Исследовательская работа (дипломный проект)</a:t>
          </a:r>
          <a:r>
            <a:rPr lang="kk-KZ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4989719" y="1870938"/>
        <a:ext cx="1618770" cy="1279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0.10389</cdr:x>
      <cdr:y>0.64138</cdr:y>
    </cdr:from>
    <cdr:to>
      <cdr:x>0.24891</cdr:x>
      <cdr:y>0.69726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C8EE9F0-F0DA-C58B-77A8-95312BC1F617}"/>
            </a:ext>
          </a:extLst>
        </cdr:cNvPr>
        <cdr:cNvSpPr txBox="1"/>
      </cdr:nvSpPr>
      <cdr:spPr>
        <a:xfrm xmlns:a="http://schemas.openxmlformats.org/drawingml/2006/main">
          <a:off x="591449" y="1844141"/>
          <a:ext cx="825567" cy="16067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KZ" sz="1100"/>
            <a:t>всего 1</a:t>
          </a:r>
          <a:endParaRPr lang="en-US" sz="1100"/>
        </a:p>
      </cdr:txBody>
    </cdr:sp>
  </cdr:relSizeAnchor>
  <cdr:relSizeAnchor xmlns:cdr="http://schemas.openxmlformats.org/drawingml/2006/chartDrawing">
    <cdr:from>
      <cdr:x>0.33301</cdr:x>
      <cdr:y>0.64138</cdr:y>
    </cdr:from>
    <cdr:to>
      <cdr:x>0.47802</cdr:x>
      <cdr:y>0.69726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40D95DC-91B6-2936-FF0C-F0EDB5126058}"/>
            </a:ext>
          </a:extLst>
        </cdr:cNvPr>
        <cdr:cNvSpPr txBox="1"/>
      </cdr:nvSpPr>
      <cdr:spPr>
        <a:xfrm xmlns:a="http://schemas.openxmlformats.org/drawingml/2006/main">
          <a:off x="1895751" y="1844141"/>
          <a:ext cx="825510" cy="16067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KZ" sz="1100" dirty="0"/>
            <a:t>всего 1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0.5691</cdr:x>
      <cdr:y>0.32001</cdr:y>
    </cdr:from>
    <cdr:to>
      <cdr:x>0.71412</cdr:x>
      <cdr:y>0.37589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B40D95DC-91B6-2936-FF0C-F0EDB5126058}"/>
            </a:ext>
          </a:extLst>
        </cdr:cNvPr>
        <cdr:cNvSpPr txBox="1"/>
      </cdr:nvSpPr>
      <cdr:spPr>
        <a:xfrm xmlns:a="http://schemas.openxmlformats.org/drawingml/2006/main">
          <a:off x="3239787" y="920116"/>
          <a:ext cx="825567" cy="16067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KZ" sz="1100" dirty="0"/>
            <a:t>всего 19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0.8236</cdr:x>
      <cdr:y>0.20272</cdr:y>
    </cdr:from>
    <cdr:to>
      <cdr:x>0.96862</cdr:x>
      <cdr:y>0.2586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40D95DC-91B6-2936-FF0C-F0EDB5126058}"/>
            </a:ext>
          </a:extLst>
        </cdr:cNvPr>
        <cdr:cNvSpPr txBox="1"/>
      </cdr:nvSpPr>
      <cdr:spPr>
        <a:xfrm xmlns:a="http://schemas.openxmlformats.org/drawingml/2006/main">
          <a:off x="4688563" y="582880"/>
          <a:ext cx="825567" cy="16067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KZ" sz="1100" dirty="0"/>
            <a:t>всего 25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0.33709</cdr:x>
      <cdr:y>0.59852</cdr:y>
    </cdr:from>
    <cdr:to>
      <cdr:x>0.4698</cdr:x>
      <cdr:y>0.63885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0B07728-3FF4-4E08-C744-4FD63F54313D}"/>
            </a:ext>
          </a:extLst>
        </cdr:cNvPr>
        <cdr:cNvSpPr txBox="1"/>
      </cdr:nvSpPr>
      <cdr:spPr>
        <a:xfrm xmlns:a="http://schemas.openxmlformats.org/drawingml/2006/main">
          <a:off x="1807114" y="2385007"/>
          <a:ext cx="711440" cy="16067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KZ" sz="1100" b="1" dirty="0"/>
            <a:t>всего 1</a:t>
          </a:r>
          <a:r>
            <a:rPr lang="en-US" sz="1100" b="1" dirty="0"/>
            <a:t>3</a:t>
          </a:r>
        </a:p>
      </cdr:txBody>
    </cdr:sp>
  </cdr:relSizeAnchor>
  <cdr:relSizeAnchor xmlns:cdr="http://schemas.openxmlformats.org/drawingml/2006/chartDrawing">
    <cdr:from>
      <cdr:x>0.11468</cdr:x>
      <cdr:y>0.68626</cdr:y>
    </cdr:from>
    <cdr:to>
      <cdr:x>0.24739</cdr:x>
      <cdr:y>0.72658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B41F56C3-695F-A2E4-8199-CFE880F862C4}"/>
            </a:ext>
          </a:extLst>
        </cdr:cNvPr>
        <cdr:cNvSpPr txBox="1"/>
      </cdr:nvSpPr>
      <cdr:spPr>
        <a:xfrm xmlns:a="http://schemas.openxmlformats.org/drawingml/2006/main">
          <a:off x="614808" y="2734631"/>
          <a:ext cx="711440" cy="16067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KZ" sz="1100" b="1" dirty="0"/>
            <a:t>всего 1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0.57044</cdr:x>
      <cdr:y>0.32664</cdr:y>
    </cdr:from>
    <cdr:to>
      <cdr:x>0.70315</cdr:x>
      <cdr:y>0.36696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5D52F94-D9B2-DDA7-A8EA-32155ED7FCAA}"/>
            </a:ext>
          </a:extLst>
        </cdr:cNvPr>
        <cdr:cNvSpPr txBox="1"/>
      </cdr:nvSpPr>
      <cdr:spPr>
        <a:xfrm xmlns:a="http://schemas.openxmlformats.org/drawingml/2006/main">
          <a:off x="3066429" y="1280309"/>
          <a:ext cx="713386" cy="1580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KZ" sz="1100" b="1" dirty="0"/>
            <a:t>всего </a:t>
          </a:r>
          <a:r>
            <a:rPr lang="en-US" sz="1100" b="1" dirty="0"/>
            <a:t>53</a:t>
          </a:r>
        </a:p>
      </cdr:txBody>
    </cdr:sp>
  </cdr:relSizeAnchor>
  <cdr:relSizeAnchor xmlns:cdr="http://schemas.openxmlformats.org/drawingml/2006/chartDrawing">
    <cdr:from>
      <cdr:x>0.7886</cdr:x>
      <cdr:y>0.06309</cdr:y>
    </cdr:from>
    <cdr:to>
      <cdr:x>0.92131</cdr:x>
      <cdr:y>0.10341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6E965924-3760-FB4A-431B-98E7B3AD4541}"/>
            </a:ext>
          </a:extLst>
        </cdr:cNvPr>
        <cdr:cNvSpPr txBox="1"/>
      </cdr:nvSpPr>
      <cdr:spPr>
        <a:xfrm xmlns:a="http://schemas.openxmlformats.org/drawingml/2006/main">
          <a:off x="4227584" y="251408"/>
          <a:ext cx="711440" cy="16067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KZ" sz="1100" b="1" dirty="0"/>
            <a:t>всего </a:t>
          </a:r>
          <a:r>
            <a:rPr lang="en-US" sz="1100" b="1" dirty="0"/>
            <a:t>87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12064-0EBB-4465-A2F3-CED0DB17C2B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15E41-52FC-4058-A716-37C0262CD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8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42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4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D317BC-4C9E-45D5-A0FD-67F4CB11C815}" type="slidenum">
              <a:rPr lang="uk-UA" altLang="ru-RU" smtClean="0"/>
              <a:pPr>
                <a:defRPr/>
              </a:pPr>
              <a:t>33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962630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D317BC-4C9E-45D5-A0FD-67F4CB11C815}" type="slidenum">
              <a:rPr lang="uk-UA" altLang="ru-RU" smtClean="0"/>
              <a:pPr>
                <a:defRPr/>
              </a:pPr>
              <a:t>35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108353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KZ"/>
              <a:t>Ожидаем, что центры будут центрами притяжения </a:t>
            </a:r>
            <a:r>
              <a:rPr lang="ru-KZ" err="1"/>
              <a:t>научн.потенциала</a:t>
            </a:r>
            <a:r>
              <a:rPr lang="ru-KZ"/>
              <a:t> и готовят </a:t>
            </a:r>
            <a:r>
              <a:rPr lang="ru-KZ" err="1"/>
              <a:t>пшд</a:t>
            </a:r>
            <a:r>
              <a:rPr lang="ru-KZ"/>
              <a:t> докторантов</a:t>
            </a:r>
          </a:p>
          <a:p>
            <a:endParaRPr lang="ru-KZ"/>
          </a:p>
          <a:p>
            <a:r>
              <a:rPr lang="ru-KZ"/>
              <a:t>Ищем потенциальных рук с грантами которые могли бы возглавить центры. 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15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73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86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40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53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KZ"/>
              <a:t>Согласно стратегии АЙТУ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4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KZ"/>
              <a:t>Согласно стратегии АЙТУ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45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EF09B-BD5E-4184-9C19-7AD50A95CD7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370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3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53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65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00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0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59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59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b="1"/>
              <a:t>В рамках стратегии по развитию стартап </a:t>
            </a:r>
            <a:r>
              <a:rPr lang="ru-KZ" b="1"/>
              <a:t>компании</a:t>
            </a:r>
            <a:r>
              <a:rPr lang="kk-KZ" b="1"/>
              <a:t> </a:t>
            </a:r>
            <a:r>
              <a:rPr lang="ru-KZ" b="1"/>
              <a:t>и </a:t>
            </a:r>
            <a:r>
              <a:rPr lang="en-US" b="1"/>
              <a:t>MVP </a:t>
            </a:r>
            <a:r>
              <a:rPr lang="ru-KZ" b="1"/>
              <a:t>– ведутся работы по </a:t>
            </a:r>
            <a:r>
              <a:rPr lang="kk-KZ" b="1"/>
              <a:t>развити</a:t>
            </a:r>
            <a:r>
              <a:rPr lang="ru-KZ" b="1"/>
              <a:t>ю</a:t>
            </a:r>
            <a:r>
              <a:rPr lang="kk-KZ" b="1"/>
              <a:t> инновационной деятельности</a:t>
            </a:r>
            <a:r>
              <a:rPr lang="ru-KZ" b="1"/>
              <a:t>.</a:t>
            </a:r>
            <a:endParaRPr lang="en-US" b="1"/>
          </a:p>
          <a:p>
            <a:endParaRPr lang="ru-KZ" b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902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/>
              <a:t>В рамках командных и </a:t>
            </a:r>
            <a:r>
              <a:rPr lang="ru-KZ"/>
              <a:t>индивид работ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918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B4C549-394D-4351-B0D6-509E01BB8EE6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24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7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6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KZ"/>
              <a:t>Для обеспечения </a:t>
            </a:r>
          </a:p>
          <a:p>
            <a:r>
              <a:rPr lang="ru-KZ"/>
              <a:t>Эти договора обеспечивают нам базы стажировок, привлечение кандидатур на целевую докторантуру, </a:t>
            </a:r>
            <a:r>
              <a:rPr lang="ru-KZ" err="1"/>
              <a:t>отрытие</a:t>
            </a:r>
            <a:r>
              <a:rPr lang="ru-KZ"/>
              <a:t> совместные диссоветов.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D0D4-C3D4-444A-9CB1-454BDA9CA1A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51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15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37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KZ"/>
              <a:t>Ожидаем, что центры будут центрами притяжения </a:t>
            </a:r>
            <a:r>
              <a:rPr lang="ru-KZ" err="1"/>
              <a:t>научн.потенциала</a:t>
            </a:r>
            <a:r>
              <a:rPr lang="ru-KZ"/>
              <a:t> и готовят </a:t>
            </a:r>
            <a:r>
              <a:rPr lang="ru-KZ" err="1"/>
              <a:t>пшд</a:t>
            </a:r>
            <a:r>
              <a:rPr lang="ru-KZ"/>
              <a:t> докторантов</a:t>
            </a:r>
          </a:p>
          <a:p>
            <a:endParaRPr lang="ru-KZ"/>
          </a:p>
          <a:p>
            <a:r>
              <a:rPr lang="ru-KZ"/>
              <a:t>Ищем потенциальных рук с грантами которые могли бы возглавить центры. 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9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KZ"/>
              <a:t>Ожидаем, что центры будут центрами притяжения </a:t>
            </a:r>
            <a:r>
              <a:rPr lang="ru-KZ" err="1"/>
              <a:t>научн.потенциала</a:t>
            </a:r>
            <a:r>
              <a:rPr lang="ru-KZ"/>
              <a:t> и готовят </a:t>
            </a:r>
            <a:r>
              <a:rPr lang="ru-KZ" err="1"/>
              <a:t>пшд</a:t>
            </a:r>
            <a:r>
              <a:rPr lang="ru-KZ"/>
              <a:t> докторантов</a:t>
            </a:r>
          </a:p>
          <a:p>
            <a:endParaRPr lang="ru-KZ"/>
          </a:p>
          <a:p>
            <a:r>
              <a:rPr lang="ru-KZ"/>
              <a:t>Ищем потенциальных рук с грантами которые могли бы возглавить центры. 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15E41-52FC-4058-A716-37C0262CD1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6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8313F-E143-42FB-929B-62F429850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EC106B-AB98-4FA1-87AF-2BC5749CD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7A02C6-5800-4F9B-ABC6-8E64F8A4C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8BBF-F628-4066-A9A1-6A71C5107ED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700252-BAA4-4B01-A72F-6AF74865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392351-CF82-4A80-AF18-20DCA7D7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99E2-592D-4B55-9BD8-AC5EDC4D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2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EC4F8-967B-491B-8E57-E4F3D112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CD322-7945-4214-9916-14F13F256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B8CFF7-FA9B-4FD7-B570-F9E8E875F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8BBF-F628-4066-A9A1-6A71C5107ED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7022C-1E7D-414B-B726-7ED7D7DC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C8ADCB-E503-43DE-AF76-840A4466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99E2-592D-4B55-9BD8-AC5EDC4D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6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180C0A-4926-475C-94F5-20CE804F9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910594-9E02-492F-8682-DBA668965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BD66CA-3CCE-44C8-9991-C86F3DAA3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8BBF-F628-4066-A9A1-6A71C5107ED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43AB33-DC36-4620-8A4A-E876EBF6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AD0E57-5E1E-4274-9DC1-4CCDA6E70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99E2-592D-4B55-9BD8-AC5EDC4D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05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F9E0CFE-F27B-4D50-AA2F-7146CA90E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15399" y="1943826"/>
            <a:ext cx="7676601" cy="4184628"/>
          </a:xfrm>
          <a:prstGeom prst="rect">
            <a:avLst/>
          </a:prstGeom>
          <a:solidFill>
            <a:srgbClr val="F2E6E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3836FB9-568E-408A-B183-65F9ABF6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40168"/>
            <a:ext cx="10624949" cy="864683"/>
          </a:xfrm>
        </p:spPr>
        <p:txBody>
          <a:bodyPr rtlCol="0" anchor="b">
            <a:normAutofit/>
          </a:bodyPr>
          <a:lstStyle>
            <a:lvl1pPr>
              <a:defRPr>
                <a:latin typeface="+mj-lt"/>
              </a:defRPr>
            </a:lvl1pPr>
          </a:lstStyle>
          <a:p>
            <a:pPr rtl="0"/>
            <a:r>
              <a:rPr lang="ru-RU" sz="4800">
                <a:solidFill>
                  <a:schemeClr val="tx1"/>
                </a:solidFill>
              </a:rPr>
              <a:t>Образец заголовка</a:t>
            </a:r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B5437444-7076-4AEE-AB96-9C6BB85DAD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45018"/>
            <a:ext cx="2587752" cy="2070387"/>
          </a:xfrm>
          <a:solidFill>
            <a:schemeClr val="accent3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18" name="Рисунок 16">
            <a:extLst>
              <a:ext uri="{FF2B5EF4-FFF2-40B4-BE49-F238E27FC236}">
                <a16:creationId xmlns:a16="http://schemas.microsoft.com/office/drawing/2014/main" id="{536502EE-A891-4CB0-9BA5-B0AC7B9AA8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572" y="4058068"/>
            <a:ext cx="2587752" cy="2070387"/>
          </a:xfrm>
          <a:solidFill>
            <a:schemeClr val="accent3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19" name="Рисунок 16">
            <a:extLst>
              <a:ext uri="{FF2B5EF4-FFF2-40B4-BE49-F238E27FC236}">
                <a16:creationId xmlns:a16="http://schemas.microsoft.com/office/drawing/2014/main" id="{51D45778-D0A6-415B-AA4F-03D6E429EB9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51760" y="1945019"/>
            <a:ext cx="1764792" cy="2070026"/>
          </a:xfrm>
          <a:solidFill>
            <a:schemeClr val="accent3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20" name="Рисунок 16">
            <a:extLst>
              <a:ext uri="{FF2B5EF4-FFF2-40B4-BE49-F238E27FC236}">
                <a16:creationId xmlns:a16="http://schemas.microsoft.com/office/drawing/2014/main" id="{93E1D509-0CBA-46BD-9192-C0403309FD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47188" y="4058429"/>
            <a:ext cx="1764792" cy="2070026"/>
          </a:xfrm>
          <a:solidFill>
            <a:schemeClr val="accent3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6994EC89-4FAE-445C-A6E8-D55E4A34D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316" y="2183937"/>
            <a:ext cx="6355998" cy="3748261"/>
          </a:xfrm>
        </p:spPr>
        <p:txBody>
          <a:bodyPr rtlCol="0" anchor="t" anchorCtr="0">
            <a:normAutofit/>
          </a:bodyPr>
          <a:lstStyle>
            <a:lvl1pPr>
              <a:buNone/>
              <a:defRPr/>
            </a:lvl1pPr>
          </a:lstStyle>
          <a:p>
            <a:pPr lvl="0" rtl="0">
              <a:lnSpc>
                <a:spcPts val="2800"/>
              </a:lnSpc>
            </a:pPr>
            <a:r>
              <a:rPr lang="ru-RU" sz="1800">
                <a:solidFill>
                  <a:schemeClr val="tx1"/>
                </a:solidFill>
              </a:rPr>
              <a:t>Образец текста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4F6043-7A67-491B-98BC-F933DED7226D}" type="slidenum">
              <a:rPr lang="ru-RU" smtClean="0"/>
              <a:pPr rtl="0"/>
              <a:t>‹#›</a:t>
            </a:fld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9ECF93F-3E86-4C44-BAF1-ADE160CAD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8BE8DAB8-6232-45C1-9BC3-E99A86BD3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716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0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Содержимое с 3 столбц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 descr="Tag=AccentColor&#10;Flavor=Light&#10;Target=Fill">
            <a:extLst>
              <a:ext uri="{FF2B5EF4-FFF2-40B4-BE49-F238E27FC236}">
                <a16:creationId xmlns:a16="http://schemas.microsoft.com/office/drawing/2014/main" id="{3065995A-ADFA-424E-8E79-060CD9CD1880}"/>
              </a:ext>
            </a:extLst>
          </p:cNvPr>
          <p:cNvSpPr/>
          <p:nvPr userDrawn="1"/>
        </p:nvSpPr>
        <p:spPr>
          <a:xfrm rot="10800000">
            <a:off x="11492523" y="0"/>
            <a:ext cx="699477" cy="189880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 rtlCol="0">
            <a:normAutofit/>
          </a:bodyPr>
          <a:lstStyle>
            <a:lvl1pPr>
              <a:defRPr sz="52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329184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3291840" cy="3526932"/>
          </a:xfrm>
        </p:spPr>
        <p:txBody>
          <a:bodyPr rtlCol="0">
            <a:normAutofit/>
          </a:bodyPr>
          <a:lstStyle>
            <a:lvl1pPr>
              <a:lnSpc>
                <a:spcPts val="2100"/>
              </a:lnSpc>
              <a:spcBef>
                <a:spcPts val="1000"/>
              </a:spcBef>
              <a:defRPr sz="1800"/>
            </a:lvl1pPr>
            <a:lvl2pPr>
              <a:lnSpc>
                <a:spcPts val="2100"/>
              </a:lnSpc>
              <a:spcBef>
                <a:spcPts val="1000"/>
              </a:spcBef>
              <a:defRPr sz="1800"/>
            </a:lvl2pPr>
            <a:lvl3pPr>
              <a:lnSpc>
                <a:spcPts val="2100"/>
              </a:lnSpc>
              <a:spcBef>
                <a:spcPts val="1000"/>
              </a:spcBef>
              <a:defRPr sz="1400"/>
            </a:lvl3pPr>
            <a:lvl4pPr>
              <a:lnSpc>
                <a:spcPts val="2100"/>
              </a:lnSpc>
              <a:spcBef>
                <a:spcPts val="1000"/>
              </a:spcBef>
              <a:defRPr sz="1200"/>
            </a:lvl4pPr>
            <a:lvl5pPr>
              <a:lnSpc>
                <a:spcPts val="2100"/>
              </a:lnSpc>
              <a:spcBef>
                <a:spcPts val="1000"/>
              </a:spcBef>
              <a:defRPr sz="11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73651" y="1690688"/>
            <a:ext cx="329184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73651" y="2514600"/>
            <a:ext cx="3291840" cy="3526932"/>
          </a:xfrm>
        </p:spPr>
        <p:txBody>
          <a:bodyPr rtlCol="0">
            <a:normAutofit/>
          </a:bodyPr>
          <a:lstStyle>
            <a:lvl1pPr>
              <a:lnSpc>
                <a:spcPts val="2100"/>
              </a:lnSpc>
              <a:spcBef>
                <a:spcPts val="1000"/>
              </a:spcBef>
              <a:defRPr sz="1800"/>
            </a:lvl1pPr>
            <a:lvl2pPr>
              <a:lnSpc>
                <a:spcPts val="2100"/>
              </a:lnSpc>
              <a:spcBef>
                <a:spcPts val="1000"/>
              </a:spcBef>
              <a:defRPr sz="1800"/>
            </a:lvl2pPr>
            <a:lvl3pPr>
              <a:lnSpc>
                <a:spcPts val="2100"/>
              </a:lnSpc>
              <a:spcBef>
                <a:spcPts val="1000"/>
              </a:spcBef>
              <a:defRPr sz="1400"/>
            </a:lvl3pPr>
            <a:lvl4pPr>
              <a:lnSpc>
                <a:spcPts val="2100"/>
              </a:lnSpc>
              <a:spcBef>
                <a:spcPts val="1000"/>
              </a:spcBef>
              <a:defRPr sz="1200"/>
            </a:lvl4pPr>
            <a:lvl5pPr>
              <a:lnSpc>
                <a:spcPts val="2100"/>
              </a:lnSpc>
              <a:spcBef>
                <a:spcPts val="1000"/>
              </a:spcBef>
              <a:defRPr sz="11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rtlCol="0"/>
          <a:lstStyle/>
          <a:p>
            <a:pPr rtl="0"/>
            <a:r>
              <a:rPr lang="ru-RU"/>
              <a:t>Понедельник, 1 февраля 20XX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4F6043-7A67-491B-98BC-F933DED7226D}" type="slidenum">
              <a:rPr lang="ru-RU" smtClean="0"/>
              <a:pPr rtl="0"/>
              <a:t>‹#›</a:t>
            </a:fld>
            <a:endParaRPr lang="ru-RU"/>
          </a:p>
        </p:txBody>
      </p:sp>
      <p:cxnSp>
        <p:nvCxnSpPr>
          <p:cNvPr id="12" name="Прямая соединительная линия 11" descr="Tag=AccentColor&#10;Flavor=Light&#10;Target=Line">
            <a:extLst>
              <a:ext uri="{FF2B5EF4-FFF2-40B4-BE49-F238E27FC236}">
                <a16:creationId xmlns:a16="http://schemas.microsoft.com/office/drawing/2014/main" id="{D0520DAB-C1D4-4D6C-A6DC-D7EC7DD52AD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 descr="Tag=AccentColor&#10;Flavor=Light&#10;Target=Line">
            <a:extLst>
              <a:ext uri="{FF2B5EF4-FFF2-40B4-BE49-F238E27FC236}">
                <a16:creationId xmlns:a16="http://schemas.microsoft.com/office/drawing/2014/main" id="{C30EEEA8-859F-4EA5-BF79-BCCA444C5E96}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4">
            <a:extLst>
              <a:ext uri="{FF2B5EF4-FFF2-40B4-BE49-F238E27FC236}">
                <a16:creationId xmlns:a16="http://schemas.microsoft.com/office/drawing/2014/main" id="{EA948393-0FB5-4969-8C1D-8D80A6884E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6679" y="1681163"/>
            <a:ext cx="329184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20" name="Объект 5">
            <a:extLst>
              <a:ext uri="{FF2B5EF4-FFF2-40B4-BE49-F238E27FC236}">
                <a16:creationId xmlns:a16="http://schemas.microsoft.com/office/drawing/2014/main" id="{4ACFC3A6-17FC-4040-AC3E-76E9975C5A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26679" y="2505075"/>
            <a:ext cx="3291840" cy="3526932"/>
          </a:xfrm>
        </p:spPr>
        <p:txBody>
          <a:bodyPr rtlCol="0">
            <a:normAutofit/>
          </a:bodyPr>
          <a:lstStyle>
            <a:lvl1pPr>
              <a:lnSpc>
                <a:spcPts val="2100"/>
              </a:lnSpc>
              <a:spcBef>
                <a:spcPts val="1000"/>
              </a:spcBef>
              <a:defRPr sz="1800"/>
            </a:lvl1pPr>
            <a:lvl2pPr>
              <a:lnSpc>
                <a:spcPts val="2100"/>
              </a:lnSpc>
              <a:spcBef>
                <a:spcPts val="1000"/>
              </a:spcBef>
              <a:defRPr sz="1800"/>
            </a:lvl2pPr>
            <a:lvl3pPr>
              <a:lnSpc>
                <a:spcPts val="2100"/>
              </a:lnSpc>
              <a:spcBef>
                <a:spcPts val="1000"/>
              </a:spcBef>
              <a:defRPr sz="1400"/>
            </a:lvl3pPr>
            <a:lvl4pPr>
              <a:lnSpc>
                <a:spcPts val="2100"/>
              </a:lnSpc>
              <a:spcBef>
                <a:spcPts val="1000"/>
              </a:spcBef>
              <a:defRPr sz="1200"/>
            </a:lvl4pPr>
            <a:lvl5pPr>
              <a:lnSpc>
                <a:spcPts val="2100"/>
              </a:lnSpc>
              <a:spcBef>
                <a:spcPts val="1000"/>
              </a:spcBef>
              <a:defRPr sz="11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68028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3" y="365760"/>
            <a:ext cx="11067089" cy="1325880"/>
          </a:xfrm>
        </p:spPr>
        <p:txBody>
          <a:bodyPr rtlCol="0" anchor="ctr">
            <a:normAutofit/>
          </a:bodyPr>
          <a:lstStyle>
            <a:lvl1pPr>
              <a:lnSpc>
                <a:spcPts val="2800"/>
              </a:lnSpc>
              <a:spcBef>
                <a:spcPts val="1000"/>
              </a:spcBef>
              <a:defRPr sz="5200" b="0" i="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5" name="Рисунок 34">
            <a:extLst>
              <a:ext uri="{FF2B5EF4-FFF2-40B4-BE49-F238E27FC236}">
                <a16:creationId xmlns:a16="http://schemas.microsoft.com/office/drawing/2014/main" id="{F2462114-8669-43BC-B4E2-2721F7F370A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0624" y="2029968"/>
            <a:ext cx="2642616" cy="1892808"/>
          </a:xfrm>
          <a:solidFill>
            <a:schemeClr val="accent3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8BD3B0-8831-43B7-B5A9-3F692192A2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0624" y="3971853"/>
            <a:ext cx="2642616" cy="877824"/>
          </a:xfrm>
        </p:spPr>
        <p:txBody>
          <a:bodyPr rtlCol="0" anchor="b" anchorCtr="0">
            <a:normAutofit/>
          </a:bodyPr>
          <a:lstStyle>
            <a:lvl1pPr>
              <a:buNone/>
              <a:defRPr sz="2000" b="1" baseline="0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0625" y="4945456"/>
            <a:ext cx="264436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36" name="Рисунок 34">
            <a:extLst>
              <a:ext uri="{FF2B5EF4-FFF2-40B4-BE49-F238E27FC236}">
                <a16:creationId xmlns:a16="http://schemas.microsoft.com/office/drawing/2014/main" id="{E9A9694E-7001-4575-9F4C-663629B0A7C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27832" y="2029968"/>
            <a:ext cx="2642616" cy="1892808"/>
          </a:xfrm>
          <a:solidFill>
            <a:schemeClr val="accent3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id="{44183588-657C-4472-8112-7A2B55E2E7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7832" y="3971853"/>
            <a:ext cx="2642616" cy="877824"/>
          </a:xfrm>
        </p:spPr>
        <p:txBody>
          <a:bodyPr rtlCol="0" anchor="b" anchorCtr="0"/>
          <a:lstStyle>
            <a:lvl1pPr>
              <a:buNone/>
              <a:defRPr sz="20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5900E07-5526-44B5-BD49-95414B12080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27832" y="4945456"/>
            <a:ext cx="264436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37" name="Рисунок 34">
            <a:extLst>
              <a:ext uri="{FF2B5EF4-FFF2-40B4-BE49-F238E27FC236}">
                <a16:creationId xmlns:a16="http://schemas.microsoft.com/office/drawing/2014/main" id="{5AD1D716-DEC7-4756-8417-259B5EAA7EA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44184" y="2029968"/>
            <a:ext cx="2642616" cy="1892808"/>
          </a:xfrm>
          <a:solidFill>
            <a:schemeClr val="accent3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32" name="Текст 30">
            <a:extLst>
              <a:ext uri="{FF2B5EF4-FFF2-40B4-BE49-F238E27FC236}">
                <a16:creationId xmlns:a16="http://schemas.microsoft.com/office/drawing/2014/main" id="{5E05DC2B-9AC8-4E27-A870-E3E9BBCF4F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44184" y="3971853"/>
            <a:ext cx="2642616" cy="877824"/>
          </a:xfrm>
        </p:spPr>
        <p:txBody>
          <a:bodyPr rtlCol="0" anchor="b" anchorCtr="0"/>
          <a:lstStyle>
            <a:lvl1pPr>
              <a:buNone/>
              <a:defRPr sz="20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13C6B231-0427-4DBE-AE82-31CC424FC66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044184" y="4945456"/>
            <a:ext cx="264436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38" name="Рисунок 34">
            <a:extLst>
              <a:ext uri="{FF2B5EF4-FFF2-40B4-BE49-F238E27FC236}">
                <a16:creationId xmlns:a16="http://schemas.microsoft.com/office/drawing/2014/main" id="{67FC7F9C-D486-450B-B0F9-3EE9789C896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851392" y="2020920"/>
            <a:ext cx="2642616" cy="1892808"/>
          </a:xfrm>
          <a:solidFill>
            <a:schemeClr val="accent3"/>
          </a:solidFill>
        </p:spPr>
        <p:txBody>
          <a:bodyPr rtlCol="0"/>
          <a:lstStyle/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33" name="Текст 30">
            <a:extLst>
              <a:ext uri="{FF2B5EF4-FFF2-40B4-BE49-F238E27FC236}">
                <a16:creationId xmlns:a16="http://schemas.microsoft.com/office/drawing/2014/main" id="{9A466F23-EDAE-477E-B8D1-C9E81E6D1B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51392" y="3971853"/>
            <a:ext cx="2642616" cy="877824"/>
          </a:xfrm>
        </p:spPr>
        <p:txBody>
          <a:bodyPr rtlCol="0" anchor="b" anchorCtr="0"/>
          <a:lstStyle>
            <a:lvl1pPr>
              <a:buNone/>
              <a:defRPr sz="2000" b="1"/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6C8ADF02-C47F-4077-865D-D057627A9E3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851392" y="4945456"/>
            <a:ext cx="264436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Понедельник, 1 февраля 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/>
              <a:t>Образец текста нижнего колонтитула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4F6043-7A67-491B-98BC-F933DED7226D}" type="slidenum">
              <a:rPr lang="ru-RU" smtClean="0"/>
              <a:pPr rtl="0"/>
              <a:t>‹#›</a:t>
            </a:fld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4360FCC-CBCE-4F8E-84A2-B29CA5DAD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A6BF945-F985-4A89-9868-A82E90E10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1D8AF1F-4C5C-4C08-894E-00850C387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302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BBF1F-1040-5B8A-D3FC-8E04E5D30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AD0011-6404-26C2-FAAF-F0938A86E3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DD3119-5635-CCD9-1E5B-94792192E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5A33-E28E-4440-955C-CAC12DD08AFE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C0B03-0069-D1A0-B8A3-AA996C124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ED30A-6D31-900B-B131-97220CDFF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233-7F59-4D86-9383-032D33B431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4264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4A2A0-B5F9-F032-8D59-06FA7180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C5724A-EAEF-2115-AEA7-1EECE1EC2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52160D-1819-EC0C-43F3-F416EF14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5A33-E28E-4440-955C-CAC12DD08AFE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07557A-3DA5-6FF7-B0CF-FDD5298C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80D53E-45E3-FA55-321E-CF37BECA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233-7F59-4D86-9383-032D33B431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2231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54406-D808-9F72-CA65-3F97AAD87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36E7C1-73EE-E00B-1715-4B6D0D8D5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297E1F-1985-33BC-F617-2463AE77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5A33-E28E-4440-955C-CAC12DD08AFE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CD3D16-7F77-A5DA-E28E-EB9628F5C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5C9B-F9AA-4F39-5D22-EF7ADCD6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233-7F59-4D86-9383-032D33B431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76075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63ACE-78FC-F94B-AE1A-F0628159C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2252A5-2D3C-014F-14A4-70431C570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41EB4C-686A-1D1C-99A3-DC65BE8BC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D806A0-5FDF-2592-2EDC-1DD3AA690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5A33-E28E-4440-955C-CAC12DD08AFE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61C547-7607-DA4B-0ADA-0D3279BDA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85A791-631B-6FAC-2E47-F08FDD12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233-7F59-4D86-9383-032D33B431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9819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DCF38-E06B-5B43-C069-23B63A79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AE316F-4F6A-1167-2E04-70B9D5F16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44C863-D124-5EA8-8E1B-36568DE36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3A9CA6-B510-A5D8-90F4-34CF59838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975941-30E5-868B-D96C-EFDB75729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3EB3BA-5135-D739-2358-14BA8D845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5A33-E28E-4440-955C-CAC12DD08AFE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3853D90-BBC0-98BA-4D5A-F0D12A397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A36DFE-EB36-2EE9-4EB9-9A6F5842A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233-7F59-4D86-9383-032D33B431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520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4CD5D-DE3E-421F-81FE-84DF1AAD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F3F8F5-9CF4-4010-8F89-96C2019E7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3B3B88-ABCE-4943-A4F5-A7177768E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8BBF-F628-4066-A9A1-6A71C5107ED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855F1C-6F35-4E16-BC8C-93E5C9191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90032-93D2-4FD6-828B-4473B5D3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99E2-592D-4B55-9BD8-AC5EDC4D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60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1C699-E65C-532E-2FD9-1A2104540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BD64F0B-AD81-5474-D358-5968A90C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5A33-E28E-4440-955C-CAC12DD08AFE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F9634B-35F4-550A-B657-6B9784BE5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937373-BC8A-4A9D-5822-24C815D5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233-7F59-4D86-9383-032D33B431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99620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230A98-B235-C0F5-AF0F-FCCD7CB0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5A33-E28E-4440-955C-CAC12DD08AFE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9CD760-3A00-638A-1F2C-2359465A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03F222-26C4-A5F9-F83C-4C933B3B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233-7F59-4D86-9383-032D33B431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5487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6706CD-AE90-31EE-6CC2-CCCB896F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746F07-4F23-EC35-7189-EEEDA959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581107-9B08-2C22-8F63-1E0690DEF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10BEA5-500E-C2CC-16FF-05D58111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5A33-E28E-4440-955C-CAC12DD08AFE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D629B-A6EF-3D1E-251A-72362F0E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87DF14-D973-4BA6-8C06-6A01F215D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233-7F59-4D86-9383-032D33B431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06097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9DFC9-8519-B56D-1110-EEC741888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147789-B63D-4BB3-3C40-ABDD3EDE18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2285D7-028A-1EBE-C54C-FF1CCCC9F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7DF209-ED70-932C-73DF-7616B364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5A33-E28E-4440-955C-CAC12DD08AFE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9F16A-1AAD-A824-A4FE-557C0646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682587-27C8-5F9F-87AE-D7032141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233-7F59-4D86-9383-032D33B431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563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FC020-08DF-5D0B-C395-0952775F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E0AA37-CE2A-9C90-B577-125249D53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03A50B-9339-78C3-1E6D-B859BF31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5A33-E28E-4440-955C-CAC12DD08AFE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093CC1-D6F8-D0B6-2173-591958C4E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F55593-3BB3-1DF1-61AD-0A21D380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233-7F59-4D86-9383-032D33B431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70887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60B93A2-568D-05A4-EAA9-2A185881E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703B7B-4461-ACEB-22B2-41B99D85E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D2D6C1-14CE-CB9E-330B-F47103733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A5A33-E28E-4440-955C-CAC12DD08AFE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F38A52-FC79-1328-1308-0A690CAD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13A06-918E-58D7-30E4-E7566B2CA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60233-7F59-4D86-9383-032D33B431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17928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286A-4598-BEDE-117E-E1280C773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934A4-36C5-3A5F-6F8B-24F7865E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AD5F6-B412-0FF1-EB46-5D9EE2A2D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C079-30E9-4B63-B285-16DE5E68893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7DADA-8875-0221-AD6D-8262040B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7F95D-CA33-82CA-F248-B4CADA7B8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4CA6-3904-4918-9642-4EF70C7D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56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32A4B-214E-C010-B3B4-B1E32FDF9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EAAD9-F7F0-726A-97F4-59E7A4CA6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B9C04-BF8C-7C23-77B8-19B30C49E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C079-30E9-4B63-B285-16DE5E68893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DDC3A-24A0-156C-E49C-1E12988FE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B905A-6C1F-5851-B830-81B15FD7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4CA6-3904-4918-9642-4EF70C7D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42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BEDC4-3703-76BC-E771-2289C2A9C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77904-C376-2C2E-3837-D9E52E1B5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71270-D68E-BEC3-CC2B-72A3301AA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C079-30E9-4B63-B285-16DE5E68893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8F326-4E5A-BE03-9485-769278762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1E534-465D-FFBA-D643-2F0875CF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4CA6-3904-4918-9642-4EF70C7D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245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634B0-B98C-D663-A43B-064144EA7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78B98-98C0-BD94-4052-7BA2A3EBE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6A1CB-EE1B-1D79-F833-59635DD72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B0DA4-B157-B282-FDB4-254575B0C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C079-30E9-4B63-B285-16DE5E68893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3194A-1A0C-8F17-FF4B-CB377F401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F4713-60EC-B6FB-D349-2A36CB07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4CA6-3904-4918-9642-4EF70C7D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76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78AAE-6DF9-4EEF-B5E6-0C93A2823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4FF0A8-865E-4843-A356-CBAB52022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CACE81-E896-40E7-8BE2-886082A4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8BBF-F628-4066-A9A1-6A71C5107ED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E5F029-DD30-45CC-93D4-08B7BF77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1E1E4E-B312-4C88-A21C-F9992DDF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99E2-592D-4B55-9BD8-AC5EDC4D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85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2EA9A-DF4E-80AA-0577-72EEA09C9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10754-DF8D-471A-B73C-6AE752F9D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A2A33-E456-4030-5F69-9B5AC7B4E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28AD94-7FC8-F03C-E256-E1B4A18A6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7E16F-74C9-1390-D78B-42E9BD1A9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2E9318-1090-444C-84D3-96F0350C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C079-30E9-4B63-B285-16DE5E68893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FB624-7639-CCFC-B1C9-4F687699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6AC118-B361-B6C9-E0F6-E4B561451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4CA6-3904-4918-9642-4EF70C7D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8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D68D3-674E-3835-1BA7-AC7E06BAE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AA617-FB3B-790E-DCC5-58E53B43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C079-30E9-4B63-B285-16DE5E68893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31619-BF6D-AAEA-251B-6EC9EC57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CEA6F-BFA8-06FB-8718-66E22516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4CA6-3904-4918-9642-4EF70C7D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D9D90-DAD8-D137-FD86-44662D10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C079-30E9-4B63-B285-16DE5E68893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D3B5A-B2BA-7FBA-A894-4F3D321F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0077D-7BE5-1838-2FFD-5E5A7AEEE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4CA6-3904-4918-9642-4EF70C7D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40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322F-3BAC-E133-C0F9-6320B749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F1D13-79F5-5B7B-B821-F9A623B4E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2C3181-CBFE-20D3-C6EF-FDA76EAE0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8A54B-4C29-E488-978A-0FCE6765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C079-30E9-4B63-B285-16DE5E68893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5A611-D037-33B2-03CA-0077A50FD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D0518-C99C-485D-F574-8703A8EA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4CA6-3904-4918-9642-4EF70C7D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700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4E73B-B5E6-29A1-ED68-F2F00CC02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AE7CC9-AB65-83BF-622D-C48183D7F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BBC87-16DC-D021-EFEE-A01AC8793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6BBCB-4E14-7F4E-B4F9-A26849465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C079-30E9-4B63-B285-16DE5E68893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CC02A-FFC1-040F-3F9E-53E4DA355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811C8-28C4-6D9A-F86E-E185042F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4CA6-3904-4918-9642-4EF70C7D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97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8E1A7-73CB-EDE3-CCA6-0F4597A87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7FB7C7-586C-CA82-A0ED-38CC23815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4A0AF-5EA3-C072-8698-FCEC5628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C079-30E9-4B63-B285-16DE5E68893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5DC23-BBBA-23F5-AAC4-AAA54FEB2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7F894-7BFE-DE1D-E480-7714A6BA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4CA6-3904-4918-9642-4EF70C7D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55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BEF8CC-528F-ABA3-36E8-9E71999F3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605B9D-5185-1B65-717A-B68C224F5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76F10-1FEF-5539-368E-9A1D6A82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C079-30E9-4B63-B285-16DE5E68893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A75FE-AE07-3A3B-C3F2-FCDD7BD0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1478F-8804-AF3D-2C68-321B96619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44CA6-3904-4918-9642-4EF70C7D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469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604B9-FAE0-4359-D00B-1D26AA8B6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EF22D6-A979-E149-3096-6FFCBE861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10C3FE-0AE3-7DA5-3033-574B60145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9AAA-F7C1-4A54-B4A6-F3EB832970A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72E7D2-D141-F88F-ECD3-6B854798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AD7E7F-DD75-484F-B417-21FB74B2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7A0-8A4F-495A-9D67-1F1B2C83D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89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6849B-0D4E-8AD8-55DE-CE2BEC16F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223493-F62E-39CB-318D-8246770BD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C4A98-72C8-1EE3-ED7D-F431A2723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9AAA-F7C1-4A54-B4A6-F3EB832970A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8F9EF0-543D-2845-AC9E-E744B60EC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364EE3-D011-D698-6852-0708C3BF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7A0-8A4F-495A-9D67-1F1B2C83D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469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A2D0A-D99D-20E5-859B-DAF7CEB9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FA716C-0AAA-3F68-DAC9-AA546D010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D84EC9-CBC5-3988-79B3-FF40B1DC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9AAA-F7C1-4A54-B4A6-F3EB832970A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3F636-99B8-A4F2-35F1-C7C156C6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3DE5A0-D53A-9074-295E-7F929C7B9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7A0-8A4F-495A-9D67-1F1B2C83D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7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30A9B-9F2B-4967-B3CB-5623B849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2F721E-B3FD-4D27-A728-6DCC339F3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A3F396-B2D5-4809-83C1-B1456D3B8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0C7BBF-212C-4CC0-A888-5D475D914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8BBF-F628-4066-A9A1-6A71C5107ED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BF110C-3561-4011-96FB-822A82FB2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EE9CE0-7584-4AD1-93A4-3CC7BC528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99E2-592D-4B55-9BD8-AC5EDC4D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973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6C1DC-5766-9633-48F8-68F4D01A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C9E7A1-FCAF-D910-2C53-50850C911D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DEC193-24FB-1E16-18DA-9983551DB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4DF561-F78E-9D23-7C65-C58194F9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9AAA-F7C1-4A54-B4A6-F3EB832970A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AF3F23-935A-AE3E-8F62-922CCAA0A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2F7185-51E3-F765-72C7-7126114D0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7A0-8A4F-495A-9D67-1F1B2C83D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577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83189-BC2E-E08E-3ACA-3AEA6568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21628-6A4C-DA4A-2958-A0BA6BFD4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E4465F-2503-C073-B320-95CC05A2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29E6B4-FB78-67B8-11C3-D05F9C99B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943C99-BD94-FA28-51E2-99F594CCCB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6CD3C2-4B92-3F70-BBD0-1C861361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9AAA-F7C1-4A54-B4A6-F3EB832970A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3A6F49-4D7F-DB2C-13AC-730E6367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384604-3066-F29D-0687-5D03CFF3C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7A0-8A4F-495A-9D67-1F1B2C83D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371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3E04B-15C9-C890-7DD6-FEB1431B4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F7D989-ACF5-A1E5-9810-366FDBBF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9AAA-F7C1-4A54-B4A6-F3EB832970A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7F08E5-8A49-6D3E-B718-88B313A9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0D0F9D-DC93-5B3D-2845-1605B95C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7A0-8A4F-495A-9D67-1F1B2C83D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252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59F743-136E-1A26-9D99-73DE8691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9AAA-F7C1-4A54-B4A6-F3EB832970A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92BA29-5510-2335-2330-94C3062D4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910FE2-FD4F-16A1-67BD-AE265896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7A0-8A4F-495A-9D67-1F1B2C83D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2686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06CE4-DBDA-56A1-336C-A5F594203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DE7D9F-A624-EED8-75E9-FCA724961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6A3C78-37A5-92E1-D3F9-E08B4ADF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B38E92-24D0-CE8F-E901-29E19EF2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9AAA-F7C1-4A54-B4A6-F3EB832970A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026380-99B2-ADF6-8C68-E5A468709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BC4B43-25A6-DE99-33F2-023F8EC37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7A0-8A4F-495A-9D67-1F1B2C83D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7766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F5E04-2506-D976-DD73-AB03E4A6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32157F-70EE-6846-F7CA-5261326D7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A25B4D-DD0A-50E0-1462-86AF6828F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BBE1D-D068-57E0-191C-80C020F5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9AAA-F7C1-4A54-B4A6-F3EB832970A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8DF25A-828D-9A60-34BF-05FABA7AD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9DFC29-487C-DB32-FCBB-DC34EFAE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7A0-8A4F-495A-9D67-1F1B2C83D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082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800AA-8C8D-5F0B-93D8-6E93E548B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FD8A84-B6EF-E422-492A-38E65F8C5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048E97-8BB2-D132-12AD-2936BD84D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9AAA-F7C1-4A54-B4A6-F3EB832970A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BC0B67-6441-3F1F-A427-424FB24B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85A097-3110-704A-DEBF-22E8B2B16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7A0-8A4F-495A-9D67-1F1B2C83D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650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A0E350-3A96-8D67-1ADA-DF6C92A20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87E586-D2C4-8393-9BE7-FB454F075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1C534A-45B1-0166-562C-159403C33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9AAA-F7C1-4A54-B4A6-F3EB832970A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FBD3D9-C695-13D1-C6E6-572E076DE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C4E437-0875-5292-2D25-C2893646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E7A0-8A4F-495A-9D67-1F1B2C83D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6717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B10D-C5D3-4BEA-A112-83065490A0F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EA6C-F9F7-4C99-96B9-DB02C6218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0925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B10D-C5D3-4BEA-A112-83065490A0F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EA6C-F9F7-4C99-96B9-DB02C6218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4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F43D1-9D08-4594-8650-84AB565A0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05EF2D-B894-4767-B2DB-99501723C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97C6E-6E59-4307-878A-0F6705400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14FCA0-54B8-47F7-825E-DF88BEC61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437913-9BBC-4EB1-970D-89E586F9F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35CE37C-B783-4064-A681-A06209E16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8BBF-F628-4066-A9A1-6A71C5107ED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1B649D-4439-49B5-BEE2-E8DFD16E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B67F1E-7888-454B-B79E-C308681A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99E2-592D-4B55-9BD8-AC5EDC4D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28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B10D-C5D3-4BEA-A112-83065490A0F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EA6C-F9F7-4C99-96B9-DB02C6218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570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B10D-C5D3-4BEA-A112-83065490A0F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EA6C-F9F7-4C99-96B9-DB02C6218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763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B10D-C5D3-4BEA-A112-83065490A0F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EA6C-F9F7-4C99-96B9-DB02C6218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487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B10D-C5D3-4BEA-A112-83065490A0F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EA6C-F9F7-4C99-96B9-DB02C6218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7666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B10D-C5D3-4BEA-A112-83065490A0F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EA6C-F9F7-4C99-96B9-DB02C6218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599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B10D-C5D3-4BEA-A112-83065490A0F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EA6C-F9F7-4C99-96B9-DB02C6218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11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B10D-C5D3-4BEA-A112-83065490A0F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EA6C-F9F7-4C99-96B9-DB02C6218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084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B10D-C5D3-4BEA-A112-83065490A0F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EA6C-F9F7-4C99-96B9-DB02C6218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730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B10D-C5D3-4BEA-A112-83065490A0F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FEA6C-F9F7-4C99-96B9-DB02C6218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00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5A10F-CA10-4629-AD6A-635EC9E83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94E476-E682-482D-8FD1-340208633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8D9787-AC45-4D1B-84C1-CDD429F7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28A0-758E-4D6A-AB18-863996563044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C7F966-313B-4E99-BFD7-3DAA3B19A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44648D-E949-4FA8-986E-1C2A7BFA6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E706-0C17-4922-839B-44FE5E1F522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77110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6A70F-7951-45BE-B550-1E1F97920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E829B1-9B0F-4E14-9C57-2827A0F1A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8BBF-F628-4066-A9A1-6A71C5107ED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9A4C3B-F12C-405D-909B-D616A3AE1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DC043B-D19F-4DE7-BF8C-426C3279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99E2-592D-4B55-9BD8-AC5EDC4D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462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282EA-C507-4282-A45E-3A771222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82FED4-56D7-40C3-986F-28D423662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287C81-C5B4-48D5-86CB-493F4D3FE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28A0-758E-4D6A-AB18-863996563044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0B7D06-B5DE-4CC6-961A-8B5D426C1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30B287-146B-4176-901D-3E94F046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E706-0C17-4922-839B-44FE5E1F522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358089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577E3-0833-4073-8DDA-B9A119D3F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7344FF-B362-438B-9D9F-D602DD59A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6C00CC-BF8E-4B44-85F3-1760D7293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28A0-758E-4D6A-AB18-863996563044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9498F2-20AC-4A03-9FEE-295465449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A24F1A-4AFE-444B-8406-06F10E2A1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E706-0C17-4922-839B-44FE5E1F522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703998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5E554-B582-45FE-BC50-A0DE431D8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69526F-3ABB-4515-9B52-8DD335C3D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EFB568-0182-4AE0-B309-1728E5258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B3E946-81AE-4E4E-BA27-A20A3785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28A0-758E-4D6A-AB18-863996563044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27CB3E-F89D-4B8B-A309-BDDEDCC70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10A337-63C3-45E1-A5BD-DADC8D83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E706-0C17-4922-839B-44FE5E1F522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247698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E09B9-8A42-4154-9946-B4DF5996F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ED946E-C31E-4E2D-9713-2F9C21319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B789AD-37EA-44A8-9162-F2AAAB929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F3986C-43FA-4DDA-A850-971FB7FD1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9873F9-1DA1-4727-82C8-C8D63B910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E11F41-0A81-43E3-9075-B7648EDA0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28A0-758E-4D6A-AB18-863996563044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D45821-6ACB-42CD-9B5A-B7B10DFBB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0877C5-B029-41F6-9885-B22E0D19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E706-0C17-4922-839B-44FE5E1F522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21242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60F55-4DEA-4BB8-945D-B942F71B9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96AC8F-1C72-4B02-AE46-6C971D0BB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28A0-758E-4D6A-AB18-863996563044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D48777-E6C0-46B4-B8E7-378EF5AB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3457FE-AA8C-4D8C-84BF-88DDCDD2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E706-0C17-4922-839B-44FE5E1F522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66502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F09F61-4E7D-4D7D-9049-7FE9266AC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28A0-758E-4D6A-AB18-863996563044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E32B1A-6BC3-46ED-8634-4CE46BB9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34C13A-B8D5-4E02-893B-87B33196D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E706-0C17-4922-839B-44FE5E1F522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36685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6F012-9A80-49CA-A75C-1F0049DA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48BCFB-DFC9-45FC-9620-5B93021CA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39BA29-6DEF-4AAB-89DB-3B518D8886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F361AB-FCEE-4CC3-AAC5-1248B9D95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28A0-758E-4D6A-AB18-863996563044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588049-58DB-48EE-9071-AED3087DE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4F8260-B2C6-4040-9EB4-153A3DB1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E706-0C17-4922-839B-44FE5E1F522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922209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C434-D07B-451C-BE74-7051A9156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E8132C-F69F-4F69-AE0D-5F06B017A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AE5D3D-D7B8-4AD2-8F3C-2AC79B833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66691F-9411-405F-9310-042F3721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28A0-758E-4D6A-AB18-863996563044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A3AEBE-79A1-4C5B-8740-C7987CEC5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D485D4-042B-4212-B541-F6DDA311C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E706-0C17-4922-839B-44FE5E1F522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92744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29381-D5AF-4EF3-A396-2AB5F2B6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433751-4342-4B5B-9BC0-6757DA3A7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82F9CF-7EBA-4197-91EA-4A20F95C1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28A0-758E-4D6A-AB18-863996563044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241713-582C-41C9-A4C0-38B29F7EF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31618D-3215-4B60-8DD9-808CDB23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E706-0C17-4922-839B-44FE5E1F522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185456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C5A123-D571-4247-A664-691E8536F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379848-3D0F-483E-8844-6FBC1592A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20B888-BB69-4DBE-9403-300EA020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28A0-758E-4D6A-AB18-863996563044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B3C769-DBFF-482B-A850-DED2A498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2DE53B-D244-467F-B8A8-BDAE0834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3E706-0C17-4922-839B-44FE5E1F522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7920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15DD33-2ECA-462B-8E4D-3456FFABD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8BBF-F628-4066-A9A1-6A71C5107ED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EC2556-A470-4F99-8392-7DAEF2A4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545966-5A5C-4749-930F-133AD25C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99E2-592D-4B55-9BD8-AC5EDC4D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23217-3697-4A66-A60B-7083A516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C47BAF-C99A-4931-94E3-E0BF0CFA4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881E87-3700-43F5-9DC6-9E06B7370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0F9A5C-4BEA-4A4B-8EEE-61DA8D92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8BBF-F628-4066-A9A1-6A71C5107ED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51CAB6-AD3B-4BC9-BDD9-BA3E27761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74FBF2-E401-4594-AC37-B3CC775F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99E2-592D-4B55-9BD8-AC5EDC4D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2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218D1-40CD-4781-9133-F3F176C38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EE071D-AE3F-4A3A-9848-AE8C958AC9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E35EBA-578D-4B71-A8F0-FD74685D6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61022F-9FDB-49D3-8B62-A208746E5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38BBF-F628-4066-A9A1-6A71C5107ED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6BD9D2-A97C-4236-9174-2E8286F1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59BFA6-B862-4B73-ABF7-A6834EF8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E99E2-592D-4B55-9BD8-AC5EDC4D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3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BDA30-74F1-406D-A2AF-3DDEA23C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735741-1377-459B-9BA1-A913237CF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25FF0B-0186-4B56-B19F-D42AA2511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38BBF-F628-4066-A9A1-6A71C5107ED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C4ADDC-90B6-4BCF-8C15-8E5A10E74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C0BA3D-FB1B-4AFB-9849-F2DDFAD73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E99E2-592D-4B55-9BD8-AC5EDC4D5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5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2881D-4050-BE63-42A1-DD2D817E8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5EA12-F678-5992-4607-6CE40F051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DB57DF-E256-030B-CB69-A3B13F6A80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A5A33-E28E-4440-955C-CAC12DD08AFE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47F424-D84A-A177-CC08-C86247E10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E5740D-D484-83C7-8B39-B15F15872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60233-7F59-4D86-9383-032D33B431C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399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106D27-9028-B142-F750-501F4432D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840DC-3E0E-8554-EA52-48F08F86C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23E67-4C9C-FD67-5C4B-C4685A456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C079-30E9-4B63-B285-16DE5E68893E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A81CB-F884-6847-339A-CBCA36FC53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C670D-E06D-F243-98F7-2AF435E4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44CA6-3904-4918-9642-4EF70C7D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43455-A7C0-3766-FFBB-3333EBDFB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A80859-3CB3-0EBF-C1E1-CD19F6578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E8BDA-F736-353B-3565-85A64C986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59AAA-F7C1-4A54-B4A6-F3EB832970AA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E7C5BB-3846-8F6F-3AB0-C4D470842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22EB3A-C74B-4A1E-18DD-5FEFA1FD7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4E7A0-8A4F-495A-9D67-1F1B2C83D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0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5B10D-C5D3-4BEA-A112-83065490A0F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FEA6C-F9F7-4C99-96B9-DB02C6218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82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06C3C-7139-4439-91F5-47B2B1C65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B9C1F-CEB0-40B4-88BF-7FF33B94A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EAC923-E3C4-483E-8F1A-7C8544BE7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B28A0-758E-4D6A-AB18-863996563044}" type="datetimeFigureOut">
              <a:rPr lang="ru-KZ" smtClean="0"/>
              <a:t>01/25/2023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28078B-8574-4E73-A1F9-3034A7FBA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BA0F9-684A-4C85-B769-E3C0E808B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3E706-0C17-4922-839B-44FE5E1F522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3292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hyperlink" Target="https://royalsociety.org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jpe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7.jpeg"/><Relationship Id="rId9" Type="http://schemas.microsoft.com/office/2007/relationships/diagramDrawing" Target="../diagrams/drawing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1.jpeg"/><Relationship Id="rId26" Type="http://schemas.openxmlformats.org/officeDocument/2006/relationships/image" Target="../media/image39.jpeg"/><Relationship Id="rId3" Type="http://schemas.openxmlformats.org/officeDocument/2006/relationships/image" Target="../media/image18.png"/><Relationship Id="rId21" Type="http://schemas.openxmlformats.org/officeDocument/2006/relationships/image" Target="../media/image34.jpeg"/><Relationship Id="rId34" Type="http://schemas.openxmlformats.org/officeDocument/2006/relationships/image" Target="../media/image47.png"/><Relationship Id="rId7" Type="http://schemas.openxmlformats.org/officeDocument/2006/relationships/image" Target="../media/image22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5" Type="http://schemas.openxmlformats.org/officeDocument/2006/relationships/image" Target="../media/image38.jpeg"/><Relationship Id="rId3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20" Type="http://schemas.openxmlformats.org/officeDocument/2006/relationships/image" Target="../media/image33.jpeg"/><Relationship Id="rId29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24" Type="http://schemas.openxmlformats.org/officeDocument/2006/relationships/image" Target="../media/image37.jpeg"/><Relationship Id="rId32" Type="http://schemas.openxmlformats.org/officeDocument/2006/relationships/image" Target="../media/image45.png"/><Relationship Id="rId5" Type="http://schemas.openxmlformats.org/officeDocument/2006/relationships/image" Target="../media/image20.jpeg"/><Relationship Id="rId15" Type="http://schemas.openxmlformats.org/officeDocument/2006/relationships/image" Target="../media/image28.png"/><Relationship Id="rId23" Type="http://schemas.openxmlformats.org/officeDocument/2006/relationships/image" Target="../media/image36.jpeg"/><Relationship Id="rId28" Type="http://schemas.openxmlformats.org/officeDocument/2006/relationships/image" Target="../media/image41.jpeg"/><Relationship Id="rId10" Type="http://schemas.openxmlformats.org/officeDocument/2006/relationships/image" Target="../media/image24.jpeg"/><Relationship Id="rId19" Type="http://schemas.openxmlformats.org/officeDocument/2006/relationships/image" Target="../media/image32.jpeg"/><Relationship Id="rId31" Type="http://schemas.openxmlformats.org/officeDocument/2006/relationships/image" Target="../media/image44.png"/><Relationship Id="rId4" Type="http://schemas.openxmlformats.org/officeDocument/2006/relationships/image" Target="../media/image19.png"/><Relationship Id="rId9" Type="http://schemas.openxmlformats.org/officeDocument/2006/relationships/image" Target="../media/image5.png"/><Relationship Id="rId14" Type="http://schemas.microsoft.com/office/2007/relationships/hdphoto" Target="../media/hdphoto2.wdp"/><Relationship Id="rId22" Type="http://schemas.openxmlformats.org/officeDocument/2006/relationships/image" Target="../media/image35.jpeg"/><Relationship Id="rId27" Type="http://schemas.openxmlformats.org/officeDocument/2006/relationships/image" Target="../media/image40.jpeg"/><Relationship Id="rId30" Type="http://schemas.openxmlformats.org/officeDocument/2006/relationships/image" Target="../media/image43.jpeg"/><Relationship Id="rId35" Type="http://schemas.openxmlformats.org/officeDocument/2006/relationships/image" Target="../media/image48.png"/><Relationship Id="rId8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nsa.chdtu.edu.ua/itont-2022" TargetMode="External"/><Relationship Id="rId5" Type="http://schemas.openxmlformats.org/officeDocument/2006/relationships/image" Target="../media/image50.png"/><Relationship Id="rId4" Type="http://schemas.openxmlformats.org/officeDocument/2006/relationships/hyperlink" Target="http://tcset.ieee.org.ua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scopus.com/affil/profile.uri?afid=6020406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image" Target="../media/image54.pn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52.png"/><Relationship Id="rId15" Type="http://schemas.microsoft.com/office/2007/relationships/hdphoto" Target="../media/hdphoto2.wdp"/><Relationship Id="rId10" Type="http://schemas.openxmlformats.org/officeDocument/2006/relationships/diagramLayout" Target="../diagrams/layout2.xml"/><Relationship Id="rId4" Type="http://schemas.openxmlformats.org/officeDocument/2006/relationships/image" Target="../media/image51.png"/><Relationship Id="rId9" Type="http://schemas.openxmlformats.org/officeDocument/2006/relationships/diagramData" Target="../diagrams/data2.xml"/><Relationship Id="rId1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4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diagramDrawing" Target="../diagrams/drawing3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56.png"/><Relationship Id="rId9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openxmlformats.org/officeDocument/2006/relationships/chart" Target="../charts/chart5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63.png"/><Relationship Id="rId5" Type="http://schemas.openxmlformats.org/officeDocument/2006/relationships/diagramLayout" Target="../diagrams/layout4.xml"/><Relationship Id="rId10" Type="http://schemas.microsoft.com/office/2007/relationships/hdphoto" Target="../media/hdphoto1.wdp"/><Relationship Id="rId4" Type="http://schemas.openxmlformats.org/officeDocument/2006/relationships/diagramData" Target="../diagrams/data4.xml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55.png"/><Relationship Id="rId9" Type="http://schemas.microsoft.com/office/2007/relationships/diagramDrawing" Target="../diagrams/drawing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3.png"/><Relationship Id="rId7" Type="http://schemas.openxmlformats.org/officeDocument/2006/relationships/image" Target="../media/image7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10" Type="http://schemas.openxmlformats.org/officeDocument/2006/relationships/image" Target="../media/image77.jpeg"/><Relationship Id="rId4" Type="http://schemas.microsoft.com/office/2007/relationships/hdphoto" Target="../media/hdphoto1.wdp"/><Relationship Id="rId9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80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microsoft.com/office/2007/relationships/hdphoto" Target="../media/hdphoto2.wdp"/><Relationship Id="rId15" Type="http://schemas.openxmlformats.org/officeDocument/2006/relationships/image" Target="../media/image90.jpeg"/><Relationship Id="rId10" Type="http://schemas.openxmlformats.org/officeDocument/2006/relationships/image" Target="../media/image85.png"/><Relationship Id="rId4" Type="http://schemas.openxmlformats.org/officeDocument/2006/relationships/image" Target="../media/image27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13" Type="http://schemas.microsoft.com/office/2007/relationships/hdphoto" Target="../media/hdphoto2.wdp"/><Relationship Id="rId18" Type="http://schemas.openxmlformats.org/officeDocument/2006/relationships/image" Target="../media/image105.png"/><Relationship Id="rId3" Type="http://schemas.openxmlformats.org/officeDocument/2006/relationships/image" Target="../media/image92.png"/><Relationship Id="rId21" Type="http://schemas.openxmlformats.org/officeDocument/2006/relationships/image" Target="../media/image108.png"/><Relationship Id="rId7" Type="http://schemas.openxmlformats.org/officeDocument/2006/relationships/image" Target="../media/image96.png"/><Relationship Id="rId12" Type="http://schemas.openxmlformats.org/officeDocument/2006/relationships/image" Target="../media/image27.png"/><Relationship Id="rId17" Type="http://schemas.openxmlformats.org/officeDocument/2006/relationships/image" Target="../media/image104.png"/><Relationship Id="rId2" Type="http://schemas.openxmlformats.org/officeDocument/2006/relationships/image" Target="../media/image78.png"/><Relationship Id="rId16" Type="http://schemas.openxmlformats.org/officeDocument/2006/relationships/image" Target="../media/image103.png"/><Relationship Id="rId20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11" Type="http://schemas.openxmlformats.org/officeDocument/2006/relationships/image" Target="../media/image100.jpeg"/><Relationship Id="rId5" Type="http://schemas.openxmlformats.org/officeDocument/2006/relationships/image" Target="../media/image94.png"/><Relationship Id="rId15" Type="http://schemas.openxmlformats.org/officeDocument/2006/relationships/image" Target="../media/image102.jpeg"/><Relationship Id="rId10" Type="http://schemas.openxmlformats.org/officeDocument/2006/relationships/image" Target="../media/image99.jpeg"/><Relationship Id="rId19" Type="http://schemas.openxmlformats.org/officeDocument/2006/relationships/image" Target="../media/image106.png"/><Relationship Id="rId4" Type="http://schemas.openxmlformats.org/officeDocument/2006/relationships/image" Target="../media/image93.jpeg"/><Relationship Id="rId9" Type="http://schemas.openxmlformats.org/officeDocument/2006/relationships/image" Target="../media/image98.png"/><Relationship Id="rId14" Type="http://schemas.openxmlformats.org/officeDocument/2006/relationships/image" Target="../media/image101.jpeg"/><Relationship Id="rId22" Type="http://schemas.openxmlformats.org/officeDocument/2006/relationships/image" Target="../media/image10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kanalregister.hkdir.no/publiseringskanaler/erihplus/periodical/info.action?id=502685" TargetMode="External"/><Relationship Id="rId13" Type="http://schemas.openxmlformats.org/officeDocument/2006/relationships/hyperlink" Target="https://scholar.google.com/citations?user=PWyxMeAAAAAJ&amp;hl=ru" TargetMode="External"/><Relationship Id="rId18" Type="http://schemas.microsoft.com/office/2007/relationships/hdphoto" Target="../media/hdphoto1.wdp"/><Relationship Id="rId3" Type="http://schemas.openxmlformats.org/officeDocument/2006/relationships/hyperlink" Target="https://search.crossref.org/?q=+2707-904X&amp;from_ui=yes" TargetMode="External"/><Relationship Id="rId7" Type="http://schemas.openxmlformats.org/officeDocument/2006/relationships/hyperlink" Target="https://core.ac.uk/search?q=repositories.id:(21864)&amp;page=1" TargetMode="External"/><Relationship Id="rId12" Type="http://schemas.openxmlformats.org/officeDocument/2006/relationships/hyperlink" Target="https://www.worldcat.org/title/scientific-journal-of-astana-it-university/oclc/8895638254&amp;referer=brief_results" TargetMode="External"/><Relationship Id="rId17" Type="http://schemas.openxmlformats.org/officeDocument/2006/relationships/image" Target="../media/image3.png"/><Relationship Id="rId2" Type="http://schemas.openxmlformats.org/officeDocument/2006/relationships/image" Target="../media/image78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ortal.issn.org/resource/ISSN/2707-904X" TargetMode="External"/><Relationship Id="rId11" Type="http://schemas.openxmlformats.org/officeDocument/2006/relationships/hyperlink" Target="http://journalseeker.researchbib.com/view/issn/2707-9031" TargetMode="External"/><Relationship Id="rId5" Type="http://schemas.openxmlformats.org/officeDocument/2006/relationships/hyperlink" Target="https://enscholar.cnki.net/journal/index/da2646cd-57ad-4eef-ad84-c9864848bc45" TargetMode="External"/><Relationship Id="rId15" Type="http://schemas.openxmlformats.org/officeDocument/2006/relationships/hyperlink" Target="https://elibrary.ru/title_about_new.asp?id=74871" TargetMode="External"/><Relationship Id="rId10" Type="http://schemas.openxmlformats.org/officeDocument/2006/relationships/hyperlink" Target="https://www.scilit.net/journal/4402817" TargetMode="External"/><Relationship Id="rId19" Type="http://schemas.openxmlformats.org/officeDocument/2006/relationships/chart" Target="../charts/chart9.xml"/><Relationship Id="rId4" Type="http://schemas.openxmlformats.org/officeDocument/2006/relationships/hyperlink" Target="https://inlnk.ru/LAA0nk" TargetMode="External"/><Relationship Id="rId9" Type="http://schemas.openxmlformats.org/officeDocument/2006/relationships/hyperlink" Target="https://app.dimensions.ai/discover/publication?or_facet_source_title=jour.1389013" TargetMode="External"/><Relationship Id="rId14" Type="http://schemas.openxmlformats.org/officeDocument/2006/relationships/hyperlink" Target="http://ulrichsweb.serialssolutions.com/login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12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11.jpeg"/><Relationship Id="rId4" Type="http://schemas.openxmlformats.org/officeDocument/2006/relationships/diagramLayout" Target="../diagrams/layout7.xml"/><Relationship Id="rId9" Type="http://schemas.microsoft.com/office/2007/relationships/hdphoto" Target="../media/hdphoto1.wdp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3.png"/><Relationship Id="rId7" Type="http://schemas.openxmlformats.org/officeDocument/2006/relationships/image" Target="../media/image115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jpeg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78.png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8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microsoft.com/office/2007/relationships/hdphoto" Target="../media/hdphoto1.wdp"/><Relationship Id="rId4" Type="http://schemas.openxmlformats.org/officeDocument/2006/relationships/diagramData" Target="../diagrams/data8.xml"/><Relationship Id="rId9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1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2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1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8.png"/><Relationship Id="rId7" Type="http://schemas.openxmlformats.org/officeDocument/2006/relationships/image" Target="../media/image1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Relationship Id="rId9" Type="http://schemas.microsoft.com/office/2007/relationships/hdphoto" Target="../media/hdphoto1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7.jpeg"/><Relationship Id="rId7" Type="http://schemas.microsoft.com/office/2007/relationships/hdphoto" Target="../media/hdphoto1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.png"/><Relationship Id="rId11" Type="http://schemas.openxmlformats.org/officeDocument/2006/relationships/image" Target="../media/image132.png"/><Relationship Id="rId5" Type="http://schemas.openxmlformats.org/officeDocument/2006/relationships/image" Target="../media/image4.png"/><Relationship Id="rId10" Type="http://schemas.openxmlformats.org/officeDocument/2006/relationships/image" Target="../media/image131.png"/><Relationship Id="rId4" Type="http://schemas.openxmlformats.org/officeDocument/2006/relationships/image" Target="../media/image128.jpeg"/><Relationship Id="rId9" Type="http://schemas.openxmlformats.org/officeDocument/2006/relationships/image" Target="../media/image13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3" Type="http://schemas.openxmlformats.org/officeDocument/2006/relationships/image" Target="../media/image133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43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5.jpe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5" Type="http://schemas.microsoft.com/office/2007/relationships/hdphoto" Target="../media/hdphoto1.wdp"/><Relationship Id="rId10" Type="http://schemas.openxmlformats.org/officeDocument/2006/relationships/image" Target="../media/image139.png"/><Relationship Id="rId4" Type="http://schemas.openxmlformats.org/officeDocument/2006/relationships/image" Target="../media/image4.png"/><Relationship Id="rId9" Type="http://schemas.openxmlformats.org/officeDocument/2006/relationships/image" Target="../media/image138.png"/><Relationship Id="rId1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jpeg"/><Relationship Id="rId13" Type="http://schemas.openxmlformats.org/officeDocument/2006/relationships/image" Target="../media/image151.jpeg"/><Relationship Id="rId3" Type="http://schemas.openxmlformats.org/officeDocument/2006/relationships/image" Target="../media/image144.png"/><Relationship Id="rId7" Type="http://schemas.openxmlformats.org/officeDocument/2006/relationships/image" Target="../media/image147.png"/><Relationship Id="rId12" Type="http://schemas.openxmlformats.org/officeDocument/2006/relationships/image" Target="../media/image1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6.png"/><Relationship Id="rId11" Type="http://schemas.microsoft.com/office/2007/relationships/hdphoto" Target="../media/hdphoto1.wdp"/><Relationship Id="rId5" Type="http://schemas.openxmlformats.org/officeDocument/2006/relationships/image" Target="../media/image145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49.jpeg"/></Relationships>
</file>

<file path=ppt/slides/_rels/slide6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3.png"/><Relationship Id="rId7" Type="http://schemas.openxmlformats.org/officeDocument/2006/relationships/image" Target="../media/image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56.jpeg"/><Relationship Id="rId5" Type="http://schemas.openxmlformats.org/officeDocument/2006/relationships/image" Target="../media/image155.jpeg"/><Relationship Id="rId4" Type="http://schemas.openxmlformats.org/officeDocument/2006/relationships/image" Target="../media/image154.png"/><Relationship Id="rId9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Relationship Id="rId4" Type="http://schemas.microsoft.com/office/2007/relationships/hdphoto" Target="../media/hdphoto1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159.jpeg"/><Relationship Id="rId4" Type="http://schemas.openxmlformats.org/officeDocument/2006/relationships/diagramLayout" Target="../diagrams/layout10.xml"/><Relationship Id="rId9" Type="http://schemas.openxmlformats.org/officeDocument/2006/relationships/image" Target="../media/image15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6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knsa.chdtu.edu.ua/itont-2022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Изображение" descr="Изображение">
            <a:extLst>
              <a:ext uri="{FF2B5EF4-FFF2-40B4-BE49-F238E27FC236}">
                <a16:creationId xmlns:a16="http://schemas.microsoft.com/office/drawing/2014/main" id="{B5AD3A4B-9041-4871-B4CA-A39663B2A6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87" t="3219" b="33888"/>
          <a:stretch/>
        </p:blipFill>
        <p:spPr>
          <a:xfrm>
            <a:off x="-1" y="1"/>
            <a:ext cx="1275953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Прямоугольник">
            <a:extLst>
              <a:ext uri="{FF2B5EF4-FFF2-40B4-BE49-F238E27FC236}">
                <a16:creationId xmlns:a16="http://schemas.microsoft.com/office/drawing/2014/main" id="{9D9C08D8-C025-4ADD-B99F-20188F3F5D7E}"/>
              </a:ext>
            </a:extLst>
          </p:cNvPr>
          <p:cNvSpPr/>
          <p:nvPr/>
        </p:nvSpPr>
        <p:spPr>
          <a:xfrm>
            <a:off x="0" y="-1"/>
            <a:ext cx="12759534" cy="6858000"/>
          </a:xfrm>
          <a:prstGeom prst="rect">
            <a:avLst/>
          </a:prstGeom>
          <a:solidFill>
            <a:srgbClr val="303559">
              <a:alpha val="70078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0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BC25B6-DB73-40F4-A7D7-CD0CA29742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084" y="1058949"/>
            <a:ext cx="1339442" cy="6892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47A8EFA-6FE3-4C8D-9DC6-AE0204C80596}"/>
              </a:ext>
            </a:extLst>
          </p:cNvPr>
          <p:cNvSpPr txBox="1"/>
          <p:nvPr/>
        </p:nvSpPr>
        <p:spPr>
          <a:xfrm>
            <a:off x="862148" y="2312547"/>
            <a:ext cx="10345783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Montserrat Black"/>
              </a:rPr>
              <a:t>О научно-инновационной</a:t>
            </a:r>
            <a:endParaRPr lang="en-US" sz="3200" b="1">
              <a:solidFill>
                <a:schemeClr val="bg1"/>
              </a:solidFill>
              <a:latin typeface="Montserrat Black"/>
            </a:endParaRPr>
          </a:p>
          <a:p>
            <a:pPr algn="ctr"/>
            <a:r>
              <a:rPr lang="ru-RU" sz="3200" b="1">
                <a:solidFill>
                  <a:schemeClr val="bg1"/>
                </a:solidFill>
                <a:latin typeface="Montserrat Black"/>
              </a:rPr>
              <a:t> деятельности </a:t>
            </a:r>
            <a:r>
              <a:rPr lang="en-AU" sz="3200" b="1">
                <a:solidFill>
                  <a:schemeClr val="bg1"/>
                </a:solidFill>
                <a:latin typeface="Montserrat Black"/>
              </a:rPr>
              <a:t>AITU </a:t>
            </a:r>
            <a:r>
              <a:rPr lang="en-AU" sz="3200" b="1" err="1">
                <a:solidFill>
                  <a:schemeClr val="bg1"/>
                </a:solidFill>
                <a:latin typeface="Montserrat Black"/>
              </a:rPr>
              <a:t>за</a:t>
            </a:r>
            <a:r>
              <a:rPr lang="en-AU" sz="3200" b="1">
                <a:solidFill>
                  <a:schemeClr val="bg1"/>
                </a:solidFill>
                <a:latin typeface="Montserrat Black"/>
              </a:rPr>
              <a:t> 2022</a:t>
            </a:r>
            <a:endParaRPr lang="ru-RU" sz="3200" b="1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43AD1B-F759-4447-A1F4-BDEBE5118CD9}"/>
              </a:ext>
            </a:extLst>
          </p:cNvPr>
          <p:cNvSpPr txBox="1"/>
          <p:nvPr/>
        </p:nvSpPr>
        <p:spPr>
          <a:xfrm>
            <a:off x="6035039" y="505598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>
                <a:solidFill>
                  <a:schemeClr val="bg1"/>
                </a:solidFill>
                <a:latin typeface="Montserrat" panose="00000500000000000000" pitchFamily="2" charset="-52"/>
              </a:rPr>
              <a:t>Проректор по науке и инновациям</a:t>
            </a:r>
          </a:p>
          <a:p>
            <a:pPr algn="r"/>
            <a:r>
              <a:rPr lang="ru-RU" b="1">
                <a:solidFill>
                  <a:schemeClr val="bg1"/>
                </a:solidFill>
                <a:latin typeface="Montserrat" panose="00000500000000000000" pitchFamily="2" charset="-52"/>
              </a:rPr>
              <a:t>Белощицкий А.А.</a:t>
            </a:r>
            <a:endParaRPr lang="kk-KZ" b="1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DF41A1-8004-4EEF-A805-9A9FB40CC72E}"/>
              </a:ext>
            </a:extLst>
          </p:cNvPr>
          <p:cNvSpPr txBox="1"/>
          <p:nvPr/>
        </p:nvSpPr>
        <p:spPr>
          <a:xfrm>
            <a:off x="4831491" y="6311928"/>
            <a:ext cx="2880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600" b="1">
                <a:solidFill>
                  <a:schemeClr val="bg1"/>
                </a:solidFill>
                <a:latin typeface="Montserrat" panose="00000500000000000000" pitchFamily="2" charset="-52"/>
              </a:rPr>
              <a:t>Астана</a:t>
            </a:r>
            <a:r>
              <a:rPr lang="x-none" sz="1600" b="1">
                <a:solidFill>
                  <a:schemeClr val="bg1"/>
                </a:solidFill>
                <a:latin typeface="Montserrat" panose="00000500000000000000" pitchFamily="2" charset="-52"/>
              </a:rPr>
              <a:t>,</a:t>
            </a:r>
            <a:r>
              <a:rPr lang="ru-RU" sz="1600" b="1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r>
              <a:rPr lang="x-none" sz="1600" b="1">
                <a:solidFill>
                  <a:schemeClr val="bg1"/>
                </a:solidFill>
                <a:latin typeface="Montserrat" panose="00000500000000000000" pitchFamily="2" charset="-52"/>
              </a:rPr>
              <a:t>202</a:t>
            </a:r>
            <a:r>
              <a:rPr lang="ru-RU" sz="1600" b="1">
                <a:solidFill>
                  <a:schemeClr val="bg1"/>
                </a:solidFill>
                <a:latin typeface="Montserrat" panose="00000500000000000000" pitchFamily="2" charset="-52"/>
              </a:rPr>
              <a:t>3</a:t>
            </a:r>
            <a:endParaRPr lang="ru-RU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33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133BFD-EA1F-AB54-FB76-4BCC29256FAC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проектов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Ғалым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КН МНВО в 2022 году (Март, Май)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ятиугольник 84">
            <a:extLst>
              <a:ext uri="{FF2B5EF4-FFF2-40B4-BE49-F238E27FC236}">
                <a16:creationId xmlns:a16="http://schemas.microsoft.com/office/drawing/2014/main" id="{982BF43B-78DD-D241-C0A9-6121A9B8FE79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E439C5A5-4F6E-CA61-5B55-3A5D86411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030601"/>
              </p:ext>
            </p:extLst>
          </p:nvPr>
        </p:nvGraphicFramePr>
        <p:xfrm>
          <a:off x="940349" y="759153"/>
          <a:ext cx="10561842" cy="1948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16">
                  <a:extLst>
                    <a:ext uri="{9D8B030D-6E8A-4147-A177-3AD203B41FA5}">
                      <a16:colId xmlns:a16="http://schemas.microsoft.com/office/drawing/2014/main" val="4157747541"/>
                    </a:ext>
                  </a:extLst>
                </a:gridCol>
                <a:gridCol w="4914939">
                  <a:extLst>
                    <a:ext uri="{9D8B030D-6E8A-4147-A177-3AD203B41FA5}">
                      <a16:colId xmlns:a16="http://schemas.microsoft.com/office/drawing/2014/main" val="2892941710"/>
                    </a:ext>
                  </a:extLst>
                </a:gridCol>
                <a:gridCol w="1488092">
                  <a:extLst>
                    <a:ext uri="{9D8B030D-6E8A-4147-A177-3AD203B41FA5}">
                      <a16:colId xmlns:a16="http://schemas.microsoft.com/office/drawing/2014/main" val="330611544"/>
                    </a:ext>
                  </a:extLst>
                </a:gridCol>
                <a:gridCol w="1488092">
                  <a:extLst>
                    <a:ext uri="{9D8B030D-6E8A-4147-A177-3AD203B41FA5}">
                      <a16:colId xmlns:a16="http://schemas.microsoft.com/office/drawing/2014/main" val="20671258"/>
                    </a:ext>
                  </a:extLst>
                </a:gridCol>
                <a:gridCol w="1488092">
                  <a:extLst>
                    <a:ext uri="{9D8B030D-6E8A-4147-A177-3AD203B41FA5}">
                      <a16:colId xmlns:a16="http://schemas.microsoft.com/office/drawing/2014/main" val="1188633173"/>
                    </a:ext>
                  </a:extLst>
                </a:gridCol>
                <a:gridCol w="857211">
                  <a:extLst>
                    <a:ext uri="{9D8B030D-6E8A-4147-A177-3AD203B41FA5}">
                      <a16:colId xmlns:a16="http://schemas.microsoft.com/office/drawing/2014/main" val="25997499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kk-KZ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KZ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проекта</a:t>
                      </a:r>
                      <a:endParaRPr lang="ru-KZ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KZ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тенге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KZ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  <a:endParaRPr lang="ru-KZ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969749"/>
                  </a:ext>
                </a:extLst>
              </a:tr>
              <a:tr h="3100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Разработка технологии изготовления радиационно-стойких электронных компонентов искусственных спутников Земли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Алмасов Нурлан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15 897 400 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добрено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2306"/>
                  </a:ext>
                </a:extLst>
              </a:tr>
              <a:tr h="3379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y-KG" sz="11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Цифровая трансформация для создания циркулярной экономики (экономики замкнутого цикла) в туризме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Насанбекова Самалгуль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17 848 000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2022-2024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добрено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933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y-KG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Развитие межкультурного гражданства в контексте интернационализации высшего иноязычного образования Республики Казахстан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Герфанова Эльмира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17 636 050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добрено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085659"/>
                  </a:ext>
                </a:extLst>
              </a:tr>
              <a:tr h="211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Модель устойчивых туристских Smart дестинации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Агыбетова Рина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2022-2024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Отклонено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290958"/>
                  </a:ext>
                </a:extLst>
              </a:tr>
              <a:tr h="155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KZ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Решение нестационарных задач теплопроводности со свободной границей методом тепловых полиномов.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Қасабек Самат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2022-2024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Отклонено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528966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BC02855-5EB6-447F-CF91-EF41D4814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191508"/>
              </p:ext>
            </p:extLst>
          </p:nvPr>
        </p:nvGraphicFramePr>
        <p:xfrm>
          <a:off x="940349" y="2823308"/>
          <a:ext cx="10561842" cy="3957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16">
                  <a:extLst>
                    <a:ext uri="{9D8B030D-6E8A-4147-A177-3AD203B41FA5}">
                      <a16:colId xmlns:a16="http://schemas.microsoft.com/office/drawing/2014/main" val="4157747541"/>
                    </a:ext>
                  </a:extLst>
                </a:gridCol>
                <a:gridCol w="4914939">
                  <a:extLst>
                    <a:ext uri="{9D8B030D-6E8A-4147-A177-3AD203B41FA5}">
                      <a16:colId xmlns:a16="http://schemas.microsoft.com/office/drawing/2014/main" val="2892941710"/>
                    </a:ext>
                  </a:extLst>
                </a:gridCol>
                <a:gridCol w="1488092">
                  <a:extLst>
                    <a:ext uri="{9D8B030D-6E8A-4147-A177-3AD203B41FA5}">
                      <a16:colId xmlns:a16="http://schemas.microsoft.com/office/drawing/2014/main" val="330611544"/>
                    </a:ext>
                  </a:extLst>
                </a:gridCol>
                <a:gridCol w="1488092">
                  <a:extLst>
                    <a:ext uri="{9D8B030D-6E8A-4147-A177-3AD203B41FA5}">
                      <a16:colId xmlns:a16="http://schemas.microsoft.com/office/drawing/2014/main" val="829034876"/>
                    </a:ext>
                  </a:extLst>
                </a:gridCol>
                <a:gridCol w="1488092">
                  <a:extLst>
                    <a:ext uri="{9D8B030D-6E8A-4147-A177-3AD203B41FA5}">
                      <a16:colId xmlns:a16="http://schemas.microsoft.com/office/drawing/2014/main" val="1120278727"/>
                    </a:ext>
                  </a:extLst>
                </a:gridCol>
                <a:gridCol w="857211">
                  <a:extLst>
                    <a:ext uri="{9D8B030D-6E8A-4147-A177-3AD203B41FA5}">
                      <a16:colId xmlns:a16="http://schemas.microsoft.com/office/drawing/2014/main" val="25997499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KZ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проекта</a:t>
                      </a:r>
                      <a:endParaRPr lang="ru-KZ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KZ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KZ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тенге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KZ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  <a:endParaRPr lang="ru-KZ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969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Визуализация анизотропии роговицы с использованием гибридной микро-спектроскопии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Бриллюэна-Рамана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Хармысов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Ч.А.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18 000 000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добрено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2306"/>
                  </a:ext>
                </a:extLst>
              </a:tr>
              <a:tr h="2622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y-KG" sz="11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Исследование методов сохранения конфиденциальности в процессе взаимодействия Интернет вещей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Адамова А.Д.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18 000 000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2022-2024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добрено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933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y-KG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Разработка системы интеллектуальной фото и видеоаналитики для решения задач распознавания действий человека или группы людей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Исламгожаев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Т.У.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18 745 180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2022-2024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добрено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085659"/>
                  </a:ext>
                </a:extLst>
              </a:tr>
              <a:tr h="211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Разработка методов определения антропометрических данных человеческого тела на основе реальных снимков с использованием машинного обучения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Әбсадык А.М.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18 979 301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2022-2024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</a:t>
                      </a:r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добрено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290958"/>
                  </a:ext>
                </a:extLst>
              </a:tr>
              <a:tr h="155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KZ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Исследование нерегулярных задач для параболических уравнений с малыми параметрами в краевых условиях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Алимжанов Е.С.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2022-2024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Отклонено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528966"/>
                  </a:ext>
                </a:extLst>
              </a:tr>
              <a:tr h="155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KZ" sz="11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нтеллектуальная система прогноза качества, оценки и принятия решений по управлению качеством атмосферного воздуха на примере городов Казахстана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Сарсенова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Ж.Н.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2022-2024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Отклонено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922678"/>
                  </a:ext>
                </a:extLst>
              </a:tr>
              <a:tr h="155704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kk-KZ" sz="11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Оптимизация топологии пористого материала с помощью тепломассопереноса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Карашбаева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Ж.O.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2022-2024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Отклонено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5082076"/>
                  </a:ext>
                </a:extLst>
              </a:tr>
              <a:tr h="155704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kk-KZ" sz="11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Разработка системы интеллектуального видеонаблюдения для распознавания действия человека по тепловизионным видео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Елеусинов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А.И.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2022-2024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Отклонено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578552"/>
                  </a:ext>
                </a:extLst>
              </a:tr>
              <a:tr h="155704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kk-KZ" sz="11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1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Языковая политика Казахстана как фактор модернизации политического сознания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Жалмагамбетова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С.К.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2022-2024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Отклонено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963751"/>
                  </a:ext>
                </a:extLst>
              </a:tr>
              <a:tr h="155704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ru-RU" sz="11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Разработка информационной системы для обработки, классификации и идентификации объектов земной поверхности по гиперспектральным изображениям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Саринова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А.Ж.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2022-2024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Отклонено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391155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D93641-A5E3-6178-890C-DD5F3A7DF2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63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133BFD-EA1F-AB54-FB76-4BCC29256FAC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международных, коммерциализируемых, хоздоговорных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проектов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ятиугольник 84">
            <a:extLst>
              <a:ext uri="{FF2B5EF4-FFF2-40B4-BE49-F238E27FC236}">
                <a16:creationId xmlns:a16="http://schemas.microsoft.com/office/drawing/2014/main" id="{982BF43B-78DD-D241-C0A9-6121A9B8FE79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896A4C-441C-76A7-8D7C-BB4C280A0C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E439C5A5-4F6E-CA61-5B55-3A5D86411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36693"/>
              </p:ext>
            </p:extLst>
          </p:nvPr>
        </p:nvGraphicFramePr>
        <p:xfrm>
          <a:off x="1001334" y="696378"/>
          <a:ext cx="11000117" cy="5978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728">
                  <a:extLst>
                    <a:ext uri="{9D8B030D-6E8A-4147-A177-3AD203B41FA5}">
                      <a16:colId xmlns:a16="http://schemas.microsoft.com/office/drawing/2014/main" val="4157747541"/>
                    </a:ext>
                  </a:extLst>
                </a:gridCol>
                <a:gridCol w="452761">
                  <a:extLst>
                    <a:ext uri="{9D8B030D-6E8A-4147-A177-3AD203B41FA5}">
                      <a16:colId xmlns:a16="http://schemas.microsoft.com/office/drawing/2014/main" val="1093932619"/>
                    </a:ext>
                  </a:extLst>
                </a:gridCol>
                <a:gridCol w="4580878">
                  <a:extLst>
                    <a:ext uri="{9D8B030D-6E8A-4147-A177-3AD203B41FA5}">
                      <a16:colId xmlns:a16="http://schemas.microsoft.com/office/drawing/2014/main" val="2892941710"/>
                    </a:ext>
                  </a:extLst>
                </a:gridCol>
                <a:gridCol w="1296140">
                  <a:extLst>
                    <a:ext uri="{9D8B030D-6E8A-4147-A177-3AD203B41FA5}">
                      <a16:colId xmlns:a16="http://schemas.microsoft.com/office/drawing/2014/main" val="330611544"/>
                    </a:ext>
                  </a:extLst>
                </a:gridCol>
                <a:gridCol w="1083076">
                  <a:extLst>
                    <a:ext uri="{9D8B030D-6E8A-4147-A177-3AD203B41FA5}">
                      <a16:colId xmlns:a16="http://schemas.microsoft.com/office/drawing/2014/main" val="2599749996"/>
                    </a:ext>
                  </a:extLst>
                </a:gridCol>
                <a:gridCol w="1472534">
                  <a:extLst>
                    <a:ext uri="{9D8B030D-6E8A-4147-A177-3AD203B41FA5}">
                      <a16:colId xmlns:a16="http://schemas.microsoft.com/office/drawing/2014/main" val="5007878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/>
                          <a:cs typeface="Times New Roman"/>
                        </a:rPr>
                        <a:t>Источник финансирования</a:t>
                      </a:r>
                      <a:endParaRPr lang="ru-KZ" sz="1200" b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KZ" sz="1200" b="1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/>
                          <a:cs typeface="Times New Roman"/>
                        </a:rPr>
                        <a:t>Тема проекта</a:t>
                      </a:r>
                      <a:endParaRPr lang="ru-KZ" sz="1200" b="1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/>
                          <a:cs typeface="Times New Roman"/>
                        </a:rPr>
                        <a:t>Руководитель</a:t>
                      </a:r>
                      <a:endParaRPr lang="ru-KZ" sz="1200" b="1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/>
                          <a:cs typeface="Times New Roman"/>
                        </a:rPr>
                        <a:t>Срок реализации</a:t>
                      </a:r>
                      <a:endParaRPr lang="ru-KZ" sz="1200" b="1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/>
                          <a:cs typeface="Times New Roman"/>
                        </a:rPr>
                        <a:t>Сумма финансирования, тенге</a:t>
                      </a:r>
                      <a:endParaRPr lang="ru-KZ" sz="1200" b="1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969749"/>
                  </a:ext>
                </a:extLst>
              </a:tr>
              <a:tr h="329636">
                <a:tc>
                  <a:txBody>
                    <a:bodyPr/>
                    <a:lstStyle/>
                    <a:p>
                      <a:r>
                        <a:rPr lang="ru-RU" sz="1200" b="0">
                          <a:latin typeface="Times New Roman"/>
                          <a:cs typeface="Times New Roman"/>
                        </a:rPr>
                        <a:t>КПС I ПСПИ МБРР и МЦРИАП РК​</a:t>
                      </a:r>
                      <a:endParaRPr lang="ru-KZ" sz="1200" b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</a:t>
                      </a:r>
                      <a:endParaRPr lang="ru-KZ" sz="1200" b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b="0">
                          <a:latin typeface="Times New Roman"/>
                          <a:cs typeface="Times New Roman"/>
                        </a:rPr>
                        <a:t>Центр компетенций «Электронная промышленность</a:t>
                      </a:r>
                      <a:endParaRPr lang="ru-KZ" sz="1200" b="0" err="1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b="0">
                          <a:latin typeface="Times New Roman"/>
                          <a:cs typeface="Times New Roman"/>
                        </a:rPr>
                        <a:t>Нефтисов А.В.​</a:t>
                      </a:r>
                      <a:endParaRPr lang="ru-KZ" sz="1200" b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KZ" sz="1200" b="0">
                          <a:latin typeface="Times New Roman"/>
                          <a:cs typeface="Times New Roman"/>
                        </a:rPr>
                        <a:t>2022-2023​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KZ" sz="1200" b="1" dirty="0">
                          <a:latin typeface="Times New Roman"/>
                          <a:cs typeface="Times New Roman"/>
                        </a:rPr>
                        <a:t>275 000 000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364875"/>
                  </a:ext>
                </a:extLst>
              </a:tr>
              <a:tr h="338949">
                <a:tc>
                  <a:txBody>
                    <a:bodyPr/>
                    <a:lstStyle/>
                    <a:p>
                      <a:r>
                        <a:rPr lang="en-US" sz="1200" b="0" kern="12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British Council​</a:t>
                      </a:r>
                      <a:endParaRPr lang="ky-KG" sz="1200" b="0" kern="12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b="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Creative Spark: программа для высших учебных заведений по развитию предпринимательства</a:t>
                      </a:r>
                      <a:endParaRPr lang="ru-KZ" sz="1200" b="0" kern="12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b="0" kern="12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Камбарова Ж.Д.​</a:t>
                      </a:r>
                      <a:endParaRPr lang="ru-KZ" sz="1200" b="0" kern="12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KZ" sz="1200" b="0" kern="12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2021-2022​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KZ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2 370 486 </a:t>
                      </a:r>
                      <a:endParaRPr lang="ru-KZ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646892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r>
                        <a:rPr lang="ru-RU" sz="1200" b="0">
                          <a:latin typeface="Times New Roman"/>
                          <a:cs typeface="Times New Roman"/>
                        </a:rPr>
                        <a:t>Королевская инженерная академия Великобритании ​</a:t>
                      </a:r>
                      <a:endParaRPr lang="ky-KG" sz="1200" b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b="0" dirty="0">
                          <a:latin typeface="Times New Roman"/>
                          <a:cs typeface="Times New Roman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Frontiers Champions</a:t>
                      </a:r>
                      <a:endParaRPr lang="ru-KZ" sz="1200" b="0" kern="12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b="0" kern="12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Жакиев Н.К. ​</a:t>
                      </a:r>
                      <a:endParaRPr lang="ru-KZ" sz="1200" b="0" kern="12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KZ" sz="1200" b="0" kern="12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2021-2022​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KZ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5 800 000 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922808"/>
                  </a:ext>
                </a:extLst>
              </a:tr>
              <a:tr h="695542">
                <a:tc>
                  <a:txBody>
                    <a:bodyPr/>
                    <a:lstStyle/>
                    <a:p>
                      <a:r>
                        <a:rPr lang="en-US" sz="1200" b="0">
                          <a:latin typeface="Times New Roman"/>
                          <a:cs typeface="Times New Roman"/>
                        </a:rPr>
                        <a:t>Digital Culture in Higher Education: European Perspective (DigCee)​</a:t>
                      </a:r>
                      <a:endParaRPr lang="ru-KZ" sz="1200" b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4</a:t>
                      </a:r>
                      <a:endParaRPr lang="ru-KZ" sz="1200" b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Digital Culture in Higher Education: European Perspective Activity</a:t>
                      </a:r>
                      <a:endParaRPr lang="ru-KZ" sz="1200" b="0" kern="12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b="0" kern="12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Тлешова Ж.К.​</a:t>
                      </a:r>
                      <a:endParaRPr lang="ru-KZ" sz="1200" b="0" kern="12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KZ" sz="1200" b="0" kern="12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2022-2025​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 7 995 712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002570"/>
                  </a:ext>
                </a:extLst>
              </a:tr>
              <a:tr h="436880">
                <a:tc rowSpan="2">
                  <a:txBody>
                    <a:bodyPr/>
                    <a:lstStyle/>
                    <a:p>
                      <a:r>
                        <a:rPr lang="en-US" sz="1200" b="0">
                          <a:latin typeface="Times New Roman"/>
                          <a:cs typeface="Times New Roman"/>
                        </a:rPr>
                        <a:t>UKRI GCRF Network plus,</a:t>
                      </a:r>
                      <a:r>
                        <a:rPr lang="ru-RU" sz="1200" b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ky-KG" sz="1200" b="0">
                          <a:latin typeface="Times New Roman"/>
                          <a:cs typeface="Times New Roman"/>
                        </a:rPr>
                        <a:t>Великобритания (в рамках </a:t>
                      </a:r>
                      <a:r>
                        <a:rPr lang="en-US" sz="1200" b="0">
                          <a:latin typeface="Times New Roman"/>
                          <a:cs typeface="Times New Roman"/>
                        </a:rPr>
                        <a:t>PEER Network Project Central Asia hub).​</a:t>
                      </a:r>
                      <a:endParaRPr lang="ru-KZ" sz="1200" b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5</a:t>
                      </a:r>
                      <a:endParaRPr lang="ru-KZ" sz="1200" b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Political economy of Soviet education in Kazakhstan</a:t>
                      </a:r>
                      <a:endParaRPr lang="ru-KZ" sz="1200" b="0" kern="12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b="0" kern="12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Тоимбек Д.</a:t>
                      </a:r>
                      <a:endParaRPr lang="ru-KZ" sz="1200" b="0" kern="12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KZ" sz="1200" b="0" kern="12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2022-2023​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 3 094 200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014401"/>
                  </a:ext>
                </a:extLst>
              </a:tr>
              <a:tr h="640080">
                <a:tc vMerge="1">
                  <a:txBody>
                    <a:bodyPr/>
                    <a:lstStyle/>
                    <a:p>
                      <a:endParaRPr lang="ru-KZ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6</a:t>
                      </a:r>
                      <a:endParaRPr lang="ru-KZ" sz="1200" b="0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kern="12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The politics of languages in education: issues of access to education and labour market participation of minority ethnic groups in Kazakhstan. The case of Uzbeks</a:t>
                      </a:r>
                      <a:endParaRPr lang="ru-KZ" sz="1200" b="0" kern="12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b="0" kern="12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Толеш Ф.</a:t>
                      </a:r>
                      <a:endParaRPr lang="ru-KZ" sz="1200" b="0" kern="12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KZ" sz="1200" b="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2022-2023​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KZ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</a:t>
                      </a:r>
                      <a:r>
                        <a:rPr lang="kk-KZ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KZ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586</a:t>
                      </a:r>
                      <a:r>
                        <a:rPr lang="kk-KZ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KZ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750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595399"/>
                  </a:ext>
                </a:extLst>
              </a:tr>
              <a:tr h="436880">
                <a:tc>
                  <a:txBody>
                    <a:bodyPr/>
                    <a:lstStyle/>
                    <a:p>
                      <a:r>
                        <a:rPr lang="ky-KG" sz="1200" b="0">
                          <a:latin typeface="Times New Roman"/>
                          <a:cs typeface="Times New Roman"/>
                        </a:rPr>
                        <a:t>АО "Жасыл Даму" ​</a:t>
                      </a:r>
                      <a:endParaRPr lang="ru-KZ" sz="1200" b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7</a:t>
                      </a:r>
                      <a:endParaRPr lang="ru-KZ" sz="1200" b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Модификация и техническое обслуживание Государственного реестра углеродных единиц</a:t>
                      </a:r>
                      <a:endParaRPr lang="ru-KZ" sz="1200" b="0" kern="12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b="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Лебедев Д.В.​</a:t>
                      </a:r>
                      <a:endParaRPr lang="ru-KZ" sz="1200" b="0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KZ" sz="1200" b="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2021​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KZ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8 960 000 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2306"/>
                  </a:ext>
                </a:extLst>
              </a:tr>
              <a:tr h="405679"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ИП "Васильев" (для объектов компаний Группы Казахмыс)​</a:t>
                      </a:r>
                      <a:endParaRPr lang="ru-KZ" sz="1200" b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8</a:t>
                      </a:r>
                      <a:endParaRPr lang="ru-KZ" sz="1200" b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b="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Автоматизированные системы мониторинга</a:t>
                      </a:r>
                      <a:endParaRPr lang="ru-KZ" sz="1200" b="0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b="0" kern="12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Нефтисов А.В.​</a:t>
                      </a:r>
                      <a:endParaRPr lang="ru-KZ" sz="1200" b="0" kern="12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2022</a:t>
                      </a:r>
                      <a:endParaRPr lang="ru-KZ" sz="1200" b="0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KZ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100 000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933838"/>
                  </a:ext>
                </a:extLst>
              </a:tr>
              <a:tr h="324713">
                <a:tc rowSpan="2">
                  <a:txBody>
                    <a:bodyPr/>
                    <a:lstStyle/>
                    <a:p>
                      <a:r>
                        <a:rPr lang="ky-KG" sz="1200" b="0" dirty="0">
                          <a:latin typeface="Times New Roman"/>
                          <a:cs typeface="Times New Roman"/>
                        </a:rPr>
                        <a:t>ТОО "</a:t>
                      </a:r>
                      <a:r>
                        <a:rPr lang="en-US" sz="1200" b="0" dirty="0">
                          <a:latin typeface="Times New Roman"/>
                          <a:cs typeface="Times New Roman"/>
                        </a:rPr>
                        <a:t>Solid Research Group"​</a:t>
                      </a:r>
                      <a:endParaRPr lang="ru-KZ" sz="1200" b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9</a:t>
                      </a:r>
                      <a:endParaRPr lang="ru-KZ" sz="1200" b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Разработка интегрированной автоматической системы раннего оповещения канализации, засорении и вандализме на основе сенсоров и ГИС</a:t>
                      </a:r>
                      <a:endParaRPr lang="ru-KZ" sz="1200" b="0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Нефтисов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А.В.</a:t>
                      </a: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​</a:t>
                      </a:r>
                      <a:endParaRPr lang="ru-KZ" sz="1200" b="0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2021</a:t>
                      </a:r>
                      <a:endParaRPr lang="ru-KZ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KZ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1 000 000 </a:t>
                      </a:r>
                      <a:endParaRPr lang="ru-KZ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96969"/>
                  </a:ext>
                </a:extLst>
              </a:tr>
              <a:tr h="400756">
                <a:tc vMerge="1">
                  <a:txBody>
                    <a:bodyPr/>
                    <a:lstStyle/>
                    <a:p>
                      <a:endParaRPr lang="ru-KZ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/>
                          <a:cs typeface="Times New Roman"/>
                        </a:rPr>
                        <a:t>10</a:t>
                      </a:r>
                      <a:endParaRPr lang="ru-KZ" sz="1200" b="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Разработка интегрированной автоматической системы раннего оповещения о переполнении канализации, засорении и вандализме на основе сенсоров и ГИС</a:t>
                      </a:r>
                      <a:endParaRPr lang="ru-KZ" sz="1200" b="0" kern="120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Нефтисов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А.В.</a:t>
                      </a: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​</a:t>
                      </a:r>
                      <a:endParaRPr lang="ru-KZ" sz="1200" b="0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2022</a:t>
                      </a:r>
                      <a:endParaRPr lang="ru-KZ" sz="1200" b="0" kern="1200" dirty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KZ" sz="1200" b="1" kern="1200" dirty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1 000 000 </a:t>
                      </a:r>
                      <a:endParaRPr lang="ru-KZ" sz="12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270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764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133BFD-EA1F-AB54-FB76-4BCC29256FAC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поданных проектов ГФ в КН МНВО в ноябре 2022 году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ятиугольник 84">
            <a:extLst>
              <a:ext uri="{FF2B5EF4-FFF2-40B4-BE49-F238E27FC236}">
                <a16:creationId xmlns:a16="http://schemas.microsoft.com/office/drawing/2014/main" id="{982BF43B-78DD-D241-C0A9-6121A9B8FE79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E439C5A5-4F6E-CA61-5B55-3A5D86411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279333"/>
              </p:ext>
            </p:extLst>
          </p:nvPr>
        </p:nvGraphicFramePr>
        <p:xfrm>
          <a:off x="940349" y="709993"/>
          <a:ext cx="10561842" cy="6043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16">
                  <a:extLst>
                    <a:ext uri="{9D8B030D-6E8A-4147-A177-3AD203B41FA5}">
                      <a16:colId xmlns:a16="http://schemas.microsoft.com/office/drawing/2014/main" val="4157747541"/>
                    </a:ext>
                  </a:extLst>
                </a:gridCol>
                <a:gridCol w="4914939">
                  <a:extLst>
                    <a:ext uri="{9D8B030D-6E8A-4147-A177-3AD203B41FA5}">
                      <a16:colId xmlns:a16="http://schemas.microsoft.com/office/drawing/2014/main" val="2892941710"/>
                    </a:ext>
                  </a:extLst>
                </a:gridCol>
                <a:gridCol w="1891580">
                  <a:extLst>
                    <a:ext uri="{9D8B030D-6E8A-4147-A177-3AD203B41FA5}">
                      <a16:colId xmlns:a16="http://schemas.microsoft.com/office/drawing/2014/main" val="330611544"/>
                    </a:ext>
                  </a:extLst>
                </a:gridCol>
                <a:gridCol w="1084604">
                  <a:extLst>
                    <a:ext uri="{9D8B030D-6E8A-4147-A177-3AD203B41FA5}">
                      <a16:colId xmlns:a16="http://schemas.microsoft.com/office/drawing/2014/main" val="792319887"/>
                    </a:ext>
                  </a:extLst>
                </a:gridCol>
                <a:gridCol w="1176815">
                  <a:extLst>
                    <a:ext uri="{9D8B030D-6E8A-4147-A177-3AD203B41FA5}">
                      <a16:colId xmlns:a16="http://schemas.microsoft.com/office/drawing/2014/main" val="3893744823"/>
                    </a:ext>
                  </a:extLst>
                </a:gridCol>
                <a:gridCol w="1168488">
                  <a:extLst>
                    <a:ext uri="{9D8B030D-6E8A-4147-A177-3AD203B41FA5}">
                      <a16:colId xmlns:a16="http://schemas.microsoft.com/office/drawing/2014/main" val="25997499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kk-KZ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KZ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проекта</a:t>
                      </a:r>
                      <a:endParaRPr lang="ru-KZ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KZ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KZ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тенге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KZ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ериод</a:t>
                      </a:r>
                      <a:r>
                        <a:rPr lang="ru-KZ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  <a:endParaRPr lang="ru-KZ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969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Интерактивные лингводидактические образовательные ресурсы: разработка и применение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Шахин Айгуль Акинжановна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90 000 000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364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y-KG" sz="12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оборудования для производства биоприсадок и обоснования оптимального соотношения смесевых топлив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Кемал Жаксылык Бакытжанулы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64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y-KG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Цифровые двойники производства редких металлов на базе нейросетевых технологий для комплексной автоматизации процессов в цветной металлургии.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Абитова Гульнара Аскеровна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922808"/>
                  </a:ext>
                </a:extLst>
              </a:tr>
              <a:tr h="1764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высокоэффективных тандемных солнечных элементов на основе тонких пленок оксида металлов и кремния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Ильясов Бауржан Рашитович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002570"/>
                  </a:ext>
                </a:extLst>
              </a:tr>
              <a:tr h="2405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KZ" sz="9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 научно-методологических и технологических аспектов онлайн обучения по IT направлению и STEM в рамках концепции непрерывного образования.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жандигулов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А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бдыгали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еджепович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2306"/>
                  </a:ext>
                </a:extLst>
              </a:tr>
              <a:tr h="2622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KZ" sz="9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Распознавание электрокардиосигналов с помощью вейвлетной нейронной сети, синтезированной с помощью многослойного персептрона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Рзаева Лейла Гумметовна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933838"/>
                  </a:ext>
                </a:extLst>
              </a:tr>
              <a:tr h="91410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kk-KZ" sz="9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9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Самообучающаяся система определения полезности текстовых массивов данных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Едилхан Дидар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085659"/>
                  </a:ext>
                </a:extLst>
              </a:tr>
              <a:tr h="211020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kk-KZ" sz="9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9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технологии интеллектуальной предварительной обработки аэрокосмических изображений для распознавания и идентификации различных объектов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Саринова Асия Жумабаевна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290958"/>
                  </a:ext>
                </a:extLst>
              </a:tr>
              <a:tr h="155704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kk-KZ" sz="9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9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информационной технологии точного земледелия для управления сельскохозяйственной деятельностью с применением «Internet of Things»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Нефтисов Александр Витальевич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528966"/>
                  </a:ext>
                </a:extLst>
              </a:tr>
              <a:tr h="177391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ru-RU" sz="9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и средства шифрования данных на основе нейросетевой технологии с изменением морфологии синаптических весов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Жантасова Женискуль Зейнешовна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558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KZ" sz="9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информационной технологии, формирования мультиуниверситетских научных и образовательных сообществ, основанной на теории наукометрического анализа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Белощицкий Андрей Александрович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281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KZ" sz="9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Интеллектуальная система определения возможности использования побочных продуктов в качестве сырья с использованием онтологического подхода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Белощицкая Светлана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191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KZ" sz="9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Интеллектуальная биометрическая система защиты информации на основании новых подходов к предварительной обработке данных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Еримбетова Айгерим Сембековна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817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KZ" sz="9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Продвижение и локализация Целей устойчивого развития в казахстанском МСБ на базе цифровой платформы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Ибадильдин Нурхат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764442"/>
                  </a:ext>
                </a:extLst>
              </a:tr>
              <a:tr h="273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KZ" sz="9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Неконтролируемое извлечение терминов: комплект моделей и наборов данных для высокотехнологических доменов и малоресурсных языков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Нугуманова Алия Багдатовна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698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KZ" sz="9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Вспомогательные технологии в инклюзивном образовании: практика применения в вузах Казахстана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Уызбаева Анар Асановна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337236"/>
                  </a:ext>
                </a:extLst>
              </a:tr>
              <a:tr h="1867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KZ" sz="900" b="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22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Геоинформационная система для мониторинга и инвентаризации гидротехнических сооружений РК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Муканова Балгайша Гафуровна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91434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1C7383-A9D5-1D1A-66A7-C8EA80A2E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21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133BFD-EA1F-AB54-FB76-4BCC29256FAC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поданных проектов КМУ в КН МНВО в ноябре 2022 года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ятиугольник 84">
            <a:extLst>
              <a:ext uri="{FF2B5EF4-FFF2-40B4-BE49-F238E27FC236}">
                <a16:creationId xmlns:a16="http://schemas.microsoft.com/office/drawing/2014/main" id="{982BF43B-78DD-D241-C0A9-6121A9B8FE79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E439C5A5-4F6E-CA61-5B55-3A5D86411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997590"/>
              </p:ext>
            </p:extLst>
          </p:nvPr>
        </p:nvGraphicFramePr>
        <p:xfrm>
          <a:off x="940349" y="818145"/>
          <a:ext cx="10561842" cy="3726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16">
                  <a:extLst>
                    <a:ext uri="{9D8B030D-6E8A-4147-A177-3AD203B41FA5}">
                      <a16:colId xmlns:a16="http://schemas.microsoft.com/office/drawing/2014/main" val="4157747541"/>
                    </a:ext>
                  </a:extLst>
                </a:gridCol>
                <a:gridCol w="4914939">
                  <a:extLst>
                    <a:ext uri="{9D8B030D-6E8A-4147-A177-3AD203B41FA5}">
                      <a16:colId xmlns:a16="http://schemas.microsoft.com/office/drawing/2014/main" val="2892941710"/>
                    </a:ext>
                  </a:extLst>
                </a:gridCol>
                <a:gridCol w="1488092">
                  <a:extLst>
                    <a:ext uri="{9D8B030D-6E8A-4147-A177-3AD203B41FA5}">
                      <a16:colId xmlns:a16="http://schemas.microsoft.com/office/drawing/2014/main" val="330611544"/>
                    </a:ext>
                  </a:extLst>
                </a:gridCol>
                <a:gridCol w="1488092">
                  <a:extLst>
                    <a:ext uri="{9D8B030D-6E8A-4147-A177-3AD203B41FA5}">
                      <a16:colId xmlns:a16="http://schemas.microsoft.com/office/drawing/2014/main" val="863531739"/>
                    </a:ext>
                  </a:extLst>
                </a:gridCol>
                <a:gridCol w="1068660">
                  <a:extLst>
                    <a:ext uri="{9D8B030D-6E8A-4147-A177-3AD203B41FA5}">
                      <a16:colId xmlns:a16="http://schemas.microsoft.com/office/drawing/2014/main" val="158275379"/>
                    </a:ext>
                  </a:extLst>
                </a:gridCol>
                <a:gridCol w="1276643">
                  <a:extLst>
                    <a:ext uri="{9D8B030D-6E8A-4147-A177-3AD203B41FA5}">
                      <a16:colId xmlns:a16="http://schemas.microsoft.com/office/drawing/2014/main" val="25997499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kk-KZ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KZ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проекта</a:t>
                      </a:r>
                      <a:endParaRPr lang="ru-KZ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KZ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KZ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тенге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KZ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ериод</a:t>
                      </a:r>
                      <a:r>
                        <a:rPr lang="ru-KZ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  <a:endParaRPr lang="ru-KZ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969749"/>
                  </a:ext>
                </a:extLst>
              </a:tr>
              <a:tr h="2405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0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и цифровизация электроэнергетической системы Казахстана для формирования новых моделей рынка и тарифной политики, обеспечивающих высокую долю возобновляемой энергии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Жакиев Нурхат Куандыкович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75 000 000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2306"/>
                  </a:ext>
                </a:extLst>
              </a:tr>
              <a:tr h="2622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y-KG" sz="12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730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программно-аппаратного решения мониторинга и оценки качества дорожных покрытий и сооружений на основе обработки сигналов вибрации методами машинного обучения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Жакебаев Даурен Бакытбекулы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933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y-KG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Интеграция женщин в IT сферу: перспективы и возможности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Отар Эльмира Сәкенқызы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085659"/>
                  </a:ext>
                </a:extLst>
              </a:tr>
              <a:tr h="211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системы предиктивной аналитики и удаленного мониторинга состояния электродвигателя на основе технологий искусственного интеллекта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Рзаева Лейла Гумметовна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290958"/>
                  </a:ext>
                </a:extLst>
              </a:tr>
              <a:tr h="155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KZ" sz="9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интеллектуальной геоинформационной системы мониторинга о деформациях земной поверхности через получение информации дистанционными методами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Саринова Асия Жумабаевна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528966"/>
                  </a:ext>
                </a:extLst>
              </a:tr>
              <a:tr h="1773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KZ" sz="9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прототипа органических солнечных элементов с двумерным механизмом разделения заряда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Завгородний Алексей Владимирович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558966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6CCCE8-4495-FB1A-B788-E3C8A05DA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58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133BFD-EA1F-AB54-FB76-4BCC29256FAC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поданных проектов 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Ғалым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КН МНВО в ноябре 2022 году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ятиугольник 84">
            <a:extLst>
              <a:ext uri="{FF2B5EF4-FFF2-40B4-BE49-F238E27FC236}">
                <a16:creationId xmlns:a16="http://schemas.microsoft.com/office/drawing/2014/main" id="{982BF43B-78DD-D241-C0A9-6121A9B8FE79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1BC02855-5EB6-447F-CF91-EF41D4814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483529"/>
              </p:ext>
            </p:extLst>
          </p:nvPr>
        </p:nvGraphicFramePr>
        <p:xfrm>
          <a:off x="940349" y="1017763"/>
          <a:ext cx="10769871" cy="3380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612">
                  <a:extLst>
                    <a:ext uri="{9D8B030D-6E8A-4147-A177-3AD203B41FA5}">
                      <a16:colId xmlns:a16="http://schemas.microsoft.com/office/drawing/2014/main" val="4157747541"/>
                    </a:ext>
                  </a:extLst>
                </a:gridCol>
                <a:gridCol w="4449088">
                  <a:extLst>
                    <a:ext uri="{9D8B030D-6E8A-4147-A177-3AD203B41FA5}">
                      <a16:colId xmlns:a16="http://schemas.microsoft.com/office/drawing/2014/main" val="2892941710"/>
                    </a:ext>
                  </a:extLst>
                </a:gridCol>
                <a:gridCol w="1556431">
                  <a:extLst>
                    <a:ext uri="{9D8B030D-6E8A-4147-A177-3AD203B41FA5}">
                      <a16:colId xmlns:a16="http://schemas.microsoft.com/office/drawing/2014/main" val="330611544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399706076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1247272886"/>
                    </a:ext>
                  </a:extLst>
                </a:gridCol>
                <a:gridCol w="1606100">
                  <a:extLst>
                    <a:ext uri="{9D8B030D-6E8A-4147-A177-3AD203B41FA5}">
                      <a16:colId xmlns:a16="http://schemas.microsoft.com/office/drawing/2014/main" val="25997499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KZ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проекта</a:t>
                      </a:r>
                      <a:endParaRPr lang="ru-KZ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KZ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KZ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тенге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KZ" sz="1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ериод</a:t>
                      </a:r>
                      <a:r>
                        <a:rPr lang="ru-KZ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  <a:endParaRPr lang="ru-KZ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969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методических предложений по противодействию распространению фейковых новостей в современном медиа пространстве Казахстана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Калдыбекова Айдана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24 000 000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42306"/>
                  </a:ext>
                </a:extLst>
              </a:tr>
              <a:tr h="2622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y-KG" sz="12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Исследования надежности сигнала радиомодемов и оптимизация системы передачи данных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Салимов Бакытжан Нуржанович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933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y-KG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Инновационных Беспроводных Систем Передачи Информации и Энергии с Использованием Конформных Подложек для Новых Приложений Беспроводных Телесных Сетей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Даутов Касен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085659"/>
                  </a:ext>
                </a:extLst>
              </a:tr>
              <a:tr h="2110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 разработка моделей и алгоритмов защищенности беспроводных сенсорных сетей на основе машинного обучения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Марденов Ерік Маратұлы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290958"/>
                  </a:ext>
                </a:extLst>
              </a:tr>
              <a:tr h="155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KZ" sz="9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Возможности цифровизации в имплементации инклюзивных практик в высшем образовании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Жанарстанова Марал Бахытжановна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528966"/>
                  </a:ext>
                </a:extLst>
              </a:tr>
              <a:tr h="1557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KZ" sz="9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Оптимизация топологии материалов ограждающих конструкций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Карашбаева Жанат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922678"/>
                  </a:ext>
                </a:extLst>
              </a:tr>
              <a:tr h="155704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kk-KZ" sz="9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9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Политико-экономические аспекты участия Казахстана в ЕАЭС в контексте глобальных вызовов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Досымхан Еңлік Досымханқызы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24 000 000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2023-2025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рассмотрении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082076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C4B7AD-700C-FBE5-833A-D6E6C06F24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80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347CFF-B164-E4B0-BCA9-74D7AE57D7F8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ятиугольник 84">
            <a:extLst>
              <a:ext uri="{FF2B5EF4-FFF2-40B4-BE49-F238E27FC236}">
                <a16:creationId xmlns:a16="http://schemas.microsoft.com/office/drawing/2014/main" id="{B123D296-099C-8209-2DE4-3211E53411C5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06B74A-53C1-EA8B-1EC6-BC19AB3BB5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E580A9-D49A-AC79-265B-365E2FF00215}"/>
              </a:ext>
            </a:extLst>
          </p:cNvPr>
          <p:cNvSpPr txBox="1"/>
          <p:nvPr/>
        </p:nvSpPr>
        <p:spPr>
          <a:xfrm>
            <a:off x="868906" y="234758"/>
            <a:ext cx="11369786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Финансирование научно-инновационных проектов, на 2020-2023 г.</a:t>
            </a:r>
            <a:endParaRPr lang="ru-RU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C8C83D64-FB83-1E5E-E549-F2F9BBB49A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91283"/>
              </p:ext>
            </p:extLst>
          </p:nvPr>
        </p:nvGraphicFramePr>
        <p:xfrm>
          <a:off x="6090285" y="1125418"/>
          <a:ext cx="5811982" cy="349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412787B-0A19-A874-E38F-E6FF3B6C1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720836"/>
              </p:ext>
            </p:extLst>
          </p:nvPr>
        </p:nvGraphicFramePr>
        <p:xfrm>
          <a:off x="575310" y="1202439"/>
          <a:ext cx="5514975" cy="2472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7855">
                  <a:extLst>
                    <a:ext uri="{9D8B030D-6E8A-4147-A177-3AD203B41FA5}">
                      <a16:colId xmlns:a16="http://schemas.microsoft.com/office/drawing/2014/main" val="2692295439"/>
                    </a:ext>
                  </a:extLst>
                </a:gridCol>
                <a:gridCol w="1163468">
                  <a:extLst>
                    <a:ext uri="{9D8B030D-6E8A-4147-A177-3AD203B41FA5}">
                      <a16:colId xmlns:a16="http://schemas.microsoft.com/office/drawing/2014/main" val="1355261104"/>
                    </a:ext>
                  </a:extLst>
                </a:gridCol>
                <a:gridCol w="1232586">
                  <a:extLst>
                    <a:ext uri="{9D8B030D-6E8A-4147-A177-3AD203B41FA5}">
                      <a16:colId xmlns:a16="http://schemas.microsoft.com/office/drawing/2014/main" val="2554162681"/>
                    </a:ext>
                  </a:extLst>
                </a:gridCol>
                <a:gridCol w="1221066">
                  <a:extLst>
                    <a:ext uri="{9D8B030D-6E8A-4147-A177-3AD203B41FA5}">
                      <a16:colId xmlns:a16="http://schemas.microsoft.com/office/drawing/2014/main" val="1093925321"/>
                    </a:ext>
                  </a:extLst>
                </a:gridCol>
              </a:tblGrid>
              <a:tr h="278876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Источник научных проектов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Финансирование, млн </a:t>
                      </a:r>
                      <a:r>
                        <a:rPr lang="kk-KZ" sz="1200" b="1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тг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951793"/>
                  </a:ext>
                </a:extLst>
              </a:tr>
              <a:tr h="278876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2020-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2021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2021-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2022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2022-2023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0855968"/>
                  </a:ext>
                </a:extLst>
              </a:tr>
              <a:tr h="27887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ВСЕГО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kk-KZ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200 900 000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1 072 532 669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1 405 544 360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7821242"/>
                  </a:ext>
                </a:extLst>
              </a:tr>
              <a:tr h="25397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Проекты Комитета науки МОН РК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kk-KZ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192 800 000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765 602 183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KZ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1 085 637 212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7874660"/>
                  </a:ext>
                </a:extLst>
              </a:tr>
              <a:tr h="6197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kk-KZ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Гранты на коммерциализацию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kk-KZ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275 000 000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275 000 000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  <a:p>
                      <a:pPr indent="0" algn="l">
                        <a:lnSpc>
                          <a:spcPct val="100000"/>
                        </a:lnSpc>
                      </a:pPr>
                      <a:endParaRPr lang="ru-KZ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9506632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Хоздоговорные научные проекты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kk-KZ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4 100 000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14 160 000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>
                          <a:effectLst/>
                          <a:latin typeface="Times New Roman"/>
                        </a:rPr>
                        <a:t>11 060 000</a:t>
                      </a:r>
                    </a:p>
                    <a:p>
                      <a:pPr indent="0" algn="l">
                        <a:lnSpc>
                          <a:spcPct val="100000"/>
                        </a:lnSpc>
                      </a:pPr>
                      <a:endParaRPr lang="ru-KZ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4705256"/>
                  </a:ext>
                </a:extLst>
              </a:tr>
              <a:tr h="20584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Международные 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kk-KZ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8 770 486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200" b="0" dirty="0">
                          <a:effectLst/>
                          <a:latin typeface="Times New Roman"/>
                        </a:rPr>
                        <a:t>24 847 148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43359"/>
                  </a:ext>
                </a:extLst>
              </a:tr>
              <a:tr h="332750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b="1" err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Внутривузовские</a:t>
                      </a: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 </a:t>
                      </a:r>
                      <a:endParaRPr lang="ru-RU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kk-KZ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4 000 000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RU" sz="1200" b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5 000 000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ru-KZ" sz="1200" b="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5 000 000*</a:t>
                      </a:r>
                      <a:endParaRPr lang="ru-RU" sz="1200" b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385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769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04EDF-7149-2DFE-4C1F-F647DF3F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00" y="704078"/>
            <a:ext cx="11004613" cy="467127"/>
          </a:xfrm>
        </p:spPr>
        <p:txBody>
          <a:bodyPr>
            <a:noAutofit/>
          </a:bodyPr>
          <a:lstStyle/>
          <a:p>
            <a:r>
              <a:rPr 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 2021 г. реализованы 4 проекта</a:t>
            </a: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на общую сумму 4 000 000 тенге</a:t>
            </a:r>
            <a:endParaRPr lang="ru-KZ" sz="18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85">
            <a:extLst>
              <a:ext uri="{FF2B5EF4-FFF2-40B4-BE49-F238E27FC236}">
                <a16:creationId xmlns:a16="http://schemas.microsoft.com/office/drawing/2014/main" id="{8B90D6AA-DB54-B274-790A-E3391E61746C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Внутривузовский конкурс научных грантов.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2021 года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иугольник 84">
            <a:extLst>
              <a:ext uri="{FF2B5EF4-FFF2-40B4-BE49-F238E27FC236}">
                <a16:creationId xmlns:a16="http://schemas.microsoft.com/office/drawing/2014/main" id="{D5976CE0-F610-3BD2-A111-3267117F2590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98">
            <a:extLst>
              <a:ext uri="{FF2B5EF4-FFF2-40B4-BE49-F238E27FC236}">
                <a16:creationId xmlns:a16="http://schemas.microsoft.com/office/drawing/2014/main" id="{2B24D9C3-0494-1DE1-241A-E882621C52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B07D72F6-075C-CD81-C280-00A086FD9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789600"/>
              </p:ext>
            </p:extLst>
          </p:nvPr>
        </p:nvGraphicFramePr>
        <p:xfrm>
          <a:off x="816500" y="1424577"/>
          <a:ext cx="10066482" cy="430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013">
                  <a:extLst>
                    <a:ext uri="{9D8B030D-6E8A-4147-A177-3AD203B41FA5}">
                      <a16:colId xmlns:a16="http://schemas.microsoft.com/office/drawing/2014/main" val="640930949"/>
                    </a:ext>
                  </a:extLst>
                </a:gridCol>
                <a:gridCol w="1471911">
                  <a:extLst>
                    <a:ext uri="{9D8B030D-6E8A-4147-A177-3AD203B41FA5}">
                      <a16:colId xmlns:a16="http://schemas.microsoft.com/office/drawing/2014/main" val="337438292"/>
                    </a:ext>
                  </a:extLst>
                </a:gridCol>
                <a:gridCol w="2282645">
                  <a:extLst>
                    <a:ext uri="{9D8B030D-6E8A-4147-A177-3AD203B41FA5}">
                      <a16:colId xmlns:a16="http://schemas.microsoft.com/office/drawing/2014/main" val="2702982385"/>
                    </a:ext>
                  </a:extLst>
                </a:gridCol>
                <a:gridCol w="2503503">
                  <a:extLst>
                    <a:ext uri="{9D8B030D-6E8A-4147-A177-3AD203B41FA5}">
                      <a16:colId xmlns:a16="http://schemas.microsoft.com/office/drawing/2014/main" val="2948055160"/>
                    </a:ext>
                  </a:extLst>
                </a:gridCol>
                <a:gridCol w="1392711">
                  <a:extLst>
                    <a:ext uri="{9D8B030D-6E8A-4147-A177-3AD203B41FA5}">
                      <a16:colId xmlns:a16="http://schemas.microsoft.com/office/drawing/2014/main" val="2523642040"/>
                    </a:ext>
                  </a:extLst>
                </a:gridCol>
                <a:gridCol w="1908699">
                  <a:extLst>
                    <a:ext uri="{9D8B030D-6E8A-4147-A177-3AD203B41FA5}">
                      <a16:colId xmlns:a16="http://schemas.microsoft.com/office/drawing/2014/main" val="2369908379"/>
                    </a:ext>
                  </a:extLst>
                </a:gridCol>
              </a:tblGrid>
              <a:tr h="137315">
                <a:tc>
                  <a:txBody>
                    <a:bodyPr/>
                    <a:lstStyle/>
                    <a:p>
                      <a:endParaRPr lang="ru-KZ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ФИО руководителя</a:t>
                      </a:r>
                      <a:endParaRPr lang="ru-KZ"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Должность, департамент</a:t>
                      </a:r>
                      <a:endParaRPr lang="ru-KZ"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Тема проекта</a:t>
                      </a:r>
                      <a:endParaRPr lang="ru-KZ"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Количество студентов в проекте</a:t>
                      </a:r>
                      <a:endParaRPr lang="ru-KZ"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Публикация в 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Scopus</a:t>
                      </a:r>
                      <a:endParaRPr lang="ru-KZ" sz="12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774860"/>
                  </a:ext>
                </a:extLst>
              </a:tr>
              <a:tr h="241580">
                <a:tc>
                  <a:txBody>
                    <a:bodyPr/>
                    <a:lstStyle/>
                    <a:p>
                      <a:r>
                        <a:rPr lang="en-US" sz="1200">
                          <a:latin typeface="Times New Roman"/>
                          <a:cs typeface="Times New Roman"/>
                        </a:rPr>
                        <a:t>1</a:t>
                      </a:r>
                      <a:endParaRPr lang="ru-KZ" sz="120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Сарсенова Ж. </a:t>
                      </a:r>
                      <a:endParaRPr lang="ru-KZ" sz="1200" b="1" i="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y-KG" sz="1200">
                          <a:latin typeface="Times New Roman"/>
                          <a:cs typeface="Times New Roman"/>
                        </a:rPr>
                        <a:t>сеньор-лектор Департамента компьютерной инженерии </a:t>
                      </a:r>
                      <a:endParaRPr lang="ru-KZ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Разработка системы мониторинга и анализа загрязнения воздуха города Нур-Султан с применением подхода Data-driven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  <a:cs typeface="Times New Roman"/>
                        </a:rPr>
                        <a:t>2</a:t>
                      </a:r>
                      <a:endParaRPr lang="ru-KZ" sz="120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  <a:hlinkClick r:id="" action="ppaction://noaction"/>
                        </a:rPr>
                        <a:t>Scopus-</a:t>
                      </a:r>
                      <a:r>
                        <a:rPr lang="kk-KZ" sz="1200">
                          <a:latin typeface="Times New Roman"/>
                          <a:cs typeface="Times New Roman"/>
                          <a:hlinkClick r:id="" action="ppaction://noaction"/>
                        </a:rPr>
                        <a:t>Конференция</a:t>
                      </a:r>
                      <a:r>
                        <a:rPr lang="en-US" sz="1200">
                          <a:latin typeface="Times New Roman"/>
                          <a:cs typeface="Times New Roman"/>
                          <a:hlinkClick r:id="" action="ppaction://noaction"/>
                        </a:rPr>
                        <a:t> UK</a:t>
                      </a:r>
                      <a:endParaRPr lang="ru-KZ" sz="1200">
                        <a:latin typeface="Times New Roman"/>
                        <a:cs typeface="Times New Roman"/>
                        <a:hlinkClick r:id="" action="ppaction://noactio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150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>
                          <a:latin typeface="Times New Roman"/>
                          <a:cs typeface="Times New Roman"/>
                        </a:rPr>
                        <a:t>2</a:t>
                      </a:r>
                      <a:endParaRPr lang="ru-KZ" sz="120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Өмірғалиев Р.</a:t>
                      </a:r>
                      <a:endParaRPr lang="ru-KZ" sz="1200" b="1" i="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y-KG" sz="1200">
                          <a:latin typeface="Times New Roman"/>
                          <a:cs typeface="Times New Roman"/>
                        </a:rPr>
                        <a:t>преподаватель Департамента компьютерной инженерии </a:t>
                      </a:r>
                      <a:endParaRPr lang="ru-KZ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/>
                          <a:cs typeface="Times New Roman"/>
                        </a:rPr>
                        <a:t>Применение методов моделирования и машинного обучения для анализа потребления теплоэнергии по зонам города Нур-Султан</a:t>
                      </a:r>
                      <a:endParaRPr lang="ru-KZ" sz="120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Times New Roman"/>
                          <a:cs typeface="Times New Roman"/>
                        </a:rPr>
                        <a:t>2</a:t>
                      </a:r>
                      <a:endParaRPr lang="ru-KZ" sz="120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Times New Roman"/>
                          <a:cs typeface="Times New Roman"/>
                        </a:rPr>
                        <a:t>Scopus </a:t>
                      </a:r>
                      <a:r>
                        <a:rPr lang="kk-KZ" sz="1200">
                          <a:latin typeface="Times New Roman"/>
                          <a:cs typeface="Times New Roman"/>
                        </a:rPr>
                        <a:t>Журнал </a:t>
                      </a:r>
                      <a:r>
                        <a:rPr lang="en-US" sz="1200">
                          <a:latin typeface="Times New Roman"/>
                          <a:cs typeface="Times New Roman"/>
                        </a:rPr>
                        <a:t>56%</a:t>
                      </a:r>
                      <a:r>
                        <a:rPr lang="ru-KZ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200" b="1">
                          <a:latin typeface="Times New Roman"/>
                          <a:cs typeface="Times New Roman"/>
                        </a:rPr>
                        <a:t>Q2</a:t>
                      </a:r>
                      <a:endParaRPr lang="ru-KZ" sz="1200" b="1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9824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>
                          <a:latin typeface="Times New Roman"/>
                          <a:cs typeface="Times New Roman"/>
                        </a:rPr>
                        <a:t>3</a:t>
                      </a:r>
                      <a:endParaRPr lang="ru-KZ" sz="120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Алимжанов Е. </a:t>
                      </a:r>
                      <a:endParaRPr lang="ru-KZ" sz="1200" b="1" i="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/>
                          <a:cs typeface="Times New Roman"/>
                        </a:rPr>
                        <a:t>директор НИЦ «</a:t>
                      </a:r>
                      <a:r>
                        <a:rPr lang="en-US" sz="1200">
                          <a:latin typeface="Times New Roman"/>
                          <a:cs typeface="Times New Roman"/>
                        </a:rPr>
                        <a:t>EdTech</a:t>
                      </a:r>
                      <a:r>
                        <a:rPr lang="ru-RU" sz="1200">
                          <a:latin typeface="Times New Roman"/>
                          <a:cs typeface="Times New Roman"/>
                        </a:rPr>
                        <a:t>»</a:t>
                      </a:r>
                      <a:endParaRPr lang="ru-KZ" sz="120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/>
                          <a:cs typeface="Times New Roman"/>
                        </a:rPr>
                        <a:t>Применение платформы Nvidia Omniverse для создания виртуального университета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  <a:cs typeface="Times New Roman"/>
                        </a:rPr>
                        <a:t>5</a:t>
                      </a:r>
                      <a:endParaRPr lang="ru-KZ" sz="120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Scopus-</a:t>
                      </a:r>
                      <a:r>
                        <a:rPr lang="kk-KZ" sz="1200">
                          <a:latin typeface="Times New Roman"/>
                          <a:cs typeface="Times New Roman"/>
                        </a:rPr>
                        <a:t>Конференция</a:t>
                      </a:r>
                      <a:r>
                        <a:rPr lang="en-US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kk-KZ" sz="1200">
                          <a:latin typeface="Times New Roman"/>
                          <a:cs typeface="Times New Roman"/>
                        </a:rPr>
                        <a:t>Китай</a:t>
                      </a:r>
                      <a:endParaRPr lang="ru-KZ" sz="1200">
                        <a:latin typeface="Times New Roman"/>
                        <a:cs typeface="Times New Roman"/>
                      </a:endParaRPr>
                    </a:p>
                    <a:p>
                      <a:endParaRPr lang="ru-KZ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756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>
                          <a:latin typeface="Times New Roman"/>
                          <a:cs typeface="Times New Roman"/>
                        </a:rPr>
                        <a:t>4</a:t>
                      </a:r>
                      <a:endParaRPr lang="ru-KZ" sz="120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b="1" i="0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Хармысов Ч. </a:t>
                      </a:r>
                      <a:endParaRPr lang="ru-KZ" sz="1200" b="1" i="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y-KG" sz="1200">
                          <a:latin typeface="Times New Roman"/>
                          <a:cs typeface="Times New Roman"/>
                        </a:rPr>
                        <a:t>ассистент-профессор</a:t>
                      </a:r>
                    </a:p>
                    <a:p>
                      <a:r>
                        <a:rPr lang="ky-KG" sz="1200">
                          <a:latin typeface="Times New Roman"/>
                          <a:cs typeface="Times New Roman"/>
                        </a:rPr>
                        <a:t>Департамента компьютерной инженерии </a:t>
                      </a:r>
                      <a:endParaRPr lang="ru-KZ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latin typeface="Times New Roman"/>
                          <a:cs typeface="Times New Roman"/>
                        </a:rPr>
                        <a:t>Построение специфичной для пациента модели глаза для исследования глаукомы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latin typeface="Times New Roman"/>
                          <a:cs typeface="Times New Roman"/>
                        </a:rPr>
                        <a:t>2</a:t>
                      </a:r>
                      <a:endParaRPr lang="ru-KZ" sz="120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Scopus-</a:t>
                      </a:r>
                      <a:r>
                        <a:rPr lang="kk-KZ" sz="1200">
                          <a:latin typeface="Times New Roman"/>
                          <a:cs typeface="Times New Roman"/>
                        </a:rPr>
                        <a:t>Конференция</a:t>
                      </a:r>
                      <a:r>
                        <a:rPr lang="en-US" sz="1200">
                          <a:latin typeface="Times New Roman"/>
                          <a:cs typeface="Times New Roman"/>
                        </a:rPr>
                        <a:t> SIST 2021</a:t>
                      </a:r>
                      <a:endParaRPr lang="ru-KZ" sz="1200">
                        <a:latin typeface="Times New Roman"/>
                        <a:cs typeface="Times New Roman"/>
                      </a:endParaRPr>
                    </a:p>
                    <a:p>
                      <a:endParaRPr lang="ru-KZ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341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i="1">
                          <a:latin typeface="Times New Roman"/>
                          <a:cs typeface="Times New Roman"/>
                        </a:rPr>
                        <a:t>5</a:t>
                      </a:r>
                      <a:endParaRPr lang="ru-KZ" sz="1200" b="0" i="1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b="0" i="1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Абитова Г.</a:t>
                      </a:r>
                      <a:endParaRPr lang="ru-KZ" sz="1200" b="0" i="1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Цифровые двойники производства редких металлов на базе нейросетевых технологий для комплексной автоматизации процессов в цветной металлургии. 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kk-KZ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i="1">
                          <a:latin typeface="Times New Roman"/>
                          <a:cs typeface="Times New Roman"/>
                        </a:rPr>
                        <a:t>-</a:t>
                      </a:r>
                      <a:endParaRPr lang="ru-KZ" sz="1200" i="1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i="1">
                          <a:latin typeface="Times New Roman"/>
                          <a:cs typeface="Times New Roman"/>
                        </a:rPr>
                        <a:t>-</a:t>
                      </a:r>
                      <a:endParaRPr lang="ru-KZ" sz="1200" i="1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104374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4803C2-81A3-6FE3-5988-BDBB8753CA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11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AFA95-DC62-0AD9-B956-FC436107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020" y="853046"/>
            <a:ext cx="10515600" cy="261079"/>
          </a:xfrm>
        </p:spPr>
        <p:txBody>
          <a:bodyPr>
            <a:normAutofit fontScale="90000"/>
          </a:bodyPr>
          <a:lstStyle/>
          <a:p>
            <a:r>
              <a:rPr 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 2022 г. AITU реализованы 5 проектов</a:t>
            </a:r>
            <a:r>
              <a:rPr 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на общую сумму 5 000 000 тенге (из 8 поданных )</a:t>
            </a:r>
            <a:endParaRPr lang="ru-KZ" sz="180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E4BDFDB-3EA6-1213-E9B4-63871A40A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025083"/>
              </p:ext>
            </p:extLst>
          </p:nvPr>
        </p:nvGraphicFramePr>
        <p:xfrm>
          <a:off x="764275" y="1246451"/>
          <a:ext cx="9916603" cy="475850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61639">
                  <a:extLst>
                    <a:ext uri="{9D8B030D-6E8A-4147-A177-3AD203B41FA5}">
                      <a16:colId xmlns:a16="http://schemas.microsoft.com/office/drawing/2014/main" val="2454184902"/>
                    </a:ext>
                  </a:extLst>
                </a:gridCol>
                <a:gridCol w="1425604">
                  <a:extLst>
                    <a:ext uri="{9D8B030D-6E8A-4147-A177-3AD203B41FA5}">
                      <a16:colId xmlns:a16="http://schemas.microsoft.com/office/drawing/2014/main" val="1090952116"/>
                    </a:ext>
                  </a:extLst>
                </a:gridCol>
                <a:gridCol w="2139519">
                  <a:extLst>
                    <a:ext uri="{9D8B030D-6E8A-4147-A177-3AD203B41FA5}">
                      <a16:colId xmlns:a16="http://schemas.microsoft.com/office/drawing/2014/main" val="2385101612"/>
                    </a:ext>
                  </a:extLst>
                </a:gridCol>
                <a:gridCol w="2965142">
                  <a:extLst>
                    <a:ext uri="{9D8B030D-6E8A-4147-A177-3AD203B41FA5}">
                      <a16:colId xmlns:a16="http://schemas.microsoft.com/office/drawing/2014/main" val="2276921980"/>
                    </a:ext>
                  </a:extLst>
                </a:gridCol>
                <a:gridCol w="1672947">
                  <a:extLst>
                    <a:ext uri="{9D8B030D-6E8A-4147-A177-3AD203B41FA5}">
                      <a16:colId xmlns:a16="http://schemas.microsoft.com/office/drawing/2014/main" val="3958780374"/>
                    </a:ext>
                  </a:extLst>
                </a:gridCol>
                <a:gridCol w="1251752">
                  <a:extLst>
                    <a:ext uri="{9D8B030D-6E8A-4147-A177-3AD203B41FA5}">
                      <a16:colId xmlns:a16="http://schemas.microsoft.com/office/drawing/2014/main" val="144810606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ru-K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ФИО руководителя</a:t>
                      </a:r>
                      <a:endParaRPr lang="ru-KZ" sz="12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Должность, департамент</a:t>
                      </a:r>
                      <a:endParaRPr lang="ru-KZ" sz="12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Тема проекта</a:t>
                      </a:r>
                      <a:endParaRPr lang="ru-KZ" sz="12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Количество студентов в проекте</a:t>
                      </a:r>
                      <a:endParaRPr lang="ru-KZ" sz="12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Публикация в 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Scopus</a:t>
                      </a:r>
                      <a:r>
                        <a:rPr lang="kk-KZ" sz="12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/система</a:t>
                      </a:r>
                      <a:endParaRPr lang="ru-KZ" sz="1200" b="1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667985"/>
                  </a:ext>
                </a:extLst>
              </a:tr>
              <a:tr h="338523"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u="none" strike="noStrike">
                          <a:effectLst/>
                          <a:latin typeface="Times New Roman"/>
                          <a:cs typeface="Times New Roman"/>
                        </a:rPr>
                        <a:t>1.         </a:t>
                      </a:r>
                      <a:endParaRPr lang="kk-K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Уристембаев Е.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Сеньор-лектор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Департамента интеллектуальных систем и кибербезопасности</a:t>
                      </a:r>
                      <a:endParaRPr lang="kk-K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/>
                          <a:cs typeface="Times New Roman"/>
                        </a:rPr>
                        <a:t>Киберполигон </a:t>
                      </a:r>
                      <a:r>
                        <a:rPr lang="en-US" sz="1200" u="none" strike="noStrike">
                          <a:effectLst/>
                          <a:latin typeface="Times New Roman"/>
                          <a:cs typeface="Times New Roman"/>
                        </a:rPr>
                        <a:t>AITU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5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Киберполигон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kk-KZ" sz="12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система</a:t>
                      </a:r>
                      <a:endParaRPr lang="kk-K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679625"/>
                  </a:ext>
                </a:extLst>
              </a:tr>
              <a:tr h="399863"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u="none" strike="noStrike">
                          <a:effectLst/>
                          <a:latin typeface="Times New Roman"/>
                          <a:cs typeface="Times New Roman"/>
                        </a:rPr>
                        <a:t>2.         </a:t>
                      </a:r>
                      <a:endParaRPr lang="kk-K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Тлеубаева А.</a:t>
                      </a:r>
                      <a:endParaRPr lang="kk-KZ" sz="1200" b="1" u="none" strike="noStrike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Преподаватель Департамента компьютерной инженерии</a:t>
                      </a:r>
                      <a:endParaRPr lang="kk-KZ" sz="1200" b="0" i="0" u="none" strike="noStrike" err="1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  <a:latin typeface="Times New Roman"/>
                          <a:cs typeface="Times New Roman"/>
                        </a:rPr>
                        <a:t>Smart EXPO Lights 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КОКСОН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AITU </a:t>
                      </a:r>
                      <a:endParaRPr lang="kk-K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401649"/>
                  </a:ext>
                </a:extLst>
              </a:tr>
              <a:tr h="429011"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u="none" strike="noStrike">
                          <a:effectLst/>
                          <a:latin typeface="Times New Roman"/>
                          <a:cs typeface="Times New Roman"/>
                        </a:rPr>
                        <a:t>3.         </a:t>
                      </a:r>
                      <a:endParaRPr lang="kk-K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1" u="none" strike="noStrike">
                          <a:effectLst/>
                          <a:latin typeface="Times New Roman"/>
                          <a:cs typeface="Times New Roman"/>
                        </a:rPr>
                        <a:t>Мамытова С.</a:t>
                      </a:r>
                      <a:endParaRPr lang="kk-KZ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д.ист.н., ассоциированный профессор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Департамента ООД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algn="l" fontAlgn="t"/>
                      <a:endParaRPr lang="kk-KZ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/>
                          <a:cs typeface="Times New Roman"/>
                        </a:rPr>
                        <a:t>Репрезентация, визуализация трагических уроков истории, связанных с политическими репрессиями и голодом в Казахстане в 20-80-е годы XX века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 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Scopus</a:t>
                      </a:r>
                      <a:r>
                        <a:rPr lang="kk-KZ" sz="12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Q1</a:t>
                      </a:r>
                    </a:p>
                    <a:p>
                      <a:pPr algn="l" fontAlgn="t"/>
                      <a:endParaRPr 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kk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Система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3D</a:t>
                      </a:r>
                      <a:r>
                        <a:rPr lang="kk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-тур</a:t>
                      </a: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531413"/>
                  </a:ext>
                </a:extLst>
              </a:tr>
              <a:tr h="568223"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u="none" strike="noStrike">
                          <a:effectLst/>
                          <a:latin typeface="Times New Roman"/>
                          <a:cs typeface="Times New Roman"/>
                        </a:rPr>
                        <a:t>4.         </a:t>
                      </a:r>
                      <a:endParaRPr lang="kk-K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1" u="none" strike="noStrike">
                          <a:effectLst/>
                          <a:latin typeface="Times New Roman"/>
                          <a:cs typeface="Times New Roman"/>
                        </a:rPr>
                        <a:t>Жалғас А.</a:t>
                      </a:r>
                      <a:endParaRPr lang="kk-KZ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Сеньор-лектор 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Департамента вычислений и науки о данных</a:t>
                      </a:r>
                      <a:endParaRPr lang="kk-K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/>
                          <a:cs typeface="Times New Roman"/>
                        </a:rPr>
                        <a:t>Трехмерная реконструкция морфологии головки зрительного нерва для конкретного пациента для оценки риска развития и прогрессирования глаукомы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Scopus</a:t>
                      </a:r>
                      <a:r>
                        <a:rPr lang="kk-KZ" sz="12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2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Q2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>
                          <a:latin typeface="Times New Roman"/>
                          <a:cs typeface="Times New Roman"/>
                        </a:rPr>
                        <a:t>Журнал</a:t>
                      </a:r>
                      <a:endParaRPr lang="kk-K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algn="l" fontAlgn="t"/>
                      <a:endParaRPr lang="kk-K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88738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u="none" strike="noStrike">
                          <a:effectLst/>
                          <a:latin typeface="Times New Roman"/>
                          <a:cs typeface="Times New Roman"/>
                        </a:rPr>
                        <a:t>5.         </a:t>
                      </a:r>
                      <a:endParaRPr lang="kk-K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1" u="none" strike="noStrike">
                          <a:effectLst/>
                          <a:latin typeface="Times New Roman"/>
                          <a:cs typeface="Times New Roman"/>
                        </a:rPr>
                        <a:t>Айдарбеков А.</a:t>
                      </a:r>
                      <a:endParaRPr lang="kk-KZ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C</a:t>
                      </a:r>
                      <a:r>
                        <a:rPr lang="ky-KG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еньор-лектор Школы креативных индустрий</a:t>
                      </a:r>
                      <a:endParaRPr lang="kk-KZ" sz="1200" b="0" i="0" u="none" strike="noStrike" kern="1200" err="1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latin typeface="Times New Roman"/>
                          <a:cs typeface="Times New Roman"/>
                        </a:rPr>
                        <a:t>Использование медиа инструментов для развития и продвижения цифровой грамотности среди молодежи Казахстана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4</a:t>
                      </a:r>
                      <a:endParaRPr lang="kk-K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Scopus-</a:t>
                      </a:r>
                      <a:r>
                        <a:rPr lang="kk-KZ" sz="1200">
                          <a:latin typeface="Times New Roman"/>
                          <a:cs typeface="Times New Roman"/>
                        </a:rPr>
                        <a:t>Конференция</a:t>
                      </a:r>
                      <a:r>
                        <a:rPr lang="en-US" sz="12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SIST 2022</a:t>
                      </a:r>
                      <a:endParaRPr lang="kk-K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65195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t"/>
                      <a:r>
                        <a:rPr lang="ru-KZ" sz="1200" i="1" u="none" strike="noStrike">
                          <a:effectLst/>
                          <a:latin typeface="Times New Roman"/>
                          <a:cs typeface="Times New Roman"/>
                        </a:rPr>
                        <a:t>6</a:t>
                      </a:r>
                      <a:endParaRPr lang="ru-KZ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i="1" u="none" strike="noStrike">
                          <a:effectLst/>
                          <a:latin typeface="Times New Roman"/>
                          <a:cs typeface="Times New Roman"/>
                        </a:rPr>
                        <a:t>Шаяхметов Н.</a:t>
                      </a:r>
                      <a:endParaRPr lang="kk-KZ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д.и.н., профессор </a:t>
                      </a:r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Департамента ООД</a:t>
                      </a:r>
                      <a:endParaRPr lang="ru-RU" sz="1200" b="1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  <a:p>
                      <a:pPr algn="l" fontAlgn="t"/>
                      <a:endParaRPr lang="kk-KZ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i="1" u="none" strike="noStrike">
                          <a:effectLst/>
                          <a:latin typeface="Times New Roman"/>
                          <a:cs typeface="Times New Roman"/>
                        </a:rPr>
                        <a:t>Цифровая гуманитаристика: отечественная и международная практика институционализации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KZ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KZ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571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t"/>
                      <a:r>
                        <a:rPr lang="ru-KZ" sz="1200" i="1" u="none" strike="noStrike">
                          <a:effectLst/>
                          <a:latin typeface="Times New Roman"/>
                          <a:cs typeface="Times New Roman"/>
                        </a:rPr>
                        <a:t>7</a:t>
                      </a:r>
                      <a:endParaRPr lang="ru-KZ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i="1" u="none" strike="noStrike">
                          <a:effectLst/>
                          <a:latin typeface="Times New Roman"/>
                          <a:cs typeface="Times New Roman"/>
                        </a:rPr>
                        <a:t>Қасабек С.</a:t>
                      </a:r>
                      <a:endParaRPr lang="kk-KZ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PhD, </a:t>
                      </a:r>
                      <a:r>
                        <a:rPr lang="kk-KZ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ассоциированный профессор </a:t>
                      </a:r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Департамента вычислений и науки о данных</a:t>
                      </a:r>
                      <a:endParaRPr lang="kk-KZ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i="1" u="none" strike="noStrike">
                          <a:effectLst/>
                          <a:latin typeface="Times New Roman"/>
                          <a:cs typeface="Times New Roman"/>
                        </a:rPr>
                        <a:t>Задачи со свободной границей в математических моделях электроконтактных явлений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KZ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KZ" sz="12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78872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 fontAlgn="t"/>
                      <a:r>
                        <a:rPr lang="ru-KZ" sz="1200" i="1" u="none" strike="noStrike">
                          <a:effectLst/>
                          <a:latin typeface="Times New Roman"/>
                          <a:cs typeface="Times New Roman"/>
                        </a:rPr>
                        <a:t>8</a:t>
                      </a:r>
                      <a:endParaRPr lang="ru-KZ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i="1" u="none" strike="noStrike">
                          <a:effectLst/>
                          <a:latin typeface="Times New Roman"/>
                          <a:cs typeface="Times New Roman"/>
                        </a:rPr>
                        <a:t>Нұрлан Ж.</a:t>
                      </a:r>
                      <a:endParaRPr lang="kk-KZ" sz="1200" b="0" i="1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Директор Фаблаб</a:t>
                      </a:r>
                      <a:endParaRPr lang="kk-KZ" sz="1200" b="0" i="1" u="none" strike="noStrike" err="1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i="1" u="none" strike="noStrike">
                          <a:effectLst/>
                          <a:latin typeface="Times New Roman"/>
                          <a:cs typeface="Times New Roman"/>
                        </a:rPr>
                        <a:t>Smart </a:t>
                      </a:r>
                      <a:r>
                        <a:rPr lang="kk-KZ" sz="1200" i="1" u="none" strike="noStrike">
                          <a:effectLst/>
                          <a:latin typeface="Times New Roman"/>
                          <a:cs typeface="Times New Roman"/>
                        </a:rPr>
                        <a:t>Система экономии воды</a:t>
                      </a:r>
                      <a:endParaRPr lang="kk-KZ" sz="1200" b="0" i="1" u="none" strike="noStrike" err="1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K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KZ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099216"/>
                  </a:ext>
                </a:extLst>
              </a:tr>
            </a:tbl>
          </a:graphicData>
        </a:graphic>
      </p:graphicFrame>
      <p:sp>
        <p:nvSpPr>
          <p:cNvPr id="4" name="Прямоугольник 85">
            <a:extLst>
              <a:ext uri="{FF2B5EF4-FFF2-40B4-BE49-F238E27FC236}">
                <a16:creationId xmlns:a16="http://schemas.microsoft.com/office/drawing/2014/main" id="{7ED0153E-609A-0B8B-0EEE-27B93C6D67D6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y-KG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Внутривузовский конкурс научных грантов. </a:t>
            </a: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2022 года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иугольник 84">
            <a:extLst>
              <a:ext uri="{FF2B5EF4-FFF2-40B4-BE49-F238E27FC236}">
                <a16:creationId xmlns:a16="http://schemas.microsoft.com/office/drawing/2014/main" id="{05CA3B4A-DC16-19DB-69F3-2AF182225CC9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98">
            <a:extLst>
              <a:ext uri="{FF2B5EF4-FFF2-40B4-BE49-F238E27FC236}">
                <a16:creationId xmlns:a16="http://schemas.microsoft.com/office/drawing/2014/main" id="{5D59C552-F7A0-1A28-D633-9FC89FCA5E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8207BB-14B3-A869-E645-1D2E4CC5B0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92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5">
            <a:extLst>
              <a:ext uri="{FF2B5EF4-FFF2-40B4-BE49-F238E27FC236}">
                <a16:creationId xmlns:a16="http://schemas.microsoft.com/office/drawing/2014/main" id="{6EC93C56-3588-4ED1-A0C6-2803A7D9F818}"/>
              </a:ext>
            </a:extLst>
          </p:cNvPr>
          <p:cNvSpPr/>
          <p:nvPr/>
        </p:nvSpPr>
        <p:spPr>
          <a:xfrm>
            <a:off x="0" y="195412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поступивших заявок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нутривузовский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научных грантов 2023 года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ятиугольник 84">
            <a:extLst>
              <a:ext uri="{FF2B5EF4-FFF2-40B4-BE49-F238E27FC236}">
                <a16:creationId xmlns:a16="http://schemas.microsoft.com/office/drawing/2014/main" id="{98DBF0B4-5748-B5C4-FF8B-5C693BA312BA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98">
            <a:extLst>
              <a:ext uri="{FF2B5EF4-FFF2-40B4-BE49-F238E27FC236}">
                <a16:creationId xmlns:a16="http://schemas.microsoft.com/office/drawing/2014/main" id="{941C1BAC-8685-2A99-AA79-2178959ACA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23B2A69B-9295-DA14-D052-F70501106F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821044"/>
              </p:ext>
            </p:extLst>
          </p:nvPr>
        </p:nvGraphicFramePr>
        <p:xfrm>
          <a:off x="467317" y="713908"/>
          <a:ext cx="1128700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558">
                  <a:extLst>
                    <a:ext uri="{9D8B030D-6E8A-4147-A177-3AD203B41FA5}">
                      <a16:colId xmlns:a16="http://schemas.microsoft.com/office/drawing/2014/main" val="789639105"/>
                    </a:ext>
                  </a:extLst>
                </a:gridCol>
                <a:gridCol w="1256048">
                  <a:extLst>
                    <a:ext uri="{9D8B030D-6E8A-4147-A177-3AD203B41FA5}">
                      <a16:colId xmlns:a16="http://schemas.microsoft.com/office/drawing/2014/main" val="317726420"/>
                    </a:ext>
                  </a:extLst>
                </a:gridCol>
                <a:gridCol w="2443567">
                  <a:extLst>
                    <a:ext uri="{9D8B030D-6E8A-4147-A177-3AD203B41FA5}">
                      <a16:colId xmlns:a16="http://schemas.microsoft.com/office/drawing/2014/main" val="595472311"/>
                    </a:ext>
                  </a:extLst>
                </a:gridCol>
                <a:gridCol w="3583607">
                  <a:extLst>
                    <a:ext uri="{9D8B030D-6E8A-4147-A177-3AD203B41FA5}">
                      <a16:colId xmlns:a16="http://schemas.microsoft.com/office/drawing/2014/main" val="2103396606"/>
                    </a:ext>
                  </a:extLst>
                </a:gridCol>
                <a:gridCol w="1651819">
                  <a:extLst>
                    <a:ext uri="{9D8B030D-6E8A-4147-A177-3AD203B41FA5}">
                      <a16:colId xmlns:a16="http://schemas.microsoft.com/office/drawing/2014/main" val="3137709583"/>
                    </a:ext>
                  </a:extLst>
                </a:gridCol>
                <a:gridCol w="1843410">
                  <a:extLst>
                    <a:ext uri="{9D8B030D-6E8A-4147-A177-3AD203B41FA5}">
                      <a16:colId xmlns:a16="http://schemas.microsoft.com/office/drawing/2014/main" val="17639598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</a:t>
                      </a:r>
                      <a:endParaRPr lang="ru-K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руководителя</a:t>
                      </a:r>
                      <a:endParaRPr lang="ru-KZ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Должность, департамент</a:t>
                      </a:r>
                      <a:endParaRPr lang="ru-KZ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проекта</a:t>
                      </a:r>
                      <a:endParaRPr lang="ru-KZ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студентов в проекте</a:t>
                      </a:r>
                      <a:endParaRPr lang="ru-KZ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KPI</a:t>
                      </a:r>
                      <a:endParaRPr lang="ru-KZ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140339"/>
                  </a:ext>
                </a:extLst>
              </a:tr>
              <a:tr h="24158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Жалғас А.</a:t>
                      </a:r>
                      <a:endParaRPr lang="kk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Сеньор-лектор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Департамента вычислений и науки о данных</a:t>
                      </a:r>
                      <a:endParaRPr lang="kk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Обнаружение поврежденных позвонков в шейном отделе с помощью глубокого обучения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курс</a:t>
                      </a:r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Вэб-система,</a:t>
                      </a: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 &gt;35 (Q1-Q3)</a:t>
                      </a:r>
                      <a:endParaRPr lang="ru-K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357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 Ж.</a:t>
                      </a:r>
                      <a:endParaRPr lang="ru-KZ" sz="1200" b="1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преподаватель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Департамента интеллектуальных систем и кибербезопасности</a:t>
                      </a:r>
                      <a:endParaRPr lang="ru-K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азработка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дистанционно управляемой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роботизированной руки-манипулятора с использованием 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IoT</a:t>
                      </a:r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</a:t>
                      </a:r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Arm</a:t>
                      </a:r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K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курс</a:t>
                      </a:r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Прототип </a:t>
                      </a:r>
                    </a:p>
                    <a:p>
                      <a:pPr algn="ctr"/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 &gt;35 (Q1-Q3)</a:t>
                      </a:r>
                      <a:endParaRPr lang="ru-K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4595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K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Саринова А.</a:t>
                      </a:r>
                      <a:endParaRPr lang="ru-KZ" sz="1200" b="1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PhD, к.т.н.,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ассоц</a:t>
                      </a:r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профессор департамента Интеллектуальных систем и кибербезопасности.</a:t>
                      </a:r>
                    </a:p>
                    <a:p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НИЦ 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Industry 4.0</a:t>
                      </a:r>
                      <a:endParaRPr lang="ru-K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алгоритмов и методов распознавания и классификации аэрокосмических изображений c использованием машинного обучения для мониторинга лесных покровов сельского хозяйства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курс</a:t>
                      </a:r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 &gt;35 (Q1-Q3)</a:t>
                      </a:r>
                      <a:endParaRPr lang="ru-K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K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6474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  <a:p>
                      <a:endParaRPr lang="kk-K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Дидар Едилхан</a:t>
                      </a:r>
                      <a:endParaRPr lang="ru-KZ" sz="1200" b="1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НИЦ 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Smart City</a:t>
                      </a:r>
                      <a:endParaRPr lang="ru-K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Интеллектуальная система поиска оптимального маршрута для покрытия нескольких пунктов города Астана с ограничениями по времени и перемещениям.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</a:t>
                      </a:r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курс</a:t>
                      </a:r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 &gt;35 (Q1-Q3)</a:t>
                      </a:r>
                      <a:endParaRPr lang="ru-K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279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Нугуманова А.</a:t>
                      </a:r>
                      <a:endParaRPr lang="ru-KZ" sz="1200" b="1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 НИЦ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BigData</a:t>
                      </a:r>
                      <a:endParaRPr lang="ru-K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 возможности использования аэрокосмических снимков для</a:t>
                      </a:r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улучшения методов определения меандров</a:t>
                      </a:r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рек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(все 1 курс)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 &gt;35 (Q1-Q3)</a:t>
                      </a:r>
                      <a:endParaRPr lang="ru-K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298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Тлеубаева А.</a:t>
                      </a:r>
                      <a:endParaRPr lang="ru-KZ" sz="1200" b="1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Сеньор-лектор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Департамента Компьютерных наук</a:t>
                      </a:r>
                      <a:endParaRPr lang="ru-K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ИИ виртуального консультанта приемной комиссии университета  «University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Admissions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Advisor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(2</a:t>
                      </a:r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курс</a:t>
                      </a:r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Прототип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 &gt;35 (Q1-Q3)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551814"/>
                  </a:ext>
                </a:extLst>
              </a:tr>
              <a:tr h="423684">
                <a:tc>
                  <a:txBody>
                    <a:bodyPr/>
                    <a:lstStyle/>
                    <a:p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sz="1200" b="1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Тлеубаева А.</a:t>
                      </a:r>
                      <a:endParaRPr lang="ru-KZ" sz="1200" b="1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y-KG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Сеньор-лектор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Департамента Компьютерных наук</a:t>
                      </a:r>
                      <a:endParaRPr lang="ru-K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компьютерного зрения в системе распознавания личности студентов университета AITU и подсчет людей в помещениях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курс)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Прототип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 &gt;35 (Q1-Q3)</a:t>
                      </a:r>
                      <a:endParaRPr lang="ru-K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97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KZ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Асмаганбетова</a:t>
                      </a:r>
                      <a:r>
                        <a:rPr lang="ru-RU" dirty="0"/>
                        <a:t> </a:t>
                      </a:r>
                      <a:r>
                        <a:rPr lang="ru-RU" sz="1200" b="1" i="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Камшат</a:t>
                      </a:r>
                      <a:endParaRPr lang="ru-RU" sz="1200" b="1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Мастер , Сеньор-лектор . Департамент кибербезопасности и интеллектуальных систем.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Development of forensic anti-fraud method with using of machine learning algorithms for detecting mobile banking vulnerabilities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KZ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</a:t>
                      </a:r>
                      <a:r>
                        <a:rPr lang="kk-KZ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-3</a:t>
                      </a:r>
                      <a:r>
                        <a:rPr lang="ru-KZ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курс</a:t>
                      </a:r>
                      <a:r>
                        <a:rPr lang="kk-KZ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ы</a:t>
                      </a:r>
                      <a:r>
                        <a:rPr lang="ru-KZ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Scopus &gt;35 (Q1-Q3)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118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85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7CD69B0-333B-4D9C-BAF6-A6BCB12ED0BF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5EDC9302-39F7-4FD5-B756-6693849B2DAF}"/>
              </a:ext>
            </a:extLst>
          </p:cNvPr>
          <p:cNvSpPr/>
          <p:nvPr/>
        </p:nvSpPr>
        <p:spPr>
          <a:xfrm>
            <a:off x="1020580" y="214262"/>
            <a:ext cx="10539264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ea typeface="+mn-lt"/>
                <a:cs typeface="+mn-lt"/>
              </a:rPr>
              <a:t>Международные научные</a:t>
            </a:r>
            <a:r>
              <a:rPr lang="uk-UA" sz="2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2000" b="1">
                <a:solidFill>
                  <a:schemeClr val="bg1"/>
                </a:solidFill>
                <a:ea typeface="+mn-lt"/>
                <a:cs typeface="+mn-lt"/>
              </a:rPr>
              <a:t>проекты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0759D491-2149-48A1-B8BB-ADB67CD42EED}"/>
              </a:ext>
            </a:extLst>
          </p:cNvPr>
          <p:cNvSpPr/>
          <p:nvPr/>
        </p:nvSpPr>
        <p:spPr>
          <a:xfrm>
            <a:off x="11796506" y="115081"/>
            <a:ext cx="206809" cy="6717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ятиугольник 84"/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3B7FB085-32DF-4B0A-A7CC-0BE432E93F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pic>
        <p:nvPicPr>
          <p:cNvPr id="11" name="Picture 2" descr="Erasmus+">
            <a:extLst>
              <a:ext uri="{FF2B5EF4-FFF2-40B4-BE49-F238E27FC236}">
                <a16:creationId xmlns:a16="http://schemas.microsoft.com/office/drawing/2014/main" id="{57132D1E-FF28-4A71-8407-51B3E1E03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671" y="785559"/>
            <a:ext cx="2351068" cy="67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6500" y="1374446"/>
            <a:ext cx="456276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ru-RU" sz="1200">
                <a:latin typeface="Arial" panose="020B0604020202020204" pitchFamily="34" charset="0"/>
                <a:cs typeface="Arial" panose="020B0604020202020204" pitchFamily="34" charset="0"/>
              </a:rPr>
              <a:t>Подано </a:t>
            </a:r>
            <a:r>
              <a:rPr lang="ru-RU" sz="1200" b="1">
                <a:latin typeface="Arial" panose="020B0604020202020204" pitchFamily="34" charset="0"/>
                <a:cs typeface="Arial" panose="020B0604020202020204" pitchFamily="34" charset="0"/>
              </a:rPr>
              <a:t>13 заявок </a:t>
            </a:r>
            <a:r>
              <a:rPr lang="ru-RU" sz="1200">
                <a:latin typeface="Arial" panose="020B0604020202020204" pitchFamily="34" charset="0"/>
                <a:cs typeface="Arial" panose="020B0604020202020204" pitchFamily="34" charset="0"/>
              </a:rPr>
              <a:t>по программе </a:t>
            </a:r>
          </a:p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Key Action 1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 Students &amp; Academic exchange – 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Rejected (2020) (4 </a:t>
            </a:r>
            <a:r>
              <a:rPr lang="en-US" sz="1200" b="1" err="1">
                <a:latin typeface="Arial" panose="020B0604020202020204" pitchFamily="34" charset="0"/>
                <a:cs typeface="Arial" panose="020B0604020202020204" pitchFamily="34" charset="0"/>
              </a:rPr>
              <a:t>заявок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2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Key Action 2 Capacity building Education (5 </a:t>
            </a:r>
            <a:r>
              <a:rPr lang="en-US" sz="1200" b="1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заявок</a:t>
            </a:r>
            <a:r>
              <a:rPr lang="en-US" sz="12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)-</a:t>
            </a: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Отказано</a:t>
            </a:r>
            <a:endParaRPr lang="en-US" sz="120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086325" y="2676221"/>
            <a:ext cx="3912021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ru-RU" b="1">
              <a:solidFill>
                <a:srgbClr val="1CBAEB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F87573-1B01-4B7E-AD6F-3089E24A8EDF}"/>
              </a:ext>
            </a:extLst>
          </p:cNvPr>
          <p:cNvSpPr/>
          <p:nvPr/>
        </p:nvSpPr>
        <p:spPr>
          <a:xfrm>
            <a:off x="5583260" y="1428238"/>
            <a:ext cx="3403703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200" b="1">
                <a:solidFill>
                  <a:srgbClr val="004494"/>
                </a:solidFill>
                <a:latin typeface="eui-bold"/>
              </a:rPr>
              <a:t>Horizon 2020 Framework Programme</a:t>
            </a:r>
            <a:endParaRPr lang="ru-RU" sz="1200" b="1">
              <a:solidFill>
                <a:srgbClr val="004494"/>
              </a:solidFill>
              <a:latin typeface="eui-bold"/>
            </a:endParaRPr>
          </a:p>
          <a:p>
            <a:r>
              <a:rPr lang="en-US" sz="1200" b="1" err="1">
                <a:solidFill>
                  <a:schemeClr val="accent6">
                    <a:lumMod val="75000"/>
                  </a:schemeClr>
                </a:solidFill>
                <a:latin typeface="eui-bold"/>
              </a:rPr>
              <a:t>AgroTech</a:t>
            </a:r>
            <a:r>
              <a:rPr lang="en-US" sz="1200" b="1">
                <a:solidFill>
                  <a:schemeClr val="accent6">
                    <a:lumMod val="75000"/>
                  </a:schemeClr>
                </a:solidFill>
                <a:latin typeface="eui-bold"/>
              </a:rPr>
              <a:t> Research and Innovation Centre of AITU</a:t>
            </a:r>
            <a:endParaRPr lang="ru-RU" sz="1200" b="1">
              <a:solidFill>
                <a:schemeClr val="accent6">
                  <a:lumMod val="75000"/>
                </a:schemeClr>
              </a:solidFill>
              <a:latin typeface="eui-bold"/>
            </a:endParaRPr>
          </a:p>
          <a:p>
            <a:r>
              <a:rPr lang="en-US" sz="1200" b="1">
                <a:solidFill>
                  <a:srgbClr val="444444"/>
                </a:solidFill>
                <a:latin typeface="Calibri" panose="020F0502020204030204" pitchFamily="34" charset="0"/>
              </a:rPr>
              <a:t>Restoration of the biodiversity of steppe ecosystems</a:t>
            </a:r>
            <a:r>
              <a:rPr lang="kk-KZ" sz="1200" b="1">
                <a:solidFill>
                  <a:srgbClr val="444444"/>
                </a:solidFill>
                <a:latin typeface="Calibri" panose="020F0502020204030204" pitchFamily="34" charset="0"/>
              </a:rPr>
              <a:t>, </a:t>
            </a:r>
            <a:r>
              <a:rPr lang="ru-RU" sz="1200" b="1" err="1">
                <a:solidFill>
                  <a:srgbClr val="444444"/>
                </a:solidFill>
                <a:latin typeface="Calibri"/>
                <a:cs typeface="Calibri"/>
              </a:rPr>
              <a:t>КазНАИУ</a:t>
            </a:r>
            <a:r>
              <a:rPr lang="ru-RU" sz="1200" b="1">
                <a:solidFill>
                  <a:srgbClr val="444444"/>
                </a:solidFill>
                <a:latin typeface="Calibri"/>
                <a:cs typeface="Calibri"/>
              </a:rPr>
              <a:t>, Алматы (подано 2021)</a:t>
            </a:r>
          </a:p>
          <a:p>
            <a:r>
              <a:rPr lang="ru-RU" sz="1200" b="1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Отказано</a:t>
            </a:r>
            <a:endParaRPr lang="ru-RU" sz="1200" b="1">
              <a:solidFill>
                <a:srgbClr val="444444"/>
              </a:solidFill>
              <a:latin typeface="Calibri"/>
              <a:cs typeface="Calibri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762C35-8331-4E97-91C0-264B3706B5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822" y="665453"/>
            <a:ext cx="2246229" cy="703489"/>
          </a:xfrm>
          <a:prstGeom prst="rect">
            <a:avLst/>
          </a:prstGeom>
        </p:spPr>
      </p:pic>
      <p:pic>
        <p:nvPicPr>
          <p:cNvPr id="2050" name="Picture 2" descr="U.S. Embassy in Astana released a video on 25th Anniversary of Kazakhstan- U.S. Friendship">
            <a:extLst>
              <a:ext uri="{FF2B5EF4-FFF2-40B4-BE49-F238E27FC236}">
                <a16:creationId xmlns:a16="http://schemas.microsoft.com/office/drawing/2014/main" id="{BEF4941D-5106-4BB9-A747-DA0C126B3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869" y="2489842"/>
            <a:ext cx="1270458" cy="7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21A07E3-9C25-4CD5-878A-0BA71CD0C47A}"/>
              </a:ext>
            </a:extLst>
          </p:cNvPr>
          <p:cNvSpPr/>
          <p:nvPr/>
        </p:nvSpPr>
        <p:spPr>
          <a:xfrm>
            <a:off x="816500" y="3342362"/>
            <a:ext cx="42988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/>
              <a:t>U.S. Embassy &amp; Consulate in Kazakhstan</a:t>
            </a:r>
          </a:p>
          <a:p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 development and Collaboration grants</a:t>
            </a:r>
            <a:r>
              <a:rPr lang="kk-KZ" sz="1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AITU with New York University (NYU) </a:t>
            </a:r>
          </a:p>
          <a:p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Electrical and Computer Engineering</a:t>
            </a:r>
          </a:p>
          <a:p>
            <a:r>
              <a:rPr lang="ru-RU" sz="1200" b="1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Отказано</a:t>
            </a:r>
            <a:r>
              <a:rPr lang="en-US" sz="1200" b="1">
                <a:highlight>
                  <a:srgbClr val="FF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 (2020)</a:t>
            </a:r>
            <a:endParaRPr lang="en-US" sz="1200" b="1">
              <a:highlight>
                <a:srgbClr val="FF0000"/>
              </a:highlight>
            </a:endParaRPr>
          </a:p>
        </p:txBody>
      </p:sp>
      <p:pic>
        <p:nvPicPr>
          <p:cNvPr id="2054" name="Picture 6" descr="GCRF BIOPHARMA - South East Asia Research Network">
            <a:extLst>
              <a:ext uri="{FF2B5EF4-FFF2-40B4-BE49-F238E27FC236}">
                <a16:creationId xmlns:a16="http://schemas.microsoft.com/office/drawing/2014/main" id="{FF31FF6B-28B5-49A1-8CCF-588711FE5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1607" y="2475924"/>
            <a:ext cx="1333329" cy="79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60CB585-C34A-4941-87D7-DED7526369A4}"/>
              </a:ext>
            </a:extLst>
          </p:cNvPr>
          <p:cNvSpPr/>
          <p:nvPr/>
        </p:nvSpPr>
        <p:spPr>
          <a:xfrm>
            <a:off x="5499949" y="3300614"/>
            <a:ext cx="3570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latin typeface="arial" panose="020B0604020202020204" pitchFamily="34" charset="0"/>
              </a:rPr>
              <a:t>The </a:t>
            </a:r>
            <a:r>
              <a:rPr lang="en-US" sz="1200" b="1">
                <a:latin typeface="arial" panose="020B0604020202020204" pitchFamily="34" charset="0"/>
              </a:rPr>
              <a:t>Global Challenges Research Fund</a:t>
            </a:r>
            <a:r>
              <a:rPr lang="en-US" sz="1200">
                <a:latin typeface="arial" panose="020B0604020202020204" pitchFamily="34" charset="0"/>
              </a:rPr>
              <a:t> (</a:t>
            </a:r>
            <a:r>
              <a:rPr lang="en-US" sz="1200" b="1">
                <a:latin typeface="arial" panose="020B0604020202020204" pitchFamily="34" charset="0"/>
              </a:rPr>
              <a:t>GCRF</a:t>
            </a:r>
            <a:r>
              <a:rPr lang="en-US" sz="1200">
                <a:latin typeface="arial" panose="020B0604020202020204" pitchFamily="34" charset="0"/>
              </a:rPr>
              <a:t>)</a:t>
            </a:r>
          </a:p>
          <a:p>
            <a:r>
              <a:rPr lang="en-US" sz="1200"/>
              <a:t>Frontiers symposium on Smart Communities</a:t>
            </a:r>
            <a:endParaRPr lang="en-US" sz="1200" b="1">
              <a:latin typeface="arial" panose="020B0604020202020204" pitchFamily="34" charset="0"/>
            </a:endParaRPr>
          </a:p>
          <a:p>
            <a:r>
              <a:rPr lang="ru-RU" sz="1200" b="1"/>
              <a:t>Под</a:t>
            </a:r>
            <a:r>
              <a:rPr lang="kk-KZ" sz="1200" b="1"/>
              <a:t>ача з</a:t>
            </a:r>
            <a:r>
              <a:rPr lang="ru-RU" sz="1200" b="1" err="1"/>
              <a:t>аявки</a:t>
            </a:r>
            <a:r>
              <a:rPr lang="ru-RU" sz="1200"/>
              <a:t>: </a:t>
            </a:r>
            <a:r>
              <a:rPr lang="en-US" sz="1200"/>
              <a:t>1</a:t>
            </a:r>
            <a:r>
              <a:rPr lang="ru-RU" sz="1200"/>
              <a:t>2 </a:t>
            </a:r>
            <a:r>
              <a:rPr lang="kk-KZ" sz="1200"/>
              <a:t>февр</a:t>
            </a:r>
            <a:r>
              <a:rPr lang="ru-RU" sz="1200"/>
              <a:t> 2021</a:t>
            </a:r>
            <a:r>
              <a:rPr lang="en-US" sz="1200"/>
              <a:t>, 20k GBP</a:t>
            </a:r>
            <a:endParaRPr lang="ru-RU" sz="1200"/>
          </a:p>
          <a:p>
            <a:r>
              <a:rPr lang="ru-RU" sz="1200"/>
              <a:t>Ссылка: </a:t>
            </a:r>
            <a:r>
              <a:rPr lang="en-US" sz="1200">
                <a:hlinkClick r:id="rId7"/>
              </a:rPr>
              <a:t>https://royalsociety.org/</a:t>
            </a:r>
            <a:r>
              <a:rPr lang="kk-KZ" sz="1200"/>
              <a:t> </a:t>
            </a:r>
          </a:p>
          <a:p>
            <a:r>
              <a:rPr lang="ru-RU" sz="1200" b="1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Отказано</a:t>
            </a:r>
            <a:r>
              <a:rPr lang="en-US" sz="1200" b="1">
                <a:highlight>
                  <a:srgbClr val="FF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 (202</a:t>
            </a:r>
            <a:r>
              <a:rPr lang="kk-KZ" sz="1200" b="1">
                <a:highlight>
                  <a:srgbClr val="FF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200" b="1">
                <a:highlight>
                  <a:srgbClr val="FF0000"/>
                </a:highlight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200" b="1">
              <a:highlight>
                <a:srgbClr val="FF0000"/>
              </a:highligh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A323F0-9D1F-C513-6C83-2B5424AAF9A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96" y="4531297"/>
            <a:ext cx="2139421" cy="5847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7C63EC-7B8B-2E5E-D1F5-06979C3584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829" y="4589484"/>
            <a:ext cx="1033898" cy="739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D5C7EC-3730-F0DF-2455-F0F51923D01E}"/>
              </a:ext>
            </a:extLst>
          </p:cNvPr>
          <p:cNvSpPr txBox="1"/>
          <p:nvPr/>
        </p:nvSpPr>
        <p:spPr>
          <a:xfrm>
            <a:off x="0" y="5241444"/>
            <a:ext cx="31136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>
                <a:solidFill>
                  <a:schemeClr val="tx1"/>
                </a:solidFill>
              </a:rPr>
              <a:t>Грант</a:t>
            </a:r>
            <a:r>
              <a:rPr lang="ru-RU" sz="1200" b="1">
                <a:solidFill>
                  <a:schemeClr val="tx1"/>
                </a:solidFill>
              </a:rPr>
              <a:t> </a:t>
            </a:r>
            <a:r>
              <a:rPr lang="en-US" sz="1200" b="1">
                <a:solidFill>
                  <a:schemeClr val="tx1"/>
                </a:solidFill>
              </a:rPr>
              <a:t>RAENG </a:t>
            </a:r>
            <a:r>
              <a:rPr lang="ru-RU" sz="1200" b="1">
                <a:solidFill>
                  <a:schemeClr val="tx1"/>
                </a:solidFill>
              </a:rPr>
              <a:t>"</a:t>
            </a:r>
            <a:r>
              <a:rPr lang="ru-RU" sz="1200" b="1" err="1">
                <a:solidFill>
                  <a:schemeClr val="tx1"/>
                </a:solidFill>
              </a:rPr>
              <a:t>Frontiers</a:t>
            </a:r>
            <a:r>
              <a:rPr lang="ru-RU" sz="1200" b="1">
                <a:solidFill>
                  <a:schemeClr val="tx1"/>
                </a:solidFill>
              </a:rPr>
              <a:t> Champions" </a:t>
            </a:r>
            <a:r>
              <a:rPr lang="ru-RU" sz="1200">
                <a:solidFill>
                  <a:schemeClr val="tx1"/>
                </a:solidFill>
              </a:rPr>
              <a:t>для развития научного потенциала между учеными</a:t>
            </a:r>
            <a:r>
              <a:rPr lang="en-US" sz="1200">
                <a:solidFill>
                  <a:schemeClr val="tx1"/>
                </a:solidFill>
              </a:rPr>
              <a:t> </a:t>
            </a:r>
            <a:r>
              <a:rPr lang="ru-RU" sz="1200">
                <a:solidFill>
                  <a:schemeClr val="tx1"/>
                </a:solidFill>
              </a:rPr>
              <a:t>по теме устойчивых умных городов (на 2022 год)</a:t>
            </a:r>
            <a:r>
              <a:rPr lang="ru-RU" sz="1200">
                <a:solidFill>
                  <a:schemeClr val="tx1"/>
                </a:solidFill>
                <a:highlight>
                  <a:srgbClr val="00FF00"/>
                </a:highlight>
              </a:rPr>
              <a:t> Одобрено 5.9 </a:t>
            </a:r>
            <a:r>
              <a:rPr lang="ru-RU" sz="1200" err="1">
                <a:solidFill>
                  <a:schemeClr val="tx1"/>
                </a:solidFill>
                <a:highlight>
                  <a:srgbClr val="00FF00"/>
                </a:highlight>
              </a:rPr>
              <a:t>млн.тг</a:t>
            </a:r>
            <a:endParaRPr lang="ru-RU" sz="1200">
              <a:highlight>
                <a:srgbClr val="00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E6978B-E58B-689F-0AB2-2CB0E9F997D9}"/>
              </a:ext>
            </a:extLst>
          </p:cNvPr>
          <p:cNvSpPr txBox="1"/>
          <p:nvPr/>
        </p:nvSpPr>
        <p:spPr>
          <a:xfrm>
            <a:off x="3207024" y="5448993"/>
            <a:ext cx="37413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Creative Spark</a:t>
            </a:r>
            <a:r>
              <a:rPr lang="ru-RU" sz="1400" b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1400" b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British Council</a:t>
            </a:r>
            <a:endParaRPr lang="kk-KZ" sz="1400" b="1"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r>
              <a:rPr lang="ru-RU" sz="1400">
                <a:solidFill>
                  <a:schemeClr val="tx1"/>
                </a:solidFill>
              </a:rPr>
              <a:t>(на 2022 год) </a:t>
            </a:r>
            <a:r>
              <a:rPr lang="ru-RU" sz="1400">
                <a:solidFill>
                  <a:schemeClr val="tx1"/>
                </a:solidFill>
                <a:highlight>
                  <a:srgbClr val="00FF00"/>
                </a:highlight>
              </a:rPr>
              <a:t> Одобрено 2.42 </a:t>
            </a:r>
            <a:r>
              <a:rPr lang="ru-RU" sz="1400" err="1">
                <a:solidFill>
                  <a:schemeClr val="tx1"/>
                </a:solidFill>
                <a:highlight>
                  <a:srgbClr val="00FF00"/>
                </a:highlight>
              </a:rPr>
              <a:t>млн.тг</a:t>
            </a:r>
            <a:endParaRPr lang="ru-RU" sz="140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BAC519-F052-F8E0-2807-DEAA721D55A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459" y="4363531"/>
            <a:ext cx="1606783" cy="10103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79C559-9EF6-FFE8-6D95-59507588A47E}"/>
              </a:ext>
            </a:extLst>
          </p:cNvPr>
          <p:cNvSpPr txBox="1"/>
          <p:nvPr/>
        </p:nvSpPr>
        <p:spPr>
          <a:xfrm>
            <a:off x="6024618" y="5425610"/>
            <a:ext cx="32703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UKRI GCRF Network plus</a:t>
            </a:r>
            <a:r>
              <a:rPr lang="ru-RU" sz="1400" b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1400">
                <a:solidFill>
                  <a:schemeClr val="tx1"/>
                </a:solidFill>
              </a:rPr>
              <a:t>(на 2022 год) </a:t>
            </a:r>
            <a:r>
              <a:rPr lang="ru-RU" sz="1400">
                <a:solidFill>
                  <a:schemeClr val="tx1"/>
                </a:solidFill>
                <a:highlight>
                  <a:srgbClr val="00FF00"/>
                </a:highlight>
              </a:rPr>
              <a:t> Одобрено 2 проекта на сумму 10,7 </a:t>
            </a:r>
            <a:r>
              <a:rPr lang="ru-RU" sz="1400" err="1">
                <a:solidFill>
                  <a:schemeClr val="tx1"/>
                </a:solidFill>
                <a:highlight>
                  <a:srgbClr val="00FF00"/>
                </a:highlight>
              </a:rPr>
              <a:t>млн.тг</a:t>
            </a:r>
            <a:endParaRPr lang="ru-RU" sz="1400"/>
          </a:p>
        </p:txBody>
      </p:sp>
      <p:pic>
        <p:nvPicPr>
          <p:cNvPr id="20" name="Picture 5" descr="A picture containing flower, plant, sunflower&#10;&#10;Description automatically generated">
            <a:extLst>
              <a:ext uri="{FF2B5EF4-FFF2-40B4-BE49-F238E27FC236}">
                <a16:creationId xmlns:a16="http://schemas.microsoft.com/office/drawing/2014/main" id="{E1B81146-3600-6418-E57A-5DE4E2D68ED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436" y="4494094"/>
            <a:ext cx="1216758" cy="808906"/>
          </a:xfrm>
          <a:prstGeom prst="rect">
            <a:avLst/>
          </a:prstGeom>
        </p:spPr>
      </p:pic>
      <p:pic>
        <p:nvPicPr>
          <p:cNvPr id="21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8DF48B0-C47C-E377-252F-9C28D4D41EA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4970" y="4505896"/>
            <a:ext cx="1814940" cy="3874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98BCF59-A0FF-94EA-86EC-CD7BC6A79D71}"/>
              </a:ext>
            </a:extLst>
          </p:cNvPr>
          <p:cNvSpPr txBox="1"/>
          <p:nvPr/>
        </p:nvSpPr>
        <p:spPr>
          <a:xfrm>
            <a:off x="8894798" y="5426110"/>
            <a:ext cx="3113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>
                <a:latin typeface="arial" panose="020B0604020202020204" pitchFamily="34" charset="0"/>
              </a:rPr>
              <a:t>Digital </a:t>
            </a:r>
            <a:r>
              <a:rPr lang="ru-RU" sz="1200" b="1" err="1">
                <a:latin typeface="arial" panose="020B0604020202020204" pitchFamily="34" charset="0"/>
              </a:rPr>
              <a:t>Culture</a:t>
            </a:r>
            <a:r>
              <a:rPr lang="ru-RU" sz="1200" b="1">
                <a:latin typeface="arial" panose="020B0604020202020204" pitchFamily="34" charset="0"/>
              </a:rPr>
              <a:t> in </a:t>
            </a:r>
            <a:r>
              <a:rPr lang="ru-RU" sz="1200" b="1" err="1">
                <a:latin typeface="arial" panose="020B0604020202020204" pitchFamily="34" charset="0"/>
              </a:rPr>
              <a:t>Higher</a:t>
            </a:r>
            <a:r>
              <a:rPr lang="ru-RU" sz="1200" b="1">
                <a:latin typeface="arial" panose="020B0604020202020204" pitchFamily="34" charset="0"/>
              </a:rPr>
              <a:t> Education: European </a:t>
            </a:r>
            <a:r>
              <a:rPr lang="ru-RU" sz="1200" b="1" err="1">
                <a:latin typeface="arial" panose="020B0604020202020204" pitchFamily="34" charset="0"/>
              </a:rPr>
              <a:t>Perspective</a:t>
            </a:r>
            <a:r>
              <a:rPr lang="ru-RU" sz="1200" b="1">
                <a:latin typeface="arial" panose="020B0604020202020204" pitchFamily="34" charset="0"/>
              </a:rPr>
              <a:t> (2022 год)</a:t>
            </a:r>
          </a:p>
          <a:p>
            <a:r>
              <a:rPr lang="ru-RU" sz="1200" b="1">
                <a:latin typeface="arial" panose="020B0604020202020204" pitchFamily="34" charset="0"/>
              </a:rPr>
              <a:t> </a:t>
            </a:r>
            <a:r>
              <a:rPr lang="ru-RU" sz="1200">
                <a:solidFill>
                  <a:schemeClr val="tx1"/>
                </a:solidFill>
                <a:highlight>
                  <a:srgbClr val="00FF00"/>
                </a:highlight>
              </a:rPr>
              <a:t>Одобрено 8 </a:t>
            </a:r>
            <a:r>
              <a:rPr lang="ru-RU" sz="1200" err="1">
                <a:solidFill>
                  <a:schemeClr val="tx1"/>
                </a:solidFill>
                <a:highlight>
                  <a:srgbClr val="00FF00"/>
                </a:highlight>
              </a:rPr>
              <a:t>млн.тг</a:t>
            </a:r>
            <a:endParaRPr lang="ru-KZ" sz="12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1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Прямая соединительная линия 151">
            <a:extLst>
              <a:ext uri="{FF2B5EF4-FFF2-40B4-BE49-F238E27FC236}">
                <a16:creationId xmlns:a16="http://schemas.microsoft.com/office/drawing/2014/main" id="{5995AE2B-2CC3-0620-2D29-3740A00F1415}"/>
              </a:ext>
            </a:extLst>
          </p:cNvPr>
          <p:cNvCxnSpPr>
            <a:cxnSpLocks/>
          </p:cNvCxnSpPr>
          <p:nvPr/>
        </p:nvCxnSpPr>
        <p:spPr>
          <a:xfrm>
            <a:off x="9046300" y="2255632"/>
            <a:ext cx="4354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>
            <a:extLst>
              <a:ext uri="{FF2B5EF4-FFF2-40B4-BE49-F238E27FC236}">
                <a16:creationId xmlns:a16="http://schemas.microsoft.com/office/drawing/2014/main" id="{C1D96277-664B-7454-043F-4432E5D45AD2}"/>
              </a:ext>
            </a:extLst>
          </p:cNvPr>
          <p:cNvCxnSpPr>
            <a:cxnSpLocks/>
          </p:cNvCxnSpPr>
          <p:nvPr/>
        </p:nvCxnSpPr>
        <p:spPr>
          <a:xfrm flipV="1">
            <a:off x="9053944" y="2914345"/>
            <a:ext cx="437087" cy="69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B60E42AA-CD28-8495-519E-8C93B6A4BD23}"/>
              </a:ext>
            </a:extLst>
          </p:cNvPr>
          <p:cNvCxnSpPr>
            <a:cxnSpLocks/>
          </p:cNvCxnSpPr>
          <p:nvPr/>
        </p:nvCxnSpPr>
        <p:spPr>
          <a:xfrm>
            <a:off x="8103997" y="4479301"/>
            <a:ext cx="0" cy="4321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FB0050B3-F986-3059-0071-270EAD93982C}"/>
              </a:ext>
            </a:extLst>
          </p:cNvPr>
          <p:cNvCxnSpPr>
            <a:cxnSpLocks/>
          </p:cNvCxnSpPr>
          <p:nvPr/>
        </p:nvCxnSpPr>
        <p:spPr>
          <a:xfrm>
            <a:off x="5273417" y="4480244"/>
            <a:ext cx="0" cy="4389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11A40629-9B35-03CF-ACE1-1A42A0F9F4C4}"/>
              </a:ext>
            </a:extLst>
          </p:cNvPr>
          <p:cNvCxnSpPr>
            <a:cxnSpLocks/>
          </p:cNvCxnSpPr>
          <p:nvPr/>
        </p:nvCxnSpPr>
        <p:spPr>
          <a:xfrm>
            <a:off x="3725767" y="4444600"/>
            <a:ext cx="0" cy="46918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C04674BB-6FA0-E719-B265-07CCCC821B28}"/>
              </a:ext>
            </a:extLst>
          </p:cNvPr>
          <p:cNvCxnSpPr>
            <a:cxnSpLocks/>
          </p:cNvCxnSpPr>
          <p:nvPr/>
        </p:nvCxnSpPr>
        <p:spPr>
          <a:xfrm>
            <a:off x="2408283" y="4513503"/>
            <a:ext cx="0" cy="3925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288BB601-6375-AE6E-E3A8-B366F82E976B}"/>
              </a:ext>
            </a:extLst>
          </p:cNvPr>
          <p:cNvCxnSpPr>
            <a:cxnSpLocks/>
          </p:cNvCxnSpPr>
          <p:nvPr/>
        </p:nvCxnSpPr>
        <p:spPr>
          <a:xfrm>
            <a:off x="6135870" y="2830798"/>
            <a:ext cx="0" cy="520664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>
            <a:extLst>
              <a:ext uri="{FF2B5EF4-FFF2-40B4-BE49-F238E27FC236}">
                <a16:creationId xmlns:a16="http://schemas.microsoft.com/office/drawing/2014/main" id="{47081351-B1AF-475F-9AC3-E40A72E62E61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2135123" y="2526676"/>
            <a:ext cx="1" cy="831449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1FFA71A0-B60D-B5DC-7BBF-5C774D41D4A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4022843" y="2538458"/>
            <a:ext cx="0" cy="831449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cxnSpLocks/>
          </p:cNvCxnSpPr>
          <p:nvPr/>
        </p:nvCxnSpPr>
        <p:spPr>
          <a:xfrm flipH="1" flipV="1">
            <a:off x="3363413" y="961812"/>
            <a:ext cx="1812811" cy="1304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8973" y="203300"/>
            <a:ext cx="10089632" cy="556026"/>
          </a:xfrm>
        </p:spPr>
        <p:txBody>
          <a:bodyPr>
            <a:noAutofit/>
          </a:bodyPr>
          <a:lstStyle/>
          <a:p>
            <a:r>
              <a:rPr lang="ru-RU" sz="2600" b="1">
                <a:latin typeface="Times New Roman"/>
                <a:cs typeface="Times New Roman"/>
              </a:rPr>
              <a:t>Организационная структура </a:t>
            </a:r>
            <a:br>
              <a:rPr lang="ru-RU" sz="2600" b="1">
                <a:latin typeface="Times New Roman"/>
                <a:cs typeface="Times New Roman"/>
              </a:rPr>
            </a:br>
            <a:r>
              <a:rPr lang="ru-RU" sz="2600" b="1">
                <a:latin typeface="Times New Roman"/>
                <a:cs typeface="Times New Roman"/>
              </a:rPr>
              <a:t>Проректора по науке и инновациям</a:t>
            </a:r>
            <a:endParaRPr lang="en-US" sz="2600">
              <a:ea typeface="+mj-lt"/>
              <a:cs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76224" y="777305"/>
            <a:ext cx="2165168" cy="371621"/>
          </a:xfrm>
          <a:prstGeom prst="rect">
            <a:avLst/>
          </a:prstGeom>
          <a:solidFill>
            <a:schemeClr val="accent6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Ректор </a:t>
            </a:r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>
          <a:xfrm>
            <a:off x="4628125" y="981012"/>
            <a:ext cx="0" cy="481114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179621" y="2191720"/>
            <a:ext cx="2161771" cy="6958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050" b="1">
                <a:solidFill>
                  <a:schemeClr val="tx1"/>
                </a:solidFill>
                <a:latin typeface="Times New Roman"/>
                <a:cs typeface="Times New Roman"/>
              </a:rPr>
              <a:t>Проректор по науке и инновациям</a:t>
            </a:r>
            <a:endParaRPr lang="ru-RU" sz="105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00432" y="3358125"/>
            <a:ext cx="1469383" cy="6392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библиотека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178921" y="3369906"/>
            <a:ext cx="2161771" cy="6450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науки и инноваций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960171" y="3369907"/>
            <a:ext cx="2125343" cy="6450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компетенций и совершенства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6996B68E-4819-4D66-8331-9ACB20D29D7F}"/>
              </a:ext>
            </a:extLst>
          </p:cNvPr>
          <p:cNvSpPr/>
          <p:nvPr/>
        </p:nvSpPr>
        <p:spPr>
          <a:xfrm>
            <a:off x="3028922" y="4913789"/>
            <a:ext cx="1393689" cy="466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 «</a:t>
            </a:r>
            <a:r>
              <a:rPr lang="en-US"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City» </a:t>
            </a:r>
            <a:endParaRPr lang="ru-RU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FF370F1B-E9AC-46D1-BF8C-7CBD1BDF27A6}"/>
              </a:ext>
            </a:extLst>
          </p:cNvPr>
          <p:cNvSpPr/>
          <p:nvPr/>
        </p:nvSpPr>
        <p:spPr>
          <a:xfrm>
            <a:off x="1567298" y="4922377"/>
            <a:ext cx="1414282" cy="466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 «</a:t>
            </a:r>
            <a:r>
              <a:rPr lang="en-US"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 4.0» </a:t>
            </a:r>
            <a:endParaRPr lang="ru-RU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E74AD0F1-4C26-4C7A-BF0C-A563D634989D}"/>
              </a:ext>
            </a:extLst>
          </p:cNvPr>
          <p:cNvSpPr/>
          <p:nvPr/>
        </p:nvSpPr>
        <p:spPr>
          <a:xfrm>
            <a:off x="4472934" y="4901124"/>
            <a:ext cx="1600966" cy="4921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  <a:latin typeface="Times New Roman"/>
                <a:cs typeface="Times New Roman"/>
              </a:rPr>
              <a:t>НИЦ «Big Data </a:t>
            </a:r>
            <a:r>
              <a:rPr lang="ru-RU" sz="1000" b="1" err="1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r>
              <a:rPr lang="ru-RU" sz="1000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000" b="1" err="1">
                <a:solidFill>
                  <a:schemeClr val="tx1"/>
                </a:solidFill>
                <a:latin typeface="Times New Roman"/>
                <a:cs typeface="Times New Roman"/>
              </a:rPr>
              <a:t>Blockchain</a:t>
            </a:r>
            <a:r>
              <a:rPr lang="ru-RU" sz="1000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000" b="1" err="1">
                <a:solidFill>
                  <a:schemeClr val="tx1"/>
                </a:solidFill>
                <a:latin typeface="Times New Roman"/>
                <a:cs typeface="Times New Roman"/>
              </a:rPr>
              <a:t>technologies</a:t>
            </a:r>
            <a:r>
              <a:rPr lang="en-US" sz="1000" b="1">
                <a:solidFill>
                  <a:schemeClr val="tx1"/>
                </a:solidFill>
                <a:latin typeface="Times New Roman"/>
                <a:cs typeface="Times New Roman"/>
              </a:rPr>
              <a:t>» </a:t>
            </a:r>
            <a:endParaRPr lang="ru-RU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57F3F781-7604-49EF-A596-84368AEE29D3}"/>
              </a:ext>
            </a:extLst>
          </p:cNvPr>
          <p:cNvSpPr/>
          <p:nvPr/>
        </p:nvSpPr>
        <p:spPr>
          <a:xfrm>
            <a:off x="6124223" y="4913788"/>
            <a:ext cx="1293610" cy="497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НИЦ «</a:t>
            </a:r>
            <a:r>
              <a:rPr lang="en-US" sz="10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ArgoTech</a:t>
            </a:r>
            <a:r>
              <a:rPr lang="en-US"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452666CD-F7AC-4987-B4B4-ACAE08E7016E}"/>
              </a:ext>
            </a:extLst>
          </p:cNvPr>
          <p:cNvSpPr/>
          <p:nvPr/>
        </p:nvSpPr>
        <p:spPr>
          <a:xfrm>
            <a:off x="7457192" y="4919735"/>
            <a:ext cx="1293610" cy="484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«</a:t>
            </a:r>
            <a:r>
              <a:rPr lang="en-US"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FabLab</a:t>
            </a:r>
            <a:r>
              <a:rPr lang="ru-RU" sz="1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E36FA9-BE36-1659-68B7-68F8451D6760}"/>
              </a:ext>
            </a:extLst>
          </p:cNvPr>
          <p:cNvSpPr/>
          <p:nvPr/>
        </p:nvSpPr>
        <p:spPr>
          <a:xfrm>
            <a:off x="9454864" y="470828"/>
            <a:ext cx="1829093" cy="552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950" b="1" dirty="0">
                <a:solidFill>
                  <a:schemeClr val="tx1"/>
                </a:solidFill>
                <a:latin typeface="Times New Roman"/>
                <a:cs typeface="Times New Roman"/>
              </a:rPr>
              <a:t>Научно-технический совет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3381FF-2D25-7C8E-3B5C-81591C5BED97}"/>
              </a:ext>
            </a:extLst>
          </p:cNvPr>
          <p:cNvSpPr/>
          <p:nvPr/>
        </p:nvSpPr>
        <p:spPr>
          <a:xfrm>
            <a:off x="4125182" y="1462127"/>
            <a:ext cx="1005885" cy="535431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Ректорат</a:t>
            </a:r>
            <a:endParaRPr lang="ru-RU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E4A640-48A4-C4B7-513B-5735E2471820}"/>
              </a:ext>
            </a:extLst>
          </p:cNvPr>
          <p:cNvSpPr/>
          <p:nvPr/>
        </p:nvSpPr>
        <p:spPr>
          <a:xfrm>
            <a:off x="2742773" y="1462125"/>
            <a:ext cx="1335777" cy="535432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Ученый совет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39D1730-A1BC-8E4B-93B5-241F16BF8854}"/>
              </a:ext>
            </a:extLst>
          </p:cNvPr>
          <p:cNvSpPr/>
          <p:nvPr/>
        </p:nvSpPr>
        <p:spPr>
          <a:xfrm>
            <a:off x="9490213" y="4899541"/>
            <a:ext cx="1862162" cy="668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950" b="1" dirty="0">
                <a:solidFill>
                  <a:schemeClr val="tx1"/>
                </a:solidFill>
                <a:latin typeface="Times New Roman"/>
                <a:cs typeface="Times New Roman"/>
              </a:rPr>
              <a:t>Совет молодых ученых</a:t>
            </a:r>
            <a:endParaRPr lang="ru-KZ" sz="95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r>
              <a:rPr lang="ru-KZ" sz="950" b="1" dirty="0">
                <a:solidFill>
                  <a:schemeClr val="tx1"/>
                </a:solidFill>
                <a:latin typeface="Times New Roman"/>
                <a:cs typeface="Times New Roman"/>
              </a:rPr>
              <a:t> (СМУ)</a:t>
            </a:r>
            <a:endParaRPr lang="ru-RU" sz="95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/>
            <a:endParaRPr lang="ru-RU" sz="95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653CF91-DAA7-3B4D-8523-49323D833B70}"/>
              </a:ext>
            </a:extLst>
          </p:cNvPr>
          <p:cNvSpPr/>
          <p:nvPr/>
        </p:nvSpPr>
        <p:spPr>
          <a:xfrm>
            <a:off x="9453860" y="2614616"/>
            <a:ext cx="1862161" cy="58890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950" b="1">
                <a:solidFill>
                  <a:schemeClr val="tx1"/>
                </a:solidFill>
                <a:latin typeface="Times New Roman"/>
                <a:cs typeface="Times New Roman"/>
              </a:rPr>
              <a:t>Жюри </a:t>
            </a:r>
            <a:r>
              <a:rPr lang="ru-RU" sz="950" b="1" err="1">
                <a:solidFill>
                  <a:schemeClr val="tx1"/>
                </a:solidFill>
                <a:latin typeface="Times New Roman"/>
                <a:cs typeface="Times New Roman"/>
              </a:rPr>
              <a:t>хакатона</a:t>
            </a:r>
            <a:r>
              <a:rPr lang="ru-RU" sz="950" b="1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kk-KZ" sz="950" b="1" err="1">
                <a:solidFill>
                  <a:schemeClr val="tx1"/>
                </a:solidFill>
                <a:latin typeface="Times New Roman"/>
                <a:cs typeface="Times New Roman"/>
              </a:rPr>
              <a:t>AITUHackday</a:t>
            </a:r>
            <a:endParaRPr lang="en-US" sz="950" err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15B533C-991A-4389-CEAA-48145730F8D5}"/>
              </a:ext>
            </a:extLst>
          </p:cNvPr>
          <p:cNvSpPr/>
          <p:nvPr/>
        </p:nvSpPr>
        <p:spPr>
          <a:xfrm>
            <a:off x="9453042" y="3306496"/>
            <a:ext cx="1862162" cy="668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950" b="1">
                <a:solidFill>
                  <a:schemeClr val="tx1"/>
                </a:solidFill>
                <a:latin typeface="Times New Roman"/>
                <a:cs typeface="Times New Roman"/>
              </a:rPr>
              <a:t>Конкурсная комиссия Республиканского конкурса проектов школьников</a:t>
            </a:r>
            <a:endParaRPr lang="ru-RU" sz="950">
              <a:solidFill>
                <a:schemeClr val="tx1"/>
              </a:solidFill>
              <a:ea typeface="+mn-lt"/>
              <a:cs typeface="+mn-lt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A2D7F48-C49C-FD5E-813F-D9C25F0E9C8D}"/>
              </a:ext>
            </a:extLst>
          </p:cNvPr>
          <p:cNvCxnSpPr>
            <a:cxnSpLocks/>
            <a:stCxn id="4" idx="2"/>
            <a:endCxn id="27" idx="0"/>
          </p:cNvCxnSpPr>
          <p:nvPr/>
        </p:nvCxnSpPr>
        <p:spPr>
          <a:xfrm>
            <a:off x="6258808" y="1148926"/>
            <a:ext cx="1699" cy="1042794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46740892-1625-0A8D-415E-A9BD5A137413}"/>
              </a:ext>
            </a:extLst>
          </p:cNvPr>
          <p:cNvCxnSpPr>
            <a:cxnSpLocks/>
          </p:cNvCxnSpPr>
          <p:nvPr/>
        </p:nvCxnSpPr>
        <p:spPr>
          <a:xfrm>
            <a:off x="9083469" y="700701"/>
            <a:ext cx="362102" cy="0"/>
          </a:xfrm>
          <a:prstGeom prst="line">
            <a:avLst/>
          </a:prstGeom>
          <a:ln w="190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0166CA01-A6A2-4FE5-14FA-148B41567C59}"/>
              </a:ext>
            </a:extLst>
          </p:cNvPr>
          <p:cNvCxnSpPr>
            <a:cxnSpLocks/>
            <a:endCxn id="125" idx="1"/>
          </p:cNvCxnSpPr>
          <p:nvPr/>
        </p:nvCxnSpPr>
        <p:spPr>
          <a:xfrm>
            <a:off x="9092762" y="1452459"/>
            <a:ext cx="35180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7AC62E81-4ACA-DA1C-67BF-84C09785573D}"/>
              </a:ext>
            </a:extLst>
          </p:cNvPr>
          <p:cNvSpPr/>
          <p:nvPr/>
        </p:nvSpPr>
        <p:spPr>
          <a:xfrm>
            <a:off x="9444567" y="1118408"/>
            <a:ext cx="1862161" cy="668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95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50" b="1">
                <a:solidFill>
                  <a:schemeClr val="tx1"/>
                </a:solidFill>
                <a:latin typeface="Times New Roman"/>
                <a:cs typeface="Times New Roman"/>
              </a:rPr>
              <a:t>Оргкомитет </a:t>
            </a:r>
            <a:r>
              <a:rPr lang="en-US" sz="950" b="1">
                <a:solidFill>
                  <a:schemeClr val="tx1"/>
                </a:solidFill>
                <a:latin typeface="Times New Roman"/>
                <a:cs typeface="Times New Roman"/>
              </a:rPr>
              <a:t>IEEE SIST</a:t>
            </a:r>
            <a:endParaRPr lang="ru-RU" sz="95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1BCC3D5B-5FFE-7F6A-E812-FDC0506369BE}"/>
              </a:ext>
            </a:extLst>
          </p:cNvPr>
          <p:cNvSpPr/>
          <p:nvPr/>
        </p:nvSpPr>
        <p:spPr>
          <a:xfrm>
            <a:off x="9453860" y="1875118"/>
            <a:ext cx="1862161" cy="668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Инновационная комиссия по отбору резидентов коворкинга</a:t>
            </a:r>
          </a:p>
        </p:txBody>
      </p:sp>
      <p:cxnSp>
        <p:nvCxnSpPr>
          <p:cNvPr id="154" name="Прямая соединительная линия 153">
            <a:extLst>
              <a:ext uri="{FF2B5EF4-FFF2-40B4-BE49-F238E27FC236}">
                <a16:creationId xmlns:a16="http://schemas.microsoft.com/office/drawing/2014/main" id="{431C6A39-84B7-F9D7-77FD-3B1A19A67420}"/>
              </a:ext>
            </a:extLst>
          </p:cNvPr>
          <p:cNvCxnSpPr>
            <a:cxnSpLocks/>
          </p:cNvCxnSpPr>
          <p:nvPr/>
        </p:nvCxnSpPr>
        <p:spPr>
          <a:xfrm flipV="1">
            <a:off x="9020429" y="3622965"/>
            <a:ext cx="441906" cy="77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>
            <a:extLst>
              <a:ext uri="{FF2B5EF4-FFF2-40B4-BE49-F238E27FC236}">
                <a16:creationId xmlns:a16="http://schemas.microsoft.com/office/drawing/2014/main" id="{BDBB1D57-F525-7252-8667-CC61FE38421C}"/>
              </a:ext>
            </a:extLst>
          </p:cNvPr>
          <p:cNvCxnSpPr>
            <a:cxnSpLocks/>
          </p:cNvCxnSpPr>
          <p:nvPr/>
        </p:nvCxnSpPr>
        <p:spPr>
          <a:xfrm flipV="1">
            <a:off x="9037006" y="5271766"/>
            <a:ext cx="490377" cy="92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A490360-A6B1-BD71-1D32-B67E74796E7A}"/>
              </a:ext>
            </a:extLst>
          </p:cNvPr>
          <p:cNvCxnSpPr>
            <a:cxnSpLocks/>
          </p:cNvCxnSpPr>
          <p:nvPr/>
        </p:nvCxnSpPr>
        <p:spPr>
          <a:xfrm flipH="1">
            <a:off x="9037006" y="656965"/>
            <a:ext cx="37170" cy="53469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97E633BD-8FCC-52E1-1738-8B4E11359EB6}"/>
              </a:ext>
            </a:extLst>
          </p:cNvPr>
          <p:cNvCxnSpPr>
            <a:cxnSpLocks/>
          </p:cNvCxnSpPr>
          <p:nvPr/>
        </p:nvCxnSpPr>
        <p:spPr>
          <a:xfrm>
            <a:off x="7338904" y="2548755"/>
            <a:ext cx="17162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CB658E58-0E54-3638-129E-B0BDD8D5F0DF}"/>
              </a:ext>
            </a:extLst>
          </p:cNvPr>
          <p:cNvCxnSpPr>
            <a:cxnSpLocks/>
            <a:stCxn id="47" idx="3"/>
          </p:cNvCxnSpPr>
          <p:nvPr/>
        </p:nvCxnSpPr>
        <p:spPr>
          <a:xfrm flipV="1">
            <a:off x="7320098" y="3685412"/>
            <a:ext cx="1720478" cy="700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5EA806EA-5484-2A1E-F94A-1F8EF7195D21}"/>
              </a:ext>
            </a:extLst>
          </p:cNvPr>
          <p:cNvCxnSpPr>
            <a:cxnSpLocks/>
          </p:cNvCxnSpPr>
          <p:nvPr/>
        </p:nvCxnSpPr>
        <p:spPr>
          <a:xfrm>
            <a:off x="2408283" y="4478611"/>
            <a:ext cx="5695714" cy="773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94E47393-61D9-1D09-C8BA-00C6C8BCA719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2135123" y="2526676"/>
            <a:ext cx="3044498" cy="129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412659FF-933B-EDF3-49F4-DE0764D21CD4}"/>
              </a:ext>
            </a:extLst>
          </p:cNvPr>
          <p:cNvCxnSpPr>
            <a:cxnSpLocks/>
          </p:cNvCxnSpPr>
          <p:nvPr/>
        </p:nvCxnSpPr>
        <p:spPr>
          <a:xfrm>
            <a:off x="3363827" y="961812"/>
            <a:ext cx="0" cy="502716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id="{CA273604-4CEC-5EEF-F6ED-022892F2D77D}"/>
              </a:ext>
            </a:extLst>
          </p:cNvPr>
          <p:cNvCxnSpPr>
            <a:cxnSpLocks/>
          </p:cNvCxnSpPr>
          <p:nvPr/>
        </p:nvCxnSpPr>
        <p:spPr>
          <a:xfrm flipH="1">
            <a:off x="5131067" y="1729558"/>
            <a:ext cx="1127741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>
            <a:extLst>
              <a:ext uri="{FF2B5EF4-FFF2-40B4-BE49-F238E27FC236}">
                <a16:creationId xmlns:a16="http://schemas.microsoft.com/office/drawing/2014/main" id="{50751820-F3D9-F5BB-3C91-32D980E210A2}"/>
              </a:ext>
            </a:extLst>
          </p:cNvPr>
          <p:cNvCxnSpPr>
            <a:cxnSpLocks/>
          </p:cNvCxnSpPr>
          <p:nvPr/>
        </p:nvCxnSpPr>
        <p:spPr>
          <a:xfrm>
            <a:off x="7823356" y="961812"/>
            <a:ext cx="0" cy="506752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10AF2A66-A991-FEEF-4359-BCA8873550F4}"/>
              </a:ext>
            </a:extLst>
          </p:cNvPr>
          <p:cNvSpPr/>
          <p:nvPr/>
        </p:nvSpPr>
        <p:spPr>
          <a:xfrm>
            <a:off x="7320413" y="1468564"/>
            <a:ext cx="1005885" cy="535431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1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совет</a:t>
            </a:r>
          </a:p>
        </p:txBody>
      </p: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40AC367E-2099-DDCC-C61D-7DD2965773A2}"/>
              </a:ext>
            </a:extLst>
          </p:cNvPr>
          <p:cNvCxnSpPr>
            <a:cxnSpLocks/>
          </p:cNvCxnSpPr>
          <p:nvPr/>
        </p:nvCxnSpPr>
        <p:spPr>
          <a:xfrm flipH="1" flipV="1">
            <a:off x="7341392" y="963117"/>
            <a:ext cx="481963" cy="13603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id="{5FFC3365-B5CC-AA5F-5138-01011B5852DC}"/>
              </a:ext>
            </a:extLst>
          </p:cNvPr>
          <p:cNvCxnSpPr>
            <a:cxnSpLocks/>
          </p:cNvCxnSpPr>
          <p:nvPr/>
        </p:nvCxnSpPr>
        <p:spPr>
          <a:xfrm flipH="1" flipV="1">
            <a:off x="4078550" y="1729842"/>
            <a:ext cx="46632" cy="2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>
            <a:extLst>
              <a:ext uri="{FF2B5EF4-FFF2-40B4-BE49-F238E27FC236}">
                <a16:creationId xmlns:a16="http://schemas.microsoft.com/office/drawing/2014/main" id="{63EE677A-B84A-485F-4A91-9FEE14499BF5}"/>
              </a:ext>
            </a:extLst>
          </p:cNvPr>
          <p:cNvCxnSpPr>
            <a:cxnSpLocks/>
          </p:cNvCxnSpPr>
          <p:nvPr/>
        </p:nvCxnSpPr>
        <p:spPr>
          <a:xfrm>
            <a:off x="6771028" y="4486344"/>
            <a:ext cx="0" cy="4274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>
            <a:extLst>
              <a:ext uri="{FF2B5EF4-FFF2-40B4-BE49-F238E27FC236}">
                <a16:creationId xmlns:a16="http://schemas.microsoft.com/office/drawing/2014/main" id="{2DD85E40-C795-0FDE-9C7E-D73FB3524018}"/>
              </a:ext>
            </a:extLst>
          </p:cNvPr>
          <p:cNvCxnSpPr>
            <a:cxnSpLocks/>
            <a:stCxn id="47" idx="2"/>
          </p:cNvCxnSpPr>
          <p:nvPr/>
        </p:nvCxnSpPr>
        <p:spPr>
          <a:xfrm>
            <a:off x="6259807" y="4014936"/>
            <a:ext cx="0" cy="4743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8">
            <a:extLst>
              <a:ext uri="{FF2B5EF4-FFF2-40B4-BE49-F238E27FC236}">
                <a16:creationId xmlns:a16="http://schemas.microsoft.com/office/drawing/2014/main" id="{4FE94D18-9D95-646C-BCFF-43E6888123B3}"/>
              </a:ext>
            </a:extLst>
          </p:cNvPr>
          <p:cNvSpPr/>
          <p:nvPr/>
        </p:nvSpPr>
        <p:spPr>
          <a:xfrm>
            <a:off x="9491217" y="5660536"/>
            <a:ext cx="1862162" cy="668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5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Оргкомитет студенческой конференции</a:t>
            </a:r>
          </a:p>
        </p:txBody>
      </p:sp>
      <p:cxnSp>
        <p:nvCxnSpPr>
          <p:cNvPr id="5" name="Прямая соединительная линия 154">
            <a:extLst>
              <a:ext uri="{FF2B5EF4-FFF2-40B4-BE49-F238E27FC236}">
                <a16:creationId xmlns:a16="http://schemas.microsoft.com/office/drawing/2014/main" id="{B7B2008B-D62E-9F9A-1283-022CB2EE3EF6}"/>
              </a:ext>
            </a:extLst>
          </p:cNvPr>
          <p:cNvCxnSpPr>
            <a:cxnSpLocks/>
          </p:cNvCxnSpPr>
          <p:nvPr/>
        </p:nvCxnSpPr>
        <p:spPr>
          <a:xfrm flipV="1">
            <a:off x="9057600" y="6002875"/>
            <a:ext cx="405739" cy="10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59EBF15-E6C3-636A-0513-45F5787AC2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43" y="2611812"/>
            <a:ext cx="2869374" cy="292330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0D28F4-BAE2-6AC6-E96D-D3C2F4717E3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/>
              <a:cs typeface="Times New Roman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1261634-20C5-5A16-950E-FA0328ED7426}"/>
              </a:ext>
            </a:extLst>
          </p:cNvPr>
          <p:cNvSpPr/>
          <p:nvPr/>
        </p:nvSpPr>
        <p:spPr>
          <a:xfrm>
            <a:off x="9453041" y="4105667"/>
            <a:ext cx="1862162" cy="668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950" b="1" dirty="0">
                <a:solidFill>
                  <a:schemeClr val="tx1"/>
                </a:solidFill>
                <a:latin typeface="Times New Roman"/>
                <a:cs typeface="Times New Roman"/>
              </a:rPr>
              <a:t>Студенческое 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sz="950" b="1" dirty="0">
                <a:solidFill>
                  <a:schemeClr val="tx1"/>
                </a:solidFill>
                <a:latin typeface="Times New Roman"/>
                <a:cs typeface="Times New Roman"/>
              </a:rPr>
              <a:t>научное общество (CНО)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sz="950" b="1" dirty="0">
              <a:solidFill>
                <a:schemeClr val="tx1"/>
              </a:solidFill>
              <a:latin typeface="Times New Roman"/>
              <a:ea typeface="+mn-lt"/>
              <a:cs typeface="Times New Roman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4F4512D-21CC-90F9-5D81-7C40B7AB8371}"/>
              </a:ext>
            </a:extLst>
          </p:cNvPr>
          <p:cNvCxnSpPr>
            <a:cxnSpLocks/>
          </p:cNvCxnSpPr>
          <p:nvPr/>
        </p:nvCxnSpPr>
        <p:spPr>
          <a:xfrm flipV="1">
            <a:off x="9055592" y="4426132"/>
            <a:ext cx="434621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487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1D3ED08-4049-F9BF-B0EF-B9204E9BE874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700E88-C821-4539-931B-7972799649BC}"/>
              </a:ext>
            </a:extLst>
          </p:cNvPr>
          <p:cNvSpPr txBox="1"/>
          <p:nvPr/>
        </p:nvSpPr>
        <p:spPr>
          <a:xfrm>
            <a:off x="1061229" y="225188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800" b="1" i="0" u="none" strike="noStrike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Научный МАРАФОН для ППС </a:t>
            </a:r>
            <a:r>
              <a:rPr lang="en-US" sz="1800" b="1" i="0" u="none" strike="noStrike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AITU</a:t>
            </a:r>
            <a:endParaRPr lang="ru-KZ" sz="1800" b="1" i="0" u="none" strike="noStrike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AB3041-8148-4336-8B76-C57C28F13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75" y="894667"/>
            <a:ext cx="1865158" cy="1948285"/>
          </a:xfrm>
          <a:prstGeom prst="rect">
            <a:avLst/>
          </a:prstGeom>
        </p:spPr>
      </p:pic>
      <p:sp>
        <p:nvSpPr>
          <p:cNvPr id="5" name="Пятиугольник 84">
            <a:extLst>
              <a:ext uri="{FF2B5EF4-FFF2-40B4-BE49-F238E27FC236}">
                <a16:creationId xmlns:a16="http://schemas.microsoft.com/office/drawing/2014/main" id="{C4BF5BE0-B448-D78B-618B-20DF3F9764E9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9D1F00-A124-C7F5-1C6C-2469D16127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pic>
        <p:nvPicPr>
          <p:cNvPr id="8" name="Рисунок 8" descr="Изображение выглядит как человек, потолок, стоит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34A22B40-1294-BA17-1167-0CF417747D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80" y="3022910"/>
            <a:ext cx="4569728" cy="3424915"/>
          </a:xfrm>
          <a:prstGeom prst="rect">
            <a:avLst/>
          </a:prstGeom>
        </p:spPr>
      </p:pic>
      <p:graphicFrame>
        <p:nvGraphicFramePr>
          <p:cNvPr id="10" name="TextBox 5">
            <a:extLst>
              <a:ext uri="{FF2B5EF4-FFF2-40B4-BE49-F238E27FC236}">
                <a16:creationId xmlns:a16="http://schemas.microsoft.com/office/drawing/2014/main" id="{84B55E2A-E263-8117-04BA-7F7E647B25F9}"/>
              </a:ext>
            </a:extLst>
          </p:cNvPr>
          <p:cNvGraphicFramePr/>
          <p:nvPr/>
        </p:nvGraphicFramePr>
        <p:xfrm>
          <a:off x="4425411" y="861875"/>
          <a:ext cx="7759931" cy="5382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335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3B042D-BEE2-255D-B798-C1926B2AD9C5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ятиугольник 84">
            <a:extLst>
              <a:ext uri="{FF2B5EF4-FFF2-40B4-BE49-F238E27FC236}">
                <a16:creationId xmlns:a16="http://schemas.microsoft.com/office/drawing/2014/main" id="{4FCB0723-1504-7951-0B58-CE3FCC148C0F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971854" y="-16917"/>
            <a:ext cx="10608732" cy="744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ru-RU" alt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 СОТРУДНИЧЕСТВА МЕЖДУ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Astana IT</a:t>
            </a:r>
            <a:r>
              <a:rPr lang="kk-K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НИИ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D1A6458-FF3A-497B-A2AD-72C96F255202}"/>
              </a:ext>
            </a:extLst>
          </p:cNvPr>
          <p:cNvSpPr/>
          <p:nvPr/>
        </p:nvSpPr>
        <p:spPr>
          <a:xfrm>
            <a:off x="253582" y="1334196"/>
            <a:ext cx="3065351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86">
              <a:defRPr/>
            </a:pPr>
            <a:r>
              <a:rPr lang="en-US" sz="1350" b="1" dirty="0">
                <a:solidFill>
                  <a:srgbClr val="C00000"/>
                </a:solidFill>
                <a:latin typeface="Arial Narrow" panose="020B0606020202030204" pitchFamily="34" charset="0"/>
              </a:rPr>
              <a:t>2</a:t>
            </a:r>
            <a:r>
              <a:rPr lang="kk-KZ" sz="1350" b="1" dirty="0">
                <a:solidFill>
                  <a:srgbClr val="002060"/>
                </a:solidFill>
                <a:latin typeface="Arial Narrow" panose="020B0606020202030204" pitchFamily="34" charset="0"/>
              </a:rPr>
              <a:t> совместных диссертационных совет</a:t>
            </a:r>
            <a:r>
              <a:rPr lang="" sz="135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ов </a:t>
            </a:r>
            <a:r>
              <a:rPr lang="kk-KZ" sz="1350" b="1" dirty="0">
                <a:solidFill>
                  <a:srgbClr val="002060"/>
                </a:solidFill>
                <a:latin typeface="Arial Narrow" panose="020B0606020202030204" pitchFamily="34" charset="0"/>
              </a:rPr>
              <a:t>к 2025-2026 гг</a:t>
            </a:r>
          </a:p>
          <a:p>
            <a:pPr defTabSz="914286">
              <a:defRPr/>
            </a:pPr>
            <a:endParaRPr lang="en-US" sz="135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defTabSz="914286">
              <a:defRPr/>
            </a:pPr>
            <a:endParaRPr lang="en-US" sz="135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defTabSz="914286">
              <a:defRPr/>
            </a:pPr>
            <a:r>
              <a:rPr lang="en-US" sz="1350" b="1" dirty="0">
                <a:solidFill>
                  <a:srgbClr val="C00000"/>
                </a:solidFill>
                <a:latin typeface="Arial Narrow" panose="020B0606020202030204" pitchFamily="34" charset="0"/>
              </a:rPr>
              <a:t>10</a:t>
            </a:r>
            <a:r>
              <a:rPr lang="" sz="1350" b="1" dirty="0">
                <a:latin typeface="Arial Narrow" panose="020B0606020202030204" pitchFamily="34" charset="0"/>
              </a:rPr>
              <a:t> </a:t>
            </a:r>
            <a:r>
              <a:rPr lang="ru-RU" sz="135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совместителей</a:t>
            </a:r>
            <a:r>
              <a:rPr lang="" sz="135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350" b="1" dirty="0">
                <a:solidFill>
                  <a:srgbClr val="002060"/>
                </a:solidFill>
                <a:latin typeface="Arial Narrow" panose="020B0606020202030204" pitchFamily="34" charset="0"/>
              </a:rPr>
              <a:t>НИИ в ВУЗе </a:t>
            </a:r>
          </a:p>
          <a:p>
            <a:pPr defTabSz="914286">
              <a:defRPr/>
            </a:pPr>
            <a:r>
              <a:rPr lang="ru-RU" sz="1350" dirty="0">
                <a:solidFill>
                  <a:srgbClr val="002060"/>
                </a:solidFill>
                <a:latin typeface="Arial Narrow" panose="020B0606020202030204" pitchFamily="34" charset="0"/>
              </a:rPr>
              <a:t>Введение в штат ППС Университета на условиях совместительства и/или почасовой оплаты ученых НИИ</a:t>
            </a:r>
          </a:p>
          <a:p>
            <a:pPr defTabSz="914286">
              <a:defRPr/>
            </a:pPr>
            <a:endParaRPr lang="ru-RU" sz="135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defTabSz="914286">
              <a:defRPr/>
            </a:pPr>
            <a:r>
              <a:rPr lang="ru-RU" sz="1350" b="1" dirty="0">
                <a:solidFill>
                  <a:srgbClr val="C00000"/>
                </a:solidFill>
                <a:latin typeface="Arial Narrow" panose="020B0606020202030204" pitchFamily="34" charset="0"/>
              </a:rPr>
              <a:t>35 </a:t>
            </a:r>
            <a:r>
              <a:rPr lang="ru-RU" sz="1350" b="1" dirty="0">
                <a:solidFill>
                  <a:srgbClr val="002060"/>
                </a:solidFill>
                <a:latin typeface="Arial Narrow" panose="020B0606020202030204" pitchFamily="34" charset="0"/>
              </a:rPr>
              <a:t>мест </a:t>
            </a:r>
            <a:r>
              <a:rPr lang="kk-KZ" sz="1350" b="1" dirty="0">
                <a:solidFill>
                  <a:srgbClr val="002060"/>
                </a:solidFill>
                <a:latin typeface="Arial Narrow" panose="020B0606020202030204" pitchFamily="34" charset="0"/>
              </a:rPr>
              <a:t>докторантам и магистрантам</a:t>
            </a:r>
            <a:r>
              <a:rPr lang="" sz="135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350" b="1" dirty="0">
                <a:solidFill>
                  <a:srgbClr val="002060"/>
                </a:solidFill>
                <a:latin typeface="Arial Narrow" panose="020B0606020202030204" pitchFamily="34" charset="0"/>
              </a:rPr>
              <a:t>ВУЗа для стажировки</a:t>
            </a:r>
            <a:r>
              <a:rPr lang="" sz="135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sz="135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defTabSz="914286">
              <a:defRPr/>
            </a:pPr>
            <a:r>
              <a:rPr lang="ru-RU" sz="1350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Организация научной стажировки НИИ для докторантов и магистрантов Университета</a:t>
            </a:r>
          </a:p>
          <a:p>
            <a:pPr defTabSz="914286">
              <a:defRPr/>
            </a:pPr>
            <a:endParaRPr lang="kk-KZ" sz="135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defTabSz="914286">
              <a:defRPr/>
            </a:pPr>
            <a:r>
              <a:rPr lang="en-US" sz="1350" b="1" dirty="0">
                <a:solidFill>
                  <a:srgbClr val="C00000"/>
                </a:solidFill>
                <a:latin typeface="Arial Narrow" panose="020B0606020202030204" pitchFamily="34" charset="0"/>
              </a:rPr>
              <a:t>15</a:t>
            </a:r>
            <a:r>
              <a:rPr lang="" sz="135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350" b="1" dirty="0">
                <a:solidFill>
                  <a:srgbClr val="002060"/>
                </a:solidFill>
                <a:latin typeface="Arial Narrow" panose="020B0606020202030204" pitchFamily="34" charset="0"/>
              </a:rPr>
              <a:t>мест для докторантов и магистрантов</a:t>
            </a:r>
            <a:r>
              <a:rPr lang="" sz="135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350" b="1" dirty="0">
                <a:solidFill>
                  <a:srgbClr val="002060"/>
                </a:solidFill>
                <a:latin typeface="Arial Narrow" panose="020B0606020202030204" pitchFamily="34" charset="0"/>
              </a:rPr>
              <a:t>в проектах НИИ</a:t>
            </a:r>
          </a:p>
          <a:p>
            <a:pPr algn="just" defTabSz="914286">
              <a:defRPr/>
            </a:pPr>
            <a:r>
              <a:rPr lang="ru-RU" sz="1350" dirty="0">
                <a:solidFill>
                  <a:srgbClr val="002060"/>
                </a:solidFill>
                <a:latin typeface="Arial Narrow" panose="020B0606020202030204" pitchFamily="34" charset="0"/>
              </a:rPr>
              <a:t>Включение в рабочую группу реализуемых грантовых, целевых и иных научно-исследовательских проектов НИИ докторантов и магистрантов Университета</a:t>
            </a:r>
            <a:endParaRPr lang="kk-KZ" sz="135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defTabSz="914286">
              <a:defRPr/>
            </a:pPr>
            <a:endParaRPr lang="ru-RU" sz="135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B703C1-B914-468E-8E15-D9C7A0EB2E64}"/>
              </a:ext>
            </a:extLst>
          </p:cNvPr>
          <p:cNvSpPr txBox="1"/>
          <p:nvPr/>
        </p:nvSpPr>
        <p:spPr>
          <a:xfrm>
            <a:off x="198649" y="909191"/>
            <a:ext cx="289188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>
                <a:latin typeface="Arial" pitchFamily="34" charset="0"/>
                <a:cs typeface="Arial" pitchFamily="34" charset="0"/>
              </a:rPr>
              <a:t>ОБЯЗАТЕЛЬСТВА</a:t>
            </a:r>
            <a:endParaRPr lang="ru-RU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B703C1-B914-468E-8E15-D9C7A0EB2E64}"/>
              </a:ext>
            </a:extLst>
          </p:cNvPr>
          <p:cNvSpPr txBox="1"/>
          <p:nvPr/>
        </p:nvSpPr>
        <p:spPr>
          <a:xfrm>
            <a:off x="5171226" y="715765"/>
            <a:ext cx="289188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>
                <a:latin typeface="Arial" pitchFamily="34" charset="0"/>
                <a:cs typeface="Arial" pitchFamily="34" charset="0"/>
              </a:rPr>
              <a:t>ЧТО СДЕЛАНО</a:t>
            </a:r>
            <a:endParaRPr lang="ru-RU" sz="15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B703C1-B914-468E-8E15-D9C7A0EB2E64}"/>
              </a:ext>
            </a:extLst>
          </p:cNvPr>
          <p:cNvSpPr txBox="1"/>
          <p:nvPr/>
        </p:nvSpPr>
        <p:spPr>
          <a:xfrm>
            <a:off x="3501206" y="1210488"/>
            <a:ext cx="8500294" cy="47705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kk-KZ" b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Поданы документы для открытия </a:t>
            </a:r>
            <a:r>
              <a:rPr lang="en-US" b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PhD </a:t>
            </a:r>
            <a:r>
              <a:rPr lang="kk-KZ" b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докторантуры по ОП «ИКТ», </a:t>
            </a:r>
          </a:p>
          <a:p>
            <a:pPr algn="just"/>
            <a:r>
              <a:rPr lang="kk-KZ" b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В 2025 году будут с</a:t>
            </a:r>
            <a:r>
              <a:rPr lang="ru-RU" b="1" err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озданы</a:t>
            </a:r>
            <a:r>
              <a:rPr lang="ru-RU" b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совместные диссертационные советы с НИИ.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000">
                <a:solidFill>
                  <a:srgbClr val="254375"/>
                </a:solidFill>
              </a:rPr>
              <a:t>Институт информационных и вычислительных технологий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000">
                <a:solidFill>
                  <a:srgbClr val="254375"/>
                </a:solidFill>
              </a:rPr>
              <a:t>Институт математики и математического моделирования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000">
                <a:solidFill>
                  <a:srgbClr val="254375"/>
                </a:solidFill>
              </a:rPr>
              <a:t>Институт механики и машиноведения имени У.А. </a:t>
            </a:r>
            <a:r>
              <a:rPr lang="ru-RU" sz="1000" err="1">
                <a:solidFill>
                  <a:srgbClr val="254375"/>
                </a:solidFill>
              </a:rPr>
              <a:t>Джолдасбекова</a:t>
            </a:r>
            <a:endParaRPr lang="ru-RU" sz="1000">
              <a:solidFill>
                <a:srgbClr val="254375"/>
              </a:solidFill>
            </a:endParaRPr>
          </a:p>
          <a:p>
            <a:pPr algn="just"/>
            <a:endParaRPr lang="ru-RU" sz="1000" b="1">
              <a:solidFill>
                <a:srgbClr val="4472C4">
                  <a:lumMod val="50000"/>
                </a:srgbClr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300" b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300" b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совместителей в </a:t>
            </a:r>
            <a:r>
              <a:rPr lang="en-US" sz="1300" b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AITU </a:t>
            </a:r>
            <a:r>
              <a:rPr lang="kk-KZ" sz="1300" b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en-US" sz="1300" b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НИИ привлекаются </a:t>
            </a:r>
            <a:r>
              <a:rPr lang="kk-KZ" sz="1300" b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в проекты, </a:t>
            </a:r>
            <a:r>
              <a:rPr lang="ru-RU" sz="1300" b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 консультированию и руководству диссертационных работ магистрантов;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000" i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у 7 магистрантов руководители от НИИ </a:t>
            </a:r>
            <a:r>
              <a:rPr lang="ru-RU" sz="1000">
                <a:solidFill>
                  <a:srgbClr val="002060"/>
                </a:solidFill>
                <a:latin typeface="Arial Narrow" panose="020B0606020202030204" pitchFamily="34" charset="0"/>
              </a:rPr>
              <a:t> на условиях совместительства.</a:t>
            </a:r>
            <a:endParaRPr lang="ru-RU" sz="1000" i="1">
              <a:solidFill>
                <a:srgbClr val="4472C4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 algn="just">
              <a:buFont typeface="Wingdings" pitchFamily="2" charset="2"/>
              <a:buChar char="ü"/>
            </a:pPr>
            <a:endParaRPr lang="ru-RU" sz="1000" b="1">
              <a:solidFill>
                <a:srgbClr val="4472C4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271463" indent="-271463" algn="just">
              <a:buFont typeface="Wingdings" pitchFamily="2" charset="2"/>
              <a:buChar char="ü"/>
            </a:pPr>
            <a:endParaRPr lang="ru-RU" sz="1000" b="1">
              <a:solidFill>
                <a:srgbClr val="4472C4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b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AITU </a:t>
            </a:r>
            <a:r>
              <a:rPr lang="kk-KZ" b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err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риняты</a:t>
            </a:r>
            <a:r>
              <a:rPr lang="ru-RU" b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на стажировку 10 магистрантов и 2 докторантов в 2021-2022 </a:t>
            </a:r>
            <a:r>
              <a:rPr lang="ru-RU" b="1" err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уч.г</a:t>
            </a:r>
            <a:r>
              <a:rPr lang="ru-RU" b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b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Планируется стажировка 15 магистрантов в 2022-2023 гг. </a:t>
            </a:r>
            <a:r>
              <a:rPr lang="ru-RU" sz="1000" b="1">
                <a:latin typeface="Arial" pitchFamily="34" charset="0"/>
                <a:cs typeface="Arial" pitchFamily="34" charset="0"/>
              </a:rPr>
              <a:t>на базе 6 НИИ: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000" b="1">
                <a:latin typeface="Arial" pitchFamily="34" charset="0"/>
                <a:cs typeface="Arial" pitchFamily="34" charset="0"/>
              </a:rPr>
              <a:t>•</a:t>
            </a:r>
            <a:r>
              <a:rPr lang="ru-KZ" sz="1000" b="1">
                <a:latin typeface="Arial" pitchFamily="34" charset="0"/>
                <a:cs typeface="Arial" pitchFamily="34" charset="0"/>
              </a:rPr>
              <a:t>НИИ </a:t>
            </a:r>
            <a:r>
              <a:rPr lang="ru-RU" sz="1000" b="1">
                <a:latin typeface="Arial" pitchFamily="34" charset="0"/>
                <a:cs typeface="Arial" pitchFamily="34" charset="0"/>
              </a:rPr>
              <a:t>Национальный центр биотехнологии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000" b="1">
                <a:latin typeface="Arial" pitchFamily="34" charset="0"/>
                <a:cs typeface="Arial" pitchFamily="34" charset="0"/>
              </a:rPr>
              <a:t>•НИИ информационной безопасности и </a:t>
            </a:r>
            <a:r>
              <a:rPr lang="ru-RU" sz="1000" b="1" err="1">
                <a:latin typeface="Arial" pitchFamily="34" charset="0"/>
                <a:cs typeface="Arial" pitchFamily="34" charset="0"/>
              </a:rPr>
              <a:t>криптологии</a:t>
            </a:r>
            <a:r>
              <a:rPr lang="ru-RU" sz="1000" b="1">
                <a:latin typeface="Arial" pitchFamily="34" charset="0"/>
                <a:cs typeface="Arial" pitchFamily="34" charset="0"/>
              </a:rPr>
              <a:t> -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000" b="1">
                <a:latin typeface="Arial" pitchFamily="34" charset="0"/>
                <a:cs typeface="Arial" pitchFamily="34" charset="0"/>
              </a:rPr>
              <a:t>•Институт искусственного интеллекта</a:t>
            </a:r>
            <a:r>
              <a:rPr lang="ru-KZ" sz="1000" b="1">
                <a:latin typeface="Arial" pitchFamily="34" charset="0"/>
                <a:cs typeface="Arial" pitchFamily="34" charset="0"/>
              </a:rPr>
              <a:t> ЕНУ</a:t>
            </a:r>
            <a:endParaRPr lang="ru-RU" sz="1000" b="1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000" b="1">
                <a:latin typeface="Arial" pitchFamily="34" charset="0"/>
                <a:cs typeface="Arial" pitchFamily="34" charset="0"/>
              </a:rPr>
              <a:t>•Институт математики и механики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000" b="1">
                <a:latin typeface="Arial" pitchFamily="34" charset="0"/>
                <a:cs typeface="Arial" pitchFamily="34" charset="0"/>
              </a:rPr>
              <a:t>•Институт математики и математического моделирования 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000" b="1">
                <a:latin typeface="Arial" pitchFamily="34" charset="0"/>
                <a:cs typeface="Arial" pitchFamily="34" charset="0"/>
              </a:rPr>
              <a:t>•Институт механики и машиноведения им. академика </a:t>
            </a:r>
            <a:r>
              <a:rPr lang="ru-RU" sz="1000" b="1" err="1">
                <a:latin typeface="Arial" pitchFamily="34" charset="0"/>
                <a:cs typeface="Arial" pitchFamily="34" charset="0"/>
              </a:rPr>
              <a:t>Джолдасбекова</a:t>
            </a:r>
            <a:endParaRPr lang="ru-RU" sz="1000" b="1">
              <a:latin typeface="Arial" pitchFamily="34" charset="0"/>
              <a:cs typeface="Arial" pitchFamily="34" charset="0"/>
            </a:endParaRPr>
          </a:p>
          <a:p>
            <a:pPr marL="266700" algn="just"/>
            <a:endParaRPr lang="ru-RU" sz="1000" i="1">
              <a:solidFill>
                <a:srgbClr val="4472C4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b="1">
                <a:latin typeface="Arial" pitchFamily="34" charset="0"/>
                <a:cs typeface="Arial" pitchFamily="34" charset="0"/>
              </a:rPr>
              <a:t> СОВМЕСТНАЯ НАУЧНО-ИССЛЕДОВАТЕЛЬСКАЯ РАБОТА: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00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Готовятся 2 совместных проектов для участия в конкурсе на грантовое финансирование на 2023-2025 г.;</a:t>
            </a: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00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ведутся научные исследования по </a:t>
            </a:r>
            <a:r>
              <a:rPr lang="kk-KZ" sz="100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направлению </a:t>
            </a:r>
            <a:r>
              <a:rPr lang="en-US" sz="100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“Smart City”</a:t>
            </a:r>
            <a:r>
              <a:rPr lang="kk-KZ" sz="100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00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“Industry 4.0” “</a:t>
            </a:r>
            <a:r>
              <a:rPr lang="en-US" sz="1000" err="1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BigData</a:t>
            </a:r>
            <a:r>
              <a:rPr lang="en-US" sz="100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100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 flipH="1">
            <a:off x="3272804" y="673430"/>
            <a:ext cx="46130" cy="511298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06294" y="5902577"/>
            <a:ext cx="11303000" cy="7571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200" i="1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Планируется:</a:t>
            </a:r>
          </a:p>
          <a:p>
            <a:pPr algn="just">
              <a:lnSpc>
                <a:spcPct val="90000"/>
              </a:lnSpc>
            </a:pPr>
            <a:r>
              <a:rPr lang="ru-KZ" sz="1200" i="1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1200" i="1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бучение</a:t>
            </a:r>
            <a:r>
              <a:rPr lang="ru-KZ" sz="1200" i="1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студентов</a:t>
            </a:r>
            <a:r>
              <a:rPr lang="ru-RU" sz="1200" i="1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Национальным Центром Биотехнологии:</a:t>
            </a:r>
          </a:p>
          <a:p>
            <a:pPr marL="171450" indent="-171450" algn="just">
              <a:lnSpc>
                <a:spcPct val="90000"/>
              </a:lnSpc>
              <a:buFontTx/>
              <a:buChar char="-"/>
            </a:pPr>
            <a:r>
              <a:rPr lang="ru-RU" sz="1200" i="1">
                <a:solidFill>
                  <a:srgbClr val="4472C4"/>
                </a:solidFill>
                <a:latin typeface="Arial"/>
                <a:ea typeface="Calibri" panose="020F0502020204030204" pitchFamily="34" charset="0"/>
                <a:cs typeface="Arial"/>
              </a:rPr>
              <a:t>совместные дисциплины: </a:t>
            </a:r>
            <a:r>
              <a:rPr lang="en-US" sz="1200" i="1">
                <a:solidFill>
                  <a:srgbClr val="4472C4"/>
                </a:solidFill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lang="ru-RU" sz="1200" i="1">
                <a:solidFill>
                  <a:srgbClr val="4472C4"/>
                </a:solidFill>
                <a:latin typeface="Arial"/>
                <a:ea typeface="Calibri" panose="020F0502020204030204" pitchFamily="34" charset="0"/>
                <a:cs typeface="Arial"/>
              </a:rPr>
              <a:t>«Биоинформатика»,</a:t>
            </a:r>
            <a:r>
              <a:rPr lang="en-US" sz="1200" i="1">
                <a:solidFill>
                  <a:srgbClr val="4472C4"/>
                </a:solidFill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lang="ru-RU" sz="1200" i="1">
                <a:solidFill>
                  <a:srgbClr val="4472C4"/>
                </a:solidFill>
                <a:latin typeface="Arial"/>
                <a:ea typeface="Calibri" panose="020F0502020204030204" pitchFamily="34" charset="0"/>
                <a:cs typeface="Arial"/>
              </a:rPr>
              <a:t>«Большие </a:t>
            </a:r>
            <a:r>
              <a:rPr lang="ru-RU" sz="1200" i="1" err="1">
                <a:solidFill>
                  <a:srgbClr val="4472C4"/>
                </a:solidFill>
                <a:latin typeface="Arial"/>
                <a:ea typeface="Calibri" panose="020F0502020204030204" pitchFamily="34" charset="0"/>
                <a:cs typeface="Arial"/>
              </a:rPr>
              <a:t>днные</a:t>
            </a:r>
            <a:r>
              <a:rPr lang="ru-RU" sz="1200" i="1">
                <a:solidFill>
                  <a:srgbClr val="4472C4"/>
                </a:solidFill>
                <a:latin typeface="Arial"/>
                <a:ea typeface="Calibri" panose="020F0502020204030204" pitchFamily="34" charset="0"/>
                <a:cs typeface="Arial"/>
              </a:rPr>
              <a:t>  в </a:t>
            </a:r>
            <a:r>
              <a:rPr lang="ru-RU" sz="1200" i="1" err="1">
                <a:solidFill>
                  <a:srgbClr val="4472C4"/>
                </a:solidFill>
                <a:latin typeface="Arial"/>
                <a:ea typeface="Calibri" panose="020F0502020204030204" pitchFamily="34" charset="0"/>
                <a:cs typeface="Arial"/>
              </a:rPr>
              <a:t>Биотех</a:t>
            </a:r>
            <a:r>
              <a:rPr lang="ru-RU" sz="1200" i="1">
                <a:solidFill>
                  <a:srgbClr val="4472C4"/>
                </a:solidFill>
                <a:latin typeface="Arial"/>
                <a:ea typeface="Calibri" panose="020F0502020204030204" pitchFamily="34" charset="0"/>
                <a:cs typeface="Arial"/>
              </a:rPr>
              <a:t>» в 2022-2023 уч. году </a:t>
            </a:r>
            <a:endParaRPr lang="en-US" sz="1200" i="1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90000"/>
              </a:lnSpc>
              <a:buFontTx/>
              <a:buChar char="-"/>
            </a:pPr>
            <a:r>
              <a:rPr lang="kk-KZ" sz="1200" i="1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Прием на работу </a:t>
            </a:r>
            <a:r>
              <a:rPr lang="ru-RU" sz="1200" i="1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совместителей из НЦБ для руководства диссертационных работ магистрантов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D1707B-A169-2248-338C-90857C29A4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99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6" descr="IITU">
            <a:extLst>
              <a:ext uri="{FF2B5EF4-FFF2-40B4-BE49-F238E27FC236}">
                <a16:creationId xmlns:a16="http://schemas.microsoft.com/office/drawing/2014/main" id="{CF56DA0E-73FF-415A-95DC-FBB22BA7B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54163" y="1068618"/>
            <a:ext cx="1024501" cy="36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834067" y="1728715"/>
            <a:ext cx="99259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400"/>
              <a:t>Проведена вторая конференция казахстанским университетом под эгидой инженерного сообщества (423 000 членов из 160 стран мира) </a:t>
            </a:r>
            <a:r>
              <a:rPr lang="en-US" sz="1400"/>
              <a:t>IEEE</a:t>
            </a:r>
            <a:r>
              <a:rPr lang="ru-RU" sz="1400"/>
              <a:t> 28 -30 апреля 2022 г.</a:t>
            </a:r>
            <a:r>
              <a:rPr lang="en-US" sz="1400"/>
              <a:t> </a:t>
            </a:r>
            <a:r>
              <a:rPr lang="ru-RU" sz="1400"/>
              <a:t>Первая конференция масштаба IEEE 2021 прошла 28-30 апреля 2021 г.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848816" y="3069174"/>
            <a:ext cx="993398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400"/>
              <a:t>Более </a:t>
            </a:r>
            <a:r>
              <a:rPr lang="ru-RU" sz="1400" b="1"/>
              <a:t>600 </a:t>
            </a:r>
            <a:r>
              <a:rPr lang="ru-RU" sz="1400"/>
              <a:t>авторов</a:t>
            </a:r>
            <a:r>
              <a:rPr lang="ru-RU" sz="1400" b="1"/>
              <a:t> </a:t>
            </a:r>
            <a:r>
              <a:rPr lang="ru-RU" sz="1400"/>
              <a:t>из Казахстана, ближнего и дальнего зарубежья</a:t>
            </a:r>
          </a:p>
          <a:p>
            <a:pPr algn="just"/>
            <a:r>
              <a:rPr lang="ru-RU" sz="1400"/>
              <a:t>На пленарной сессии – 12 докладов, секционные  доклады – 122.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818147" y="4537366"/>
            <a:ext cx="994188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ru-RU" sz="1400"/>
              <a:t>Материалы конференции IEEE проиндексированы в научной базе данных  </a:t>
            </a:r>
            <a:r>
              <a:rPr lang="en-US" sz="1400" b="1"/>
              <a:t>Scopus/IEEE Xplore</a:t>
            </a:r>
            <a:endParaRPr lang="ru-RU" sz="1400" b="1"/>
          </a:p>
          <a:p>
            <a:pPr lvl="0" algn="just"/>
            <a:endParaRPr lang="ru-RU" sz="1400"/>
          </a:p>
        </p:txBody>
      </p:sp>
      <p:sp>
        <p:nvSpPr>
          <p:cNvPr id="25" name="Пятиугольник 24"/>
          <p:cNvSpPr/>
          <p:nvPr/>
        </p:nvSpPr>
        <p:spPr>
          <a:xfrm>
            <a:off x="35790" y="1028296"/>
            <a:ext cx="1798277" cy="585832"/>
          </a:xfrm>
          <a:prstGeom prst="homePlate">
            <a:avLst>
              <a:gd name="adj" fmla="val 2238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tx1"/>
                </a:solidFill>
              </a:rPr>
              <a:t>Организаторы:</a:t>
            </a:r>
          </a:p>
          <a:p>
            <a:pPr algn="ctr"/>
            <a:endParaRPr lang="ru-RU"/>
          </a:p>
        </p:txBody>
      </p:sp>
      <p:sp>
        <p:nvSpPr>
          <p:cNvPr id="26" name="Пятиугольник 25"/>
          <p:cNvSpPr/>
          <p:nvPr/>
        </p:nvSpPr>
        <p:spPr>
          <a:xfrm>
            <a:off x="15059" y="4481233"/>
            <a:ext cx="1798277" cy="585832"/>
          </a:xfrm>
          <a:prstGeom prst="homePlate">
            <a:avLst>
              <a:gd name="adj" fmla="val 2238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иугольник 26"/>
          <p:cNvSpPr/>
          <p:nvPr/>
        </p:nvSpPr>
        <p:spPr>
          <a:xfrm>
            <a:off x="23085" y="1678902"/>
            <a:ext cx="1798277" cy="585832"/>
          </a:xfrm>
          <a:prstGeom prst="homePlate">
            <a:avLst>
              <a:gd name="adj" fmla="val 2238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иугольник 27"/>
          <p:cNvSpPr/>
          <p:nvPr/>
        </p:nvSpPr>
        <p:spPr>
          <a:xfrm>
            <a:off x="35789" y="3033098"/>
            <a:ext cx="1798277" cy="585832"/>
          </a:xfrm>
          <a:prstGeom prst="homePlate">
            <a:avLst>
              <a:gd name="adj" fmla="val 2238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>
                <a:solidFill>
                  <a:schemeClr val="tx1"/>
                </a:solidFill>
              </a:rPr>
              <a:t>Участники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336" y="837199"/>
            <a:ext cx="1125172" cy="7202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1634" y="845711"/>
            <a:ext cx="810821" cy="779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432" y="1042089"/>
            <a:ext cx="1133787" cy="4097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340" y="999297"/>
            <a:ext cx="1133787" cy="501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4423" y="986283"/>
            <a:ext cx="1066573" cy="548875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7CD69B0-333B-4D9C-BAF6-A6BCB12ED0BF}"/>
              </a:ext>
            </a:extLst>
          </p:cNvPr>
          <p:cNvSpPr/>
          <p:nvPr/>
        </p:nvSpPr>
        <p:spPr>
          <a:xfrm>
            <a:off x="-5715" y="-66"/>
            <a:ext cx="12192000" cy="725570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EDC9302-39F7-4FD5-B756-6693849B2DAF}"/>
              </a:ext>
            </a:extLst>
          </p:cNvPr>
          <p:cNvSpPr/>
          <p:nvPr/>
        </p:nvSpPr>
        <p:spPr>
          <a:xfrm>
            <a:off x="979636" y="17618"/>
            <a:ext cx="10633900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ea typeface="+mn-lt"/>
                <a:cs typeface="+mn-lt"/>
              </a:rPr>
              <a:t>Ежегодная Международная научная конференция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ru-RU" sz="2000" b="1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IEEE</a:t>
            </a:r>
            <a:r>
              <a:rPr lang="kk-KZ" sz="2000" b="1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Smart Information Systems and Technologies (IEEE SIST)</a:t>
            </a:r>
            <a:endParaRPr lang="ru-RU" sz="20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759D491-2149-48A1-B8BB-ADB67CD42EED}"/>
              </a:ext>
            </a:extLst>
          </p:cNvPr>
          <p:cNvSpPr/>
          <p:nvPr/>
        </p:nvSpPr>
        <p:spPr>
          <a:xfrm>
            <a:off x="11796506" y="-2906"/>
            <a:ext cx="206809" cy="7966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ятиугольник 31"/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B7FB085-32DF-4B0A-A7CC-0BE432E93F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6" y="1721458"/>
            <a:ext cx="1133478" cy="4829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97" y="4593285"/>
            <a:ext cx="456297" cy="31432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494" y="4591694"/>
            <a:ext cx="955431" cy="32022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B9BEA67-74D8-418C-8F74-32EBCAE474C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8705" y="4016135"/>
            <a:ext cx="2869374" cy="2923309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A0C06334-3C6B-4AA4-93BE-E333E3196E78}"/>
              </a:ext>
            </a:extLst>
          </p:cNvPr>
          <p:cNvGrpSpPr/>
          <p:nvPr/>
        </p:nvGrpSpPr>
        <p:grpSpPr>
          <a:xfrm>
            <a:off x="693332" y="6066713"/>
            <a:ext cx="6128285" cy="729875"/>
            <a:chOff x="275380" y="3870512"/>
            <a:chExt cx="10541845" cy="1255527"/>
          </a:xfrm>
        </p:grpSpPr>
        <p:pic>
          <p:nvPicPr>
            <p:cNvPr id="42" name="Picture 20" descr="A picture containing drawing, food&#10;&#10;Description generated with very high confidence">
              <a:extLst>
                <a:ext uri="{FF2B5EF4-FFF2-40B4-BE49-F238E27FC236}">
                  <a16:creationId xmlns:a16="http://schemas.microsoft.com/office/drawing/2014/main" id="{682962C8-D856-416B-BED2-BB47AA6DE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80" y="4028330"/>
              <a:ext cx="1024239" cy="1014594"/>
            </a:xfrm>
            <a:prstGeom prst="rect">
              <a:avLst/>
            </a:prstGeom>
          </p:spPr>
        </p:pic>
        <p:pic>
          <p:nvPicPr>
            <p:cNvPr id="49" name="Picture 21" descr="A picture containing device, drawing&#10;&#10;Description generated with very high confidence">
              <a:extLst>
                <a:ext uri="{FF2B5EF4-FFF2-40B4-BE49-F238E27FC236}">
                  <a16:creationId xmlns:a16="http://schemas.microsoft.com/office/drawing/2014/main" id="{CD52A3D2-4577-41EF-BE50-699E2D6E9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5380" y="3978776"/>
              <a:ext cx="1137423" cy="1055402"/>
            </a:xfrm>
            <a:prstGeom prst="rect">
              <a:avLst/>
            </a:prstGeom>
          </p:spPr>
        </p:pic>
        <p:pic>
          <p:nvPicPr>
            <p:cNvPr id="50" name="Picture 22" descr="A picture containing drawing&#10;&#10;Description generated with very high confidence">
              <a:extLst>
                <a:ext uri="{FF2B5EF4-FFF2-40B4-BE49-F238E27FC236}">
                  <a16:creationId xmlns:a16="http://schemas.microsoft.com/office/drawing/2014/main" id="{CE241A03-9959-4C10-944B-262679B4E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66409" y="3977289"/>
              <a:ext cx="1145669" cy="1129157"/>
            </a:xfrm>
            <a:prstGeom prst="rect">
              <a:avLst/>
            </a:prstGeom>
          </p:spPr>
        </p:pic>
        <p:pic>
          <p:nvPicPr>
            <p:cNvPr id="51" name="Рисунок 5" descr="Изображение выглядит как рисунок&#10;&#10;Описание создано с очень высокой степенью достоверности">
              <a:extLst>
                <a:ext uri="{FF2B5EF4-FFF2-40B4-BE49-F238E27FC236}">
                  <a16:creationId xmlns:a16="http://schemas.microsoft.com/office/drawing/2014/main" id="{FB22C643-8AAC-4464-A8A7-859D4B394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1250" y="4000500"/>
              <a:ext cx="1079500" cy="1079500"/>
            </a:xfrm>
            <a:prstGeom prst="rect">
              <a:avLst/>
            </a:prstGeom>
          </p:spPr>
        </p:pic>
        <p:pic>
          <p:nvPicPr>
            <p:cNvPr id="52" name="Рисунок 23" descr="Изображение выглядит как рисунок, мяч&#10;&#10;Описание создано с очень высокой степенью достоверности">
              <a:extLst>
                <a:ext uri="{FF2B5EF4-FFF2-40B4-BE49-F238E27FC236}">
                  <a16:creationId xmlns:a16="http://schemas.microsoft.com/office/drawing/2014/main" id="{52DD15FC-608D-4F95-A387-5B4710385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0750" y="4011613"/>
              <a:ext cx="1230313" cy="1049338"/>
            </a:xfrm>
            <a:prstGeom prst="rect">
              <a:avLst/>
            </a:prstGeom>
          </p:spPr>
        </p:pic>
        <p:pic>
          <p:nvPicPr>
            <p:cNvPr id="53" name="Рисунок 24" descr="Изображение выглядит как рисунок&#10;&#10;Описание создано с очень высокой степенью достоверности">
              <a:extLst>
                <a:ext uri="{FF2B5EF4-FFF2-40B4-BE49-F238E27FC236}">
                  <a16:creationId xmlns:a16="http://schemas.microsoft.com/office/drawing/2014/main" id="{A0858013-CBCC-440D-8EAD-12356A2A6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2650" y="3973513"/>
              <a:ext cx="1147763" cy="1077913"/>
            </a:xfrm>
            <a:prstGeom prst="rect">
              <a:avLst/>
            </a:prstGeom>
          </p:spPr>
        </p:pic>
        <p:pic>
          <p:nvPicPr>
            <p:cNvPr id="54" name="Рисунок 25" descr="Изображение выглядит как зеркало&#10;&#10;Описание создано с очень высокой степенью достоверности">
              <a:extLst>
                <a:ext uri="{FF2B5EF4-FFF2-40B4-BE49-F238E27FC236}">
                  <a16:creationId xmlns:a16="http://schemas.microsoft.com/office/drawing/2014/main" id="{72F82275-0D45-45E5-893C-6F9592D27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21525" y="3890963"/>
              <a:ext cx="1235076" cy="1235076"/>
            </a:xfrm>
            <a:prstGeom prst="rect">
              <a:avLst/>
            </a:prstGeom>
          </p:spPr>
        </p:pic>
        <p:pic>
          <p:nvPicPr>
            <p:cNvPr id="55" name="Рисунок 26" descr="Изображение выглядит как рисунок, устройство, еда, мяч&#10;&#10;Описание создано с очень высокой степенью достоверности">
              <a:extLst>
                <a:ext uri="{FF2B5EF4-FFF2-40B4-BE49-F238E27FC236}">
                  <a16:creationId xmlns:a16="http://schemas.microsoft.com/office/drawing/2014/main" id="{564018E4-A927-4FCD-B399-AD462CE9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59775" y="3870512"/>
              <a:ext cx="1282700" cy="1212476"/>
            </a:xfrm>
            <a:prstGeom prst="rect">
              <a:avLst/>
            </a:prstGeom>
          </p:spPr>
        </p:pic>
        <p:pic>
          <p:nvPicPr>
            <p:cNvPr id="56" name="Рисунок 27" descr="Изображение выглядит как рисунок&#10;&#10;Описание создано с очень высокой степенью достоверности">
              <a:extLst>
                <a:ext uri="{FF2B5EF4-FFF2-40B4-BE49-F238E27FC236}">
                  <a16:creationId xmlns:a16="http://schemas.microsoft.com/office/drawing/2014/main" id="{8352AD23-680A-48C1-9B49-BDE297CAC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7087" y="3922713"/>
              <a:ext cx="1100138" cy="1100138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498F8E3-3DE7-4E82-8DEA-3506D79EE173}"/>
              </a:ext>
            </a:extLst>
          </p:cNvPr>
          <p:cNvGrpSpPr/>
          <p:nvPr/>
        </p:nvGrpSpPr>
        <p:grpSpPr>
          <a:xfrm>
            <a:off x="6867737" y="6066713"/>
            <a:ext cx="5304602" cy="723523"/>
            <a:chOff x="1780942" y="6036478"/>
            <a:chExt cx="6512566" cy="888283"/>
          </a:xfrm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1A864CC7-86DB-4E1E-9854-DD8C352A3AA9}"/>
                </a:ext>
              </a:extLst>
            </p:cNvPr>
            <p:cNvGrpSpPr/>
            <p:nvPr/>
          </p:nvGrpSpPr>
          <p:grpSpPr>
            <a:xfrm>
              <a:off x="1780942" y="6036478"/>
              <a:ext cx="6512566" cy="888283"/>
              <a:chOff x="430213" y="5057775"/>
              <a:chExt cx="9124950" cy="1244600"/>
            </a:xfrm>
          </p:grpSpPr>
          <p:pic>
            <p:nvPicPr>
              <p:cNvPr id="60" name="Рисунок 28" descr="Изображение выглядит как рисунок&#10;&#10;Описание создано с очень высокой степенью достоверности">
                <a:extLst>
                  <a:ext uri="{FF2B5EF4-FFF2-40B4-BE49-F238E27FC236}">
                    <a16:creationId xmlns:a16="http://schemas.microsoft.com/office/drawing/2014/main" id="{A7ADF8B2-2990-41C2-87A4-2B5151B96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28025" y="5057775"/>
                <a:ext cx="1227138" cy="1243013"/>
              </a:xfrm>
              <a:prstGeom prst="rect">
                <a:avLst/>
              </a:prstGeom>
            </p:spPr>
          </p:pic>
          <p:pic>
            <p:nvPicPr>
              <p:cNvPr id="61" name="Рисунок 30" descr="Изображение выглядит как рисунок&#10;&#10;Описание создано с очень высокой степенью достоверности">
                <a:extLst>
                  <a:ext uri="{FF2B5EF4-FFF2-40B4-BE49-F238E27FC236}">
                    <a16:creationId xmlns:a16="http://schemas.microsoft.com/office/drawing/2014/main" id="{E238E63B-FF1F-442A-962C-39AA89A415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0213" y="5225764"/>
                <a:ext cx="996951" cy="1010221"/>
              </a:xfrm>
              <a:prstGeom prst="rect">
                <a:avLst/>
              </a:prstGeom>
            </p:spPr>
          </p:pic>
          <p:pic>
            <p:nvPicPr>
              <p:cNvPr id="62" name="Рисунок 31" descr="Изображение выглядит как мяч&#10;&#10;Описание создано с очень высокой степенью достоверности">
                <a:extLst>
                  <a:ext uri="{FF2B5EF4-FFF2-40B4-BE49-F238E27FC236}">
                    <a16:creationId xmlns:a16="http://schemas.microsoft.com/office/drawing/2014/main" id="{2CB20E8B-E003-4EF5-879D-600F3CFDDC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8751" y="5103813"/>
                <a:ext cx="1214438" cy="1198562"/>
              </a:xfrm>
              <a:prstGeom prst="rect">
                <a:avLst/>
              </a:prstGeom>
            </p:spPr>
          </p:pic>
          <p:pic>
            <p:nvPicPr>
              <p:cNvPr id="63" name="Рисунок 33" descr="Изображение выглядит как мяч, рисунок&#10;&#10;Описание создано с очень высокой степенью достоверности">
                <a:extLst>
                  <a:ext uri="{FF2B5EF4-FFF2-40B4-BE49-F238E27FC236}">
                    <a16:creationId xmlns:a16="http://schemas.microsoft.com/office/drawing/2014/main" id="{0A857203-5FD9-45C3-8A13-39D61264B9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43188" y="5127625"/>
                <a:ext cx="1150938" cy="1150938"/>
              </a:xfrm>
              <a:prstGeom prst="rect">
                <a:avLst/>
              </a:prstGeom>
            </p:spPr>
          </p:pic>
          <p:pic>
            <p:nvPicPr>
              <p:cNvPr id="64" name="Рисунок 36" descr="Изображение выглядит как мяч, еда, рисунок&#10;&#10;Описание создано с очень высокой степенью достоверности">
                <a:extLst>
                  <a:ext uri="{FF2B5EF4-FFF2-40B4-BE49-F238E27FC236}">
                    <a16:creationId xmlns:a16="http://schemas.microsoft.com/office/drawing/2014/main" id="{D120D3F5-D9D5-4F9A-9A6A-9BED3851FA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1251" y="5127625"/>
                <a:ext cx="1150938" cy="1111251"/>
              </a:xfrm>
              <a:prstGeom prst="rect">
                <a:avLst/>
              </a:prstGeom>
            </p:spPr>
          </p:pic>
          <p:pic>
            <p:nvPicPr>
              <p:cNvPr id="65" name="Рисунок 37" descr="Изображение выглядит как рисунок&#10;&#10;Описание создано с очень высокой степенью достоверности">
                <a:extLst>
                  <a:ext uri="{FF2B5EF4-FFF2-40B4-BE49-F238E27FC236}">
                    <a16:creationId xmlns:a16="http://schemas.microsoft.com/office/drawing/2014/main" id="{2722E24B-90B0-426A-A1CC-F88215B2C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11875" y="5151437"/>
                <a:ext cx="1119188" cy="1111251"/>
              </a:xfrm>
              <a:prstGeom prst="rect">
                <a:avLst/>
              </a:prstGeom>
            </p:spPr>
          </p:pic>
          <p:pic>
            <p:nvPicPr>
              <p:cNvPr id="66" name="Рисунок 38" descr="Изображение выглядит как еда, стекло&#10;&#10;Описание создано с очень высокой степенью достоверности">
                <a:extLst>
                  <a:ext uri="{FF2B5EF4-FFF2-40B4-BE49-F238E27FC236}">
                    <a16:creationId xmlns:a16="http://schemas.microsoft.com/office/drawing/2014/main" id="{40A6928B-613B-45F3-A131-582EAF98B4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58051" y="5154612"/>
                <a:ext cx="1112838" cy="1104901"/>
              </a:xfrm>
              <a:prstGeom prst="rect">
                <a:avLst/>
              </a:prstGeom>
            </p:spPr>
          </p:pic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04AE2B78-8787-4C0F-B645-38147CB8E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3453" y="6065937"/>
              <a:ext cx="1081923" cy="811440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2E7BB0-B54E-4950-9D65-BEFAAD92D2D3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185" y="1092030"/>
            <a:ext cx="1282866" cy="4218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534EBC-4E98-4F4C-BEEB-428A0296F198}"/>
              </a:ext>
            </a:extLst>
          </p:cNvPr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051" y="1075460"/>
            <a:ext cx="1282865" cy="43617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B4DA03-3ED8-49EE-B5B2-637BBEE90856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6916" y="1112789"/>
            <a:ext cx="932374" cy="37641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70" name="Пятиугольник 27">
            <a:extLst>
              <a:ext uri="{FF2B5EF4-FFF2-40B4-BE49-F238E27FC236}">
                <a16:creationId xmlns:a16="http://schemas.microsoft.com/office/drawing/2014/main" id="{F983F03C-B0E3-4819-8BE7-AFB25A8BD615}"/>
              </a:ext>
            </a:extLst>
          </p:cNvPr>
          <p:cNvSpPr/>
          <p:nvPr/>
        </p:nvSpPr>
        <p:spPr>
          <a:xfrm>
            <a:off x="15059" y="3741483"/>
            <a:ext cx="1798277" cy="585832"/>
          </a:xfrm>
          <a:prstGeom prst="homePlate">
            <a:avLst>
              <a:gd name="adj" fmla="val 2238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>
                <a:solidFill>
                  <a:schemeClr val="tx1"/>
                </a:solidFill>
              </a:rPr>
              <a:t>Результаты конференции</a:t>
            </a:r>
          </a:p>
        </p:txBody>
      </p:sp>
      <p:sp>
        <p:nvSpPr>
          <p:cNvPr id="71" name="Пятиугольник 26">
            <a:extLst>
              <a:ext uri="{FF2B5EF4-FFF2-40B4-BE49-F238E27FC236}">
                <a16:creationId xmlns:a16="http://schemas.microsoft.com/office/drawing/2014/main" id="{19C44719-A073-4EB1-AB88-4E555ADC5397}"/>
              </a:ext>
            </a:extLst>
          </p:cNvPr>
          <p:cNvSpPr/>
          <p:nvPr/>
        </p:nvSpPr>
        <p:spPr>
          <a:xfrm>
            <a:off x="20202" y="2362767"/>
            <a:ext cx="1798277" cy="585832"/>
          </a:xfrm>
          <a:prstGeom prst="homePlate">
            <a:avLst>
              <a:gd name="adj" fmla="val 2238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>
                <a:solidFill>
                  <a:schemeClr val="tx1"/>
                </a:solidFill>
              </a:rPr>
              <a:t>Программный комитет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7DAE903B-1EC8-470B-80DE-75F6BB074ACB}"/>
              </a:ext>
            </a:extLst>
          </p:cNvPr>
          <p:cNvSpPr/>
          <p:nvPr/>
        </p:nvSpPr>
        <p:spPr>
          <a:xfrm>
            <a:off x="1821363" y="2405344"/>
            <a:ext cx="993399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ru-RU" sz="1400"/>
              <a:t>Ведущие ученые из </a:t>
            </a:r>
            <a:r>
              <a:rPr lang="ru-RU" sz="1400" b="1"/>
              <a:t>Европы, Китая, Украины, Индии, Малайзии, Филиппин, Саудовской Аравии, Судана</a:t>
            </a:r>
          </a:p>
          <a:p>
            <a:pPr lvl="0" algn="just"/>
            <a:endParaRPr lang="ru-RU" sz="140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0C323D-E128-78F3-313B-9ADD8A7C80A8}"/>
              </a:ext>
            </a:extLst>
          </p:cNvPr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5529" y="910284"/>
            <a:ext cx="728894" cy="687597"/>
          </a:xfrm>
          <a:prstGeom prst="rect">
            <a:avLst/>
          </a:prstGeom>
        </p:spPr>
      </p:pic>
      <p:graphicFrame>
        <p:nvGraphicFramePr>
          <p:cNvPr id="10" name="Таблица 12">
            <a:extLst>
              <a:ext uri="{FF2B5EF4-FFF2-40B4-BE49-F238E27FC236}">
                <a16:creationId xmlns:a16="http://schemas.microsoft.com/office/drawing/2014/main" id="{17B19402-EF11-E50D-D590-44C59EC09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350333"/>
              </p:ext>
            </p:extLst>
          </p:nvPr>
        </p:nvGraphicFramePr>
        <p:xfrm>
          <a:off x="1840509" y="3709326"/>
          <a:ext cx="991484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7422">
                  <a:extLst>
                    <a:ext uri="{9D8B030D-6E8A-4147-A177-3AD203B41FA5}">
                      <a16:colId xmlns:a16="http://schemas.microsoft.com/office/drawing/2014/main" val="2491281330"/>
                    </a:ext>
                  </a:extLst>
                </a:gridCol>
                <a:gridCol w="4957422">
                  <a:extLst>
                    <a:ext uri="{9D8B030D-6E8A-4147-A177-3AD203B41FA5}">
                      <a16:colId xmlns:a16="http://schemas.microsoft.com/office/drawing/2014/main" val="1585801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2021 году: </a:t>
                      </a:r>
                      <a:r>
                        <a:rPr lang="ru-RU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статей, из </a:t>
                      </a:r>
                      <a:r>
                        <a:rPr lang="ru-RU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203 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принятых. </a:t>
                      </a:r>
                    </a:p>
                    <a:p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Создан Альянс “University Alliance of Science and Technology” </a:t>
                      </a:r>
                    </a:p>
                    <a:p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Регистрационные взносы </a:t>
                      </a:r>
                      <a:r>
                        <a:rPr lang="ru-RU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- 1.2 млн тенге.</a:t>
                      </a:r>
                      <a:endParaRPr lang="ru-KZ" b="1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2022 году: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статей, из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268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принятых. </a:t>
                      </a:r>
                    </a:p>
                    <a:p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Регистрационные взносы –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2,6 млн тенге.</a:t>
                      </a:r>
                      <a:endParaRPr lang="ru-KZ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039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10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7CD69B0-333B-4D9C-BAF6-A6BCB12ED0BF}"/>
              </a:ext>
            </a:extLst>
          </p:cNvPr>
          <p:cNvSpPr/>
          <p:nvPr/>
        </p:nvSpPr>
        <p:spPr>
          <a:xfrm>
            <a:off x="-5715" y="-66"/>
            <a:ext cx="12192000" cy="725570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EDC9302-39F7-4FD5-B756-6693849B2DAF}"/>
              </a:ext>
            </a:extLst>
          </p:cNvPr>
          <p:cNvSpPr/>
          <p:nvPr/>
        </p:nvSpPr>
        <p:spPr>
          <a:xfrm>
            <a:off x="979636" y="17618"/>
            <a:ext cx="10633900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KZ" sz="2000" b="1">
                <a:solidFill>
                  <a:schemeClr val="bg1"/>
                </a:solidFill>
                <a:ea typeface="+mn-lt"/>
                <a:cs typeface="+mn-lt"/>
              </a:rPr>
              <a:t>Со</a:t>
            </a:r>
            <a:r>
              <a:rPr lang="ru-RU" sz="2000" b="1">
                <a:solidFill>
                  <a:schemeClr val="bg1"/>
                </a:solidFill>
                <a:ea typeface="+mn-lt"/>
                <a:cs typeface="+mn-lt"/>
              </a:rPr>
              <a:t>-</a:t>
            </a:r>
            <a:r>
              <a:rPr lang="ru-KZ" sz="2000" b="1">
                <a:solidFill>
                  <a:schemeClr val="bg1"/>
                </a:solidFill>
                <a:ea typeface="+mn-lt"/>
                <a:cs typeface="+mn-lt"/>
              </a:rPr>
              <a:t>организаторство м</a:t>
            </a:r>
            <a:r>
              <a:rPr lang="ru-RU" sz="2000" b="1" err="1">
                <a:solidFill>
                  <a:schemeClr val="bg1"/>
                </a:solidFill>
                <a:ea typeface="+mn-lt"/>
                <a:cs typeface="+mn-lt"/>
              </a:rPr>
              <a:t>еждународн</a:t>
            </a:r>
            <a:r>
              <a:rPr lang="ru-KZ" sz="2000" b="1" err="1">
                <a:solidFill>
                  <a:schemeClr val="bg1"/>
                </a:solidFill>
                <a:ea typeface="+mn-lt"/>
                <a:cs typeface="+mn-lt"/>
              </a:rPr>
              <a:t>ых</a:t>
            </a:r>
            <a:r>
              <a:rPr lang="ru-RU" sz="2000" b="1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ru-RU" sz="2000" b="1" err="1">
                <a:solidFill>
                  <a:schemeClr val="bg1"/>
                </a:solidFill>
                <a:ea typeface="+mn-lt"/>
                <a:cs typeface="+mn-lt"/>
              </a:rPr>
              <a:t>научн</a:t>
            </a:r>
            <a:r>
              <a:rPr lang="ru-KZ" sz="2000" b="1">
                <a:solidFill>
                  <a:schemeClr val="bg1"/>
                </a:solidFill>
                <a:ea typeface="+mn-lt"/>
                <a:cs typeface="+mn-lt"/>
              </a:rPr>
              <a:t>ых</a:t>
            </a:r>
            <a:r>
              <a:rPr lang="ru-RU" sz="2000" b="1">
                <a:solidFill>
                  <a:schemeClr val="bg1"/>
                </a:solidFill>
                <a:ea typeface="+mn-lt"/>
                <a:cs typeface="+mn-lt"/>
              </a:rPr>
              <a:t> конференций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ru-RU" sz="2000" b="1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IEEE  202</a:t>
            </a:r>
            <a:r>
              <a:rPr lang="ru-KZ" sz="2000" b="1">
                <a:solidFill>
                  <a:schemeClr val="bg1"/>
                </a:solidFill>
                <a:ea typeface="+mn-lt"/>
                <a:cs typeface="+mn-lt"/>
              </a:rPr>
              <a:t>2</a:t>
            </a:r>
            <a:endParaRPr lang="ru-RU" sz="20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759D491-2149-48A1-B8BB-ADB67CD42EED}"/>
              </a:ext>
            </a:extLst>
          </p:cNvPr>
          <p:cNvSpPr/>
          <p:nvPr/>
        </p:nvSpPr>
        <p:spPr>
          <a:xfrm>
            <a:off x="11796506" y="-2906"/>
            <a:ext cx="206809" cy="79665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ятиугольник 31"/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B7FB085-32DF-4B0A-A7CC-0BE432E93F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59169F-1DE6-4989-8E28-70E0065604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24" y="1397143"/>
            <a:ext cx="5324720" cy="2849929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158F9F86-178E-479A-8FBE-C02D2E4F72A3}"/>
              </a:ext>
            </a:extLst>
          </p:cNvPr>
          <p:cNvSpPr txBox="1"/>
          <p:nvPr/>
        </p:nvSpPr>
        <p:spPr>
          <a:xfrm>
            <a:off x="593123" y="4372987"/>
            <a:ext cx="67097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/>
              <a:t>Львовская политехника</a:t>
            </a:r>
            <a:endParaRPr lang="ru-KZ" sz="2400" b="1"/>
          </a:p>
          <a:p>
            <a:r>
              <a:rPr lang="ru-KZ" sz="2400" b="1"/>
              <a:t> </a:t>
            </a:r>
            <a:r>
              <a:rPr lang="ru-KZ" sz="2400" b="1">
                <a:hlinkClick r:id="rId4"/>
              </a:rPr>
              <a:t>http://tcset.ieee.org.ua/</a:t>
            </a:r>
            <a:r>
              <a:rPr lang="ru-KZ" sz="2400" b="1"/>
              <a:t>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17F25D-A5D2-4BC8-9374-6AFADE849B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8914" y="1064955"/>
            <a:ext cx="4275002" cy="4139029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BAD391EA-43AD-4CAE-B9EF-06F141CF6443}"/>
              </a:ext>
            </a:extLst>
          </p:cNvPr>
          <p:cNvSpPr txBox="1"/>
          <p:nvPr/>
        </p:nvSpPr>
        <p:spPr>
          <a:xfrm>
            <a:off x="7040262" y="5329899"/>
            <a:ext cx="4275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Черкасский гос. техн. Университет</a:t>
            </a:r>
            <a:r>
              <a:rPr lang="ru-KZ" sz="1800" b="1">
                <a:ea typeface="+mn-lt"/>
                <a:cs typeface="+mn-lt"/>
              </a:rPr>
              <a:t> </a:t>
            </a:r>
            <a:r>
              <a:rPr lang="ru-KZ"/>
              <a:t> </a:t>
            </a:r>
          </a:p>
          <a:p>
            <a:r>
              <a:rPr lang="ru-KZ">
                <a:hlinkClick r:id="rId6"/>
              </a:rPr>
              <a:t>https://knsa.chdtu.edu.ua/itont-2022</a:t>
            </a:r>
            <a:r>
              <a:rPr lang="ru-K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7077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A6A895-781C-CA38-F4A0-44CC02BCF7DD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A65ED3-C6F0-6C4A-E01B-7B1B0AFE3962}"/>
              </a:ext>
            </a:extLst>
          </p:cNvPr>
          <p:cNvSpPr/>
          <p:nvPr/>
        </p:nvSpPr>
        <p:spPr>
          <a:xfrm>
            <a:off x="979636" y="214262"/>
            <a:ext cx="10539264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ea typeface="+mn-lt"/>
                <a:cs typeface="+mn-lt"/>
              </a:rPr>
              <a:t>Публикационная активность ППС за 2019-2022 г. </a:t>
            </a:r>
          </a:p>
        </p:txBody>
      </p:sp>
      <p:sp>
        <p:nvSpPr>
          <p:cNvPr id="7" name="Пятиугольник 84">
            <a:extLst>
              <a:ext uri="{FF2B5EF4-FFF2-40B4-BE49-F238E27FC236}">
                <a16:creationId xmlns:a16="http://schemas.microsoft.com/office/drawing/2014/main" id="{2736700C-9911-85E1-99CC-CA97A6202793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EDC225-BA26-5649-BD6F-386C6BE5B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1DEFCDA-EEE0-306E-3900-ADD7B6FE69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114803"/>
              </p:ext>
            </p:extLst>
          </p:nvPr>
        </p:nvGraphicFramePr>
        <p:xfrm>
          <a:off x="6439300" y="795108"/>
          <a:ext cx="4906146" cy="287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880BE1C-94AB-5A9C-06F1-81BDC1CC90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801189"/>
              </p:ext>
            </p:extLst>
          </p:nvPr>
        </p:nvGraphicFramePr>
        <p:xfrm>
          <a:off x="979636" y="4509920"/>
          <a:ext cx="4268750" cy="2151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B5DEC8A0-6115-56B2-DC39-14A9699872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567892"/>
              </p:ext>
            </p:extLst>
          </p:nvPr>
        </p:nvGraphicFramePr>
        <p:xfrm>
          <a:off x="467317" y="734148"/>
          <a:ext cx="5375565" cy="3919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Таблица 4">
            <a:extLst>
              <a:ext uri="{FF2B5EF4-FFF2-40B4-BE49-F238E27FC236}">
                <a16:creationId xmlns:a16="http://schemas.microsoft.com/office/drawing/2014/main" id="{36B45884-F5A2-416C-4D25-E9C1F9A2EC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776561"/>
              </p:ext>
            </p:extLst>
          </p:nvPr>
        </p:nvGraphicFramePr>
        <p:xfrm>
          <a:off x="6349120" y="3670373"/>
          <a:ext cx="5178860" cy="1623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496">
                  <a:extLst>
                    <a:ext uri="{9D8B030D-6E8A-4147-A177-3AD203B41FA5}">
                      <a16:colId xmlns:a16="http://schemas.microsoft.com/office/drawing/2014/main" val="823226917"/>
                    </a:ext>
                  </a:extLst>
                </a:gridCol>
                <a:gridCol w="741145">
                  <a:extLst>
                    <a:ext uri="{9D8B030D-6E8A-4147-A177-3AD203B41FA5}">
                      <a16:colId xmlns:a16="http://schemas.microsoft.com/office/drawing/2014/main" val="2974088000"/>
                    </a:ext>
                  </a:extLst>
                </a:gridCol>
                <a:gridCol w="741145">
                  <a:extLst>
                    <a:ext uri="{9D8B030D-6E8A-4147-A177-3AD203B41FA5}">
                      <a16:colId xmlns:a16="http://schemas.microsoft.com/office/drawing/2014/main" val="1941653719"/>
                    </a:ext>
                  </a:extLst>
                </a:gridCol>
                <a:gridCol w="1059074">
                  <a:extLst>
                    <a:ext uri="{9D8B030D-6E8A-4147-A177-3AD203B41FA5}">
                      <a16:colId xmlns:a16="http://schemas.microsoft.com/office/drawing/2014/main" val="1922246587"/>
                    </a:ext>
                  </a:extLst>
                </a:gridCol>
              </a:tblGrid>
              <a:tr h="268162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WoS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KOKCOH</a:t>
                      </a:r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106538"/>
                  </a:ext>
                </a:extLst>
              </a:tr>
              <a:tr h="268162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2019-22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4452427"/>
                  </a:ext>
                </a:extLst>
              </a:tr>
              <a:tr h="337196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них, з</a:t>
                      </a:r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</a:t>
                      </a:r>
                      <a:r>
                        <a:rPr lang="ru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210960"/>
                  </a:ext>
                </a:extLst>
              </a:tr>
              <a:tr h="3723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них, з</a:t>
                      </a:r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</a:t>
                      </a:r>
                      <a:r>
                        <a:rPr lang="ru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831472"/>
                  </a:ext>
                </a:extLst>
              </a:tr>
              <a:tr h="268162">
                <a:tc>
                  <a:txBody>
                    <a:bodyPr/>
                    <a:lstStyle/>
                    <a:p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них, з</a:t>
                      </a:r>
                      <a:r>
                        <a:rPr lang="kk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42482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21B6B06-0694-6659-B137-83FD4FA3BFB2}"/>
              </a:ext>
            </a:extLst>
          </p:cNvPr>
          <p:cNvSpPr txBox="1"/>
          <p:nvPr/>
        </p:nvSpPr>
        <p:spPr>
          <a:xfrm>
            <a:off x="6439300" y="5529975"/>
            <a:ext cx="52542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200" b="1" dirty="0">
                <a:hlinkClick r:id="rId7"/>
              </a:rPr>
              <a:t>Прфиль </a:t>
            </a:r>
            <a:r>
              <a:rPr lang="en-US" sz="1200" b="1" dirty="0">
                <a:hlinkClick r:id="rId7"/>
              </a:rPr>
              <a:t>AITU </a:t>
            </a:r>
            <a:r>
              <a:rPr lang="kk-KZ" sz="1200" b="1" dirty="0">
                <a:hlinkClick r:id="rId7"/>
              </a:rPr>
              <a:t>в </a:t>
            </a:r>
            <a:r>
              <a:rPr lang="en-US" sz="1200" b="1" dirty="0">
                <a:hlinkClick r:id="rId7"/>
              </a:rPr>
              <a:t>Scopus</a:t>
            </a:r>
          </a:p>
          <a:p>
            <a:r>
              <a:rPr lang="ru-KZ" sz="1200" dirty="0">
                <a:hlinkClick r:id="rId7"/>
              </a:rPr>
              <a:t>https://www.scopus.com/affil/profile.uri?afid=60204069</a:t>
            </a:r>
            <a:endParaRPr lang="kk-KZ" sz="1200" dirty="0"/>
          </a:p>
          <a:p>
            <a:r>
              <a:rPr lang="kk-KZ" sz="1200" b="1" dirty="0"/>
              <a:t>Статей 154</a:t>
            </a:r>
            <a:r>
              <a:rPr lang="ru-KZ" sz="1200" b="1" dirty="0"/>
              <a:t>,   </a:t>
            </a:r>
            <a:r>
              <a:rPr lang="kk-KZ" sz="1200" b="1" dirty="0"/>
              <a:t>Авторов 96</a:t>
            </a:r>
            <a:r>
              <a:rPr lang="en-US" sz="1200" b="1" dirty="0"/>
              <a:t> </a:t>
            </a:r>
            <a:endParaRPr lang="kk-KZ" sz="1200" b="1" dirty="0"/>
          </a:p>
          <a:p>
            <a:r>
              <a:rPr lang="kk-KZ" sz="1200" b="1" dirty="0"/>
              <a:t>(</a:t>
            </a:r>
            <a:r>
              <a:rPr lang="ru-RU" sz="1200" b="1" dirty="0"/>
              <a:t>из них </a:t>
            </a:r>
            <a:r>
              <a:rPr lang="en-US" sz="1200" b="1" dirty="0"/>
              <a:t>28</a:t>
            </a:r>
            <a:r>
              <a:rPr lang="ru-RU" sz="1200" b="1" dirty="0"/>
              <a:t> ученых с h-</a:t>
            </a:r>
            <a:r>
              <a:rPr lang="en-US" sz="1200" b="1" dirty="0"/>
              <a:t> </a:t>
            </a:r>
            <a:r>
              <a:rPr lang="ru-RU" sz="1200" b="1" dirty="0" err="1"/>
              <a:t>индек</a:t>
            </a:r>
            <a:r>
              <a:rPr lang="en-US" sz="1200" b="1" dirty="0"/>
              <a:t>c</a:t>
            </a:r>
            <a:r>
              <a:rPr lang="kk-KZ" sz="1200" b="1" dirty="0"/>
              <a:t>ом</a:t>
            </a:r>
            <a:r>
              <a:rPr lang="en-US" sz="1200" b="1" dirty="0"/>
              <a:t> </a:t>
            </a:r>
            <a:r>
              <a:rPr lang="ru-RU" sz="1200" b="1" dirty="0"/>
              <a:t>≥2</a:t>
            </a:r>
            <a:r>
              <a:rPr lang="kk-KZ" sz="1200" b="1" dirty="0"/>
              <a:t>)</a:t>
            </a:r>
          </a:p>
          <a:p>
            <a:r>
              <a:rPr lang="kk-KZ" sz="1200" b="1" dirty="0"/>
              <a:t>(</a:t>
            </a:r>
            <a:r>
              <a:rPr lang="ru-RU" sz="1200" b="1" dirty="0"/>
              <a:t>из них </a:t>
            </a:r>
            <a:r>
              <a:rPr lang="en-US" sz="1200" b="1" dirty="0"/>
              <a:t>19</a:t>
            </a:r>
            <a:r>
              <a:rPr lang="ru-RU" sz="1200" b="1" dirty="0"/>
              <a:t> ученых с h-</a:t>
            </a:r>
            <a:r>
              <a:rPr lang="en-US" sz="1200" b="1" dirty="0"/>
              <a:t> </a:t>
            </a:r>
            <a:r>
              <a:rPr lang="ru-RU" sz="1200" b="1" dirty="0" err="1"/>
              <a:t>индек</a:t>
            </a:r>
            <a:r>
              <a:rPr lang="en-US" sz="1200" b="1" dirty="0"/>
              <a:t>c</a:t>
            </a:r>
            <a:r>
              <a:rPr lang="kk-KZ" sz="1200" b="1" dirty="0"/>
              <a:t>ом</a:t>
            </a:r>
            <a:r>
              <a:rPr lang="en-US" sz="1200" b="1" dirty="0"/>
              <a:t> </a:t>
            </a:r>
            <a:r>
              <a:rPr lang="ru-RU" sz="1200" b="1" dirty="0"/>
              <a:t>≥</a:t>
            </a:r>
            <a:r>
              <a:rPr lang="en-US" sz="1200" b="1" dirty="0"/>
              <a:t>3</a:t>
            </a:r>
            <a:r>
              <a:rPr lang="kk-KZ" sz="1200" b="1" dirty="0"/>
              <a:t>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03999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7CD69B0-333B-4D9C-BAF6-A6BCB12ED0BF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0759D491-2149-48A1-B8BB-ADB67CD42EED}"/>
              </a:ext>
            </a:extLst>
          </p:cNvPr>
          <p:cNvSpPr/>
          <p:nvPr/>
        </p:nvSpPr>
        <p:spPr>
          <a:xfrm>
            <a:off x="11796506" y="115081"/>
            <a:ext cx="206809" cy="6717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ятиугольник 84"/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3B7FB085-32DF-4B0A-A7CC-0BE432E93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70E5C7-0B7C-48E5-A58A-ABC12DA04F63}"/>
              </a:ext>
            </a:extLst>
          </p:cNvPr>
          <p:cNvSpPr txBox="1"/>
          <p:nvPr/>
        </p:nvSpPr>
        <p:spPr>
          <a:xfrm>
            <a:off x="941678" y="242038"/>
            <a:ext cx="951016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Montserrat Black"/>
                <a:ea typeface="+mn-lt"/>
                <a:cs typeface="+mn-lt"/>
              </a:rPr>
              <a:t>Научно-инновационны</a:t>
            </a:r>
            <a:r>
              <a:rPr lang="kk-KZ" b="1">
                <a:solidFill>
                  <a:schemeClr val="bg1"/>
                </a:solidFill>
                <a:latin typeface="Montserrat Black"/>
                <a:ea typeface="+mn-lt"/>
                <a:cs typeface="+mn-lt"/>
              </a:rPr>
              <a:t>е</a:t>
            </a:r>
            <a:r>
              <a:rPr lang="ru-RU" b="1">
                <a:solidFill>
                  <a:schemeClr val="bg1"/>
                </a:solidFill>
                <a:latin typeface="Montserrat Black"/>
                <a:ea typeface="+mn-lt"/>
                <a:cs typeface="+mn-lt"/>
              </a:rPr>
              <a:t> Центры и институты </a:t>
            </a:r>
            <a:endParaRPr lang="ru-RU" b="1">
              <a:solidFill>
                <a:schemeClr val="bg1"/>
              </a:solidFill>
              <a:latin typeface="Montserrat Black" panose="00000A00000000000000" pitchFamily="2" charset="-52"/>
              <a:ea typeface="+mn-lt"/>
              <a:cs typeface="+mn-lt"/>
            </a:endParaRPr>
          </a:p>
        </p:txBody>
      </p:sp>
      <p:graphicFrame>
        <p:nvGraphicFramePr>
          <p:cNvPr id="13" name="Таблица 4">
            <a:extLst>
              <a:ext uri="{FF2B5EF4-FFF2-40B4-BE49-F238E27FC236}">
                <a16:creationId xmlns:a16="http://schemas.microsoft.com/office/drawing/2014/main" id="{94C98B73-020B-4746-B414-391DC967C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825602"/>
              </p:ext>
            </p:extLst>
          </p:nvPr>
        </p:nvGraphicFramePr>
        <p:xfrm>
          <a:off x="176201" y="6033345"/>
          <a:ext cx="11838613" cy="648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464">
                  <a:extLst>
                    <a:ext uri="{9D8B030D-6E8A-4147-A177-3AD203B41FA5}">
                      <a16:colId xmlns:a16="http://schemas.microsoft.com/office/drawing/2014/main" val="705985499"/>
                    </a:ext>
                  </a:extLst>
                </a:gridCol>
                <a:gridCol w="2239167">
                  <a:extLst>
                    <a:ext uri="{9D8B030D-6E8A-4147-A177-3AD203B41FA5}">
                      <a16:colId xmlns:a16="http://schemas.microsoft.com/office/drawing/2014/main" val="1724924900"/>
                    </a:ext>
                  </a:extLst>
                </a:gridCol>
                <a:gridCol w="2675244">
                  <a:extLst>
                    <a:ext uri="{9D8B030D-6E8A-4147-A177-3AD203B41FA5}">
                      <a16:colId xmlns:a16="http://schemas.microsoft.com/office/drawing/2014/main" val="3279582096"/>
                    </a:ext>
                  </a:extLst>
                </a:gridCol>
                <a:gridCol w="3098369">
                  <a:extLst>
                    <a:ext uri="{9D8B030D-6E8A-4147-A177-3AD203B41FA5}">
                      <a16:colId xmlns:a16="http://schemas.microsoft.com/office/drawing/2014/main" val="1674155404"/>
                    </a:ext>
                  </a:extLst>
                </a:gridCol>
                <a:gridCol w="3098369">
                  <a:extLst>
                    <a:ext uri="{9D8B030D-6E8A-4147-A177-3AD203B41FA5}">
                      <a16:colId xmlns:a16="http://schemas.microsoft.com/office/drawing/2014/main" val="1673132634"/>
                    </a:ext>
                  </a:extLst>
                </a:gridCol>
              </a:tblGrid>
              <a:tr h="64847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KPI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Заявки на ГФ, ПЦФ, межд. проекты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ППС в </a:t>
                      </a: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WoS/Scopus</a:t>
                      </a: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НИР и НИРС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кадров (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MSc, PhD</a:t>
                      </a:r>
                      <a:r>
                        <a:rPr lang="kk-KZ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r>
                        <a:rPr lang="kk-KZ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Лабораторная база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Стартапы, Олимпиады, Хакатоны, Робототехника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644337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992CE48-9DCA-4F2A-913B-84DFED1C2550}"/>
              </a:ext>
            </a:extLst>
          </p:cNvPr>
          <p:cNvSpPr txBox="1"/>
          <p:nvPr/>
        </p:nvSpPr>
        <p:spPr>
          <a:xfrm>
            <a:off x="1681125" y="4555428"/>
            <a:ext cx="2334013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050" b="1">
                <a:solidFill>
                  <a:srgbClr val="002060"/>
                </a:solidFill>
                <a:latin typeface="Montserrat" panose="00000500000000000000" pitchFamily="2" charset="-52"/>
              </a:rPr>
              <a:t>НИЦ </a:t>
            </a:r>
            <a:r>
              <a:rPr lang="en-AU" sz="1050" b="1" err="1">
                <a:solidFill>
                  <a:srgbClr val="002060"/>
                </a:solidFill>
                <a:latin typeface="Montserrat" panose="00000500000000000000" pitchFamily="2" charset="-52"/>
              </a:rPr>
              <a:t>AgroTech</a:t>
            </a:r>
            <a:r>
              <a:rPr lang="en-AU" sz="1050" b="1">
                <a:solidFill>
                  <a:srgbClr val="002060"/>
                </a:solidFill>
                <a:latin typeface="Montserrat" panose="00000500000000000000" pitchFamily="2" charset="-52"/>
              </a:rPr>
              <a:t> AITU</a:t>
            </a:r>
            <a:endParaRPr lang="kk-KZ" sz="1050" b="1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Дистанционное зондирование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>
                <a:latin typeface="Montserrat" panose="00000500000000000000" pitchFamily="2" charset="-52"/>
              </a:rPr>
              <a:t>Точное земледелие и животноводство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>
                <a:latin typeface="Montserrat" panose="00000500000000000000" pitchFamily="2" charset="-52"/>
              </a:rPr>
              <a:t>БПЛА и робототехника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>
                <a:latin typeface="Montserrat" panose="00000500000000000000" pitchFamily="2" charset="-52"/>
              </a:rPr>
              <a:t>Цифровые карты полей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9CF19A-3ABB-4BE9-A140-C2F45FDBE715}"/>
              </a:ext>
            </a:extLst>
          </p:cNvPr>
          <p:cNvSpPr txBox="1"/>
          <p:nvPr/>
        </p:nvSpPr>
        <p:spPr>
          <a:xfrm>
            <a:off x="1721479" y="2791779"/>
            <a:ext cx="2248814" cy="8771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050" b="1">
                <a:solidFill>
                  <a:srgbClr val="002060"/>
                </a:solidFill>
                <a:latin typeface="Montserrat"/>
              </a:rPr>
              <a:t>Big Data &amp; Blockchain Center </a:t>
            </a:r>
            <a:endParaRPr lang="en-AU" sz="1050" b="1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Блокчейн</a:t>
            </a:r>
            <a:endParaRPr lang="kk-KZ" sz="100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Интеллектуальный анализ данных</a:t>
            </a:r>
            <a:endParaRPr lang="ru-RU" sz="100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5F0B7A-F63D-4482-8468-70A835296935}"/>
              </a:ext>
            </a:extLst>
          </p:cNvPr>
          <p:cNvSpPr txBox="1"/>
          <p:nvPr/>
        </p:nvSpPr>
        <p:spPr>
          <a:xfrm>
            <a:off x="1752373" y="3757780"/>
            <a:ext cx="22488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b="1">
                <a:solidFill>
                  <a:srgbClr val="002060"/>
                </a:solidFill>
                <a:latin typeface="Montserrat" panose="00000500000000000000" pitchFamily="2" charset="-52"/>
              </a:rPr>
              <a:t>INDUSTRY </a:t>
            </a:r>
            <a:r>
              <a:rPr lang="ru-RU" sz="1050" b="1">
                <a:solidFill>
                  <a:srgbClr val="002060"/>
                </a:solidFill>
                <a:latin typeface="Montserrat" panose="00000500000000000000" pitchFamily="2" charset="-52"/>
              </a:rPr>
              <a:t>4.0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Исследование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Оптимизация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Моделирование</a:t>
            </a:r>
            <a:endParaRPr lang="en-US" sz="90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874A6A2-681A-4FFE-9B30-4AF0A085DBF7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240641" y="1348765"/>
            <a:ext cx="11500" cy="3697362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:a16="http://schemas.microsoft.com/office/drawing/2014/main" id="{C79ABA76-1126-402D-B406-D16C8CDADC1C}"/>
              </a:ext>
            </a:extLst>
          </p:cNvPr>
          <p:cNvSpPr/>
          <p:nvPr/>
        </p:nvSpPr>
        <p:spPr>
          <a:xfrm>
            <a:off x="176201" y="1228186"/>
            <a:ext cx="151880" cy="151880"/>
          </a:xfrm>
          <a:prstGeom prst="ellipse">
            <a:avLst/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8596FD77-57A9-4272-B68B-0F63C8C38997}"/>
              </a:ext>
            </a:extLst>
          </p:cNvPr>
          <p:cNvCxnSpPr>
            <a:stCxn id="27" idx="6"/>
          </p:cNvCxnSpPr>
          <p:nvPr/>
        </p:nvCxnSpPr>
        <p:spPr>
          <a:xfrm>
            <a:off x="328081" y="1304126"/>
            <a:ext cx="573549" cy="0"/>
          </a:xfrm>
          <a:prstGeom prst="line">
            <a:avLst/>
          </a:prstGeom>
          <a:ln>
            <a:solidFill>
              <a:srgbClr val="1CB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>
            <a:extLst>
              <a:ext uri="{FF2B5EF4-FFF2-40B4-BE49-F238E27FC236}">
                <a16:creationId xmlns:a16="http://schemas.microsoft.com/office/drawing/2014/main" id="{58B1484B-18A0-4F94-A345-0FEB9FE966E4}"/>
              </a:ext>
            </a:extLst>
          </p:cNvPr>
          <p:cNvSpPr/>
          <p:nvPr/>
        </p:nvSpPr>
        <p:spPr>
          <a:xfrm>
            <a:off x="176201" y="2102174"/>
            <a:ext cx="151880" cy="151880"/>
          </a:xfrm>
          <a:prstGeom prst="ellipse">
            <a:avLst/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CBBE941A-84D5-4E4D-9E82-26E32F5FF70D}"/>
              </a:ext>
            </a:extLst>
          </p:cNvPr>
          <p:cNvCxnSpPr>
            <a:stCxn id="29" idx="6"/>
          </p:cNvCxnSpPr>
          <p:nvPr/>
        </p:nvCxnSpPr>
        <p:spPr>
          <a:xfrm>
            <a:off x="328081" y="2178114"/>
            <a:ext cx="573549" cy="0"/>
          </a:xfrm>
          <a:prstGeom prst="line">
            <a:avLst/>
          </a:prstGeom>
          <a:ln>
            <a:solidFill>
              <a:srgbClr val="1CB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>
            <a:extLst>
              <a:ext uri="{FF2B5EF4-FFF2-40B4-BE49-F238E27FC236}">
                <a16:creationId xmlns:a16="http://schemas.microsoft.com/office/drawing/2014/main" id="{049FDD79-28D0-415C-A776-65602847E43F}"/>
              </a:ext>
            </a:extLst>
          </p:cNvPr>
          <p:cNvSpPr/>
          <p:nvPr/>
        </p:nvSpPr>
        <p:spPr>
          <a:xfrm>
            <a:off x="176201" y="3108066"/>
            <a:ext cx="151880" cy="151880"/>
          </a:xfrm>
          <a:prstGeom prst="ellipse">
            <a:avLst/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E657208-4079-45E9-A82B-DC17E4DAE635}"/>
              </a:ext>
            </a:extLst>
          </p:cNvPr>
          <p:cNvCxnSpPr>
            <a:stCxn id="31" idx="6"/>
          </p:cNvCxnSpPr>
          <p:nvPr/>
        </p:nvCxnSpPr>
        <p:spPr>
          <a:xfrm>
            <a:off x="328081" y="3184006"/>
            <a:ext cx="573549" cy="0"/>
          </a:xfrm>
          <a:prstGeom prst="line">
            <a:avLst/>
          </a:prstGeom>
          <a:ln>
            <a:solidFill>
              <a:srgbClr val="1CB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>
            <a:extLst>
              <a:ext uri="{FF2B5EF4-FFF2-40B4-BE49-F238E27FC236}">
                <a16:creationId xmlns:a16="http://schemas.microsoft.com/office/drawing/2014/main" id="{CAEC5A6F-1E89-4D12-9A2A-C76708D38014}"/>
              </a:ext>
            </a:extLst>
          </p:cNvPr>
          <p:cNvSpPr/>
          <p:nvPr/>
        </p:nvSpPr>
        <p:spPr>
          <a:xfrm>
            <a:off x="176201" y="4083255"/>
            <a:ext cx="151880" cy="151880"/>
          </a:xfrm>
          <a:prstGeom prst="ellipse">
            <a:avLst/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90B5D3BC-0DDA-4B66-A84A-54E8D4F4CEDC}"/>
              </a:ext>
            </a:extLst>
          </p:cNvPr>
          <p:cNvCxnSpPr>
            <a:cxnSpLocks/>
          </p:cNvCxnSpPr>
          <p:nvPr/>
        </p:nvCxnSpPr>
        <p:spPr>
          <a:xfrm>
            <a:off x="319455" y="4156165"/>
            <a:ext cx="573549" cy="0"/>
          </a:xfrm>
          <a:prstGeom prst="line">
            <a:avLst/>
          </a:prstGeom>
          <a:ln>
            <a:solidFill>
              <a:srgbClr val="1CB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F609BD3-C972-4D1A-BF24-0D5C157158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331" y="3813574"/>
            <a:ext cx="717557" cy="701023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77FF200-24B1-4EEE-B161-A2B1B62748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79" y="4793540"/>
            <a:ext cx="719471" cy="701023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8" name="Овал 37">
            <a:extLst>
              <a:ext uri="{FF2B5EF4-FFF2-40B4-BE49-F238E27FC236}">
                <a16:creationId xmlns:a16="http://schemas.microsoft.com/office/drawing/2014/main" id="{5BC2598A-155F-48B2-90EB-BFE1EAFE0DA2}"/>
              </a:ext>
            </a:extLst>
          </p:cNvPr>
          <p:cNvSpPr/>
          <p:nvPr/>
        </p:nvSpPr>
        <p:spPr>
          <a:xfrm>
            <a:off x="164701" y="5046127"/>
            <a:ext cx="151880" cy="151880"/>
          </a:xfrm>
          <a:prstGeom prst="ellipse">
            <a:avLst/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59BDD42D-B6F3-4BA4-A746-9D5FEE3E15D5}"/>
              </a:ext>
            </a:extLst>
          </p:cNvPr>
          <p:cNvCxnSpPr>
            <a:stCxn id="38" idx="6"/>
          </p:cNvCxnSpPr>
          <p:nvPr/>
        </p:nvCxnSpPr>
        <p:spPr>
          <a:xfrm>
            <a:off x="316581" y="5122067"/>
            <a:ext cx="573549" cy="0"/>
          </a:xfrm>
          <a:prstGeom prst="line">
            <a:avLst/>
          </a:prstGeom>
          <a:ln>
            <a:solidFill>
              <a:srgbClr val="1CB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4E4E11F-3648-4E6D-9BB8-343D98DEE8F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00" y="989778"/>
            <a:ext cx="714185" cy="70102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1768C31-857B-40F9-8F6C-60A47E300A12}"/>
              </a:ext>
            </a:extLst>
          </p:cNvPr>
          <p:cNvSpPr txBox="1"/>
          <p:nvPr/>
        </p:nvSpPr>
        <p:spPr>
          <a:xfrm>
            <a:off x="1675422" y="931993"/>
            <a:ext cx="2330553" cy="8694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k-KZ" sz="1050" b="1">
                <a:solidFill>
                  <a:srgbClr val="002060"/>
                </a:solidFill>
                <a:latin typeface="Montserrat"/>
              </a:rPr>
              <a:t>НИЦ </a:t>
            </a:r>
            <a:r>
              <a:rPr lang="en-US" sz="1050" b="1">
                <a:solidFill>
                  <a:srgbClr val="002060"/>
                </a:solidFill>
                <a:latin typeface="Montserrat"/>
              </a:rPr>
              <a:t>SMART 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Общественный</a:t>
            </a:r>
            <a:r>
              <a:rPr lang="kk-KZ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транспорт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Качество</a:t>
            </a:r>
            <a:r>
              <a:rPr lang="kk-KZ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kk-KZ" sz="100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воздуха</a:t>
            </a:r>
            <a:endParaRPr lang="kk-KZ" sz="100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Энергетика и ЖКХ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Устойчивое</a:t>
            </a:r>
            <a:r>
              <a:rPr lang="kk-KZ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kk-KZ" sz="100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развитие</a:t>
            </a:r>
            <a:r>
              <a:rPr lang="kk-KZ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kk-KZ" sz="100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города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3770E85-ED5E-4114-A84C-C2ED0063181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466" y="1846587"/>
            <a:ext cx="735544" cy="76012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1213017-AD3E-468C-B757-C8112FB739F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991" y="2786430"/>
            <a:ext cx="768160" cy="74385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0F02855-73E3-456F-8AF4-B53AE0F0C0C7}"/>
              </a:ext>
            </a:extLst>
          </p:cNvPr>
          <p:cNvSpPr txBox="1"/>
          <p:nvPr/>
        </p:nvSpPr>
        <p:spPr>
          <a:xfrm>
            <a:off x="1680718" y="1874206"/>
            <a:ext cx="2332988" cy="8771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k-KZ" sz="1050" b="1" err="1">
                <a:solidFill>
                  <a:srgbClr val="002060"/>
                </a:solidFill>
                <a:latin typeface="Montserrat"/>
              </a:rPr>
              <a:t>Цифровой</a:t>
            </a:r>
            <a:r>
              <a:rPr lang="kk-KZ" sz="1050" b="1">
                <a:solidFill>
                  <a:srgbClr val="002060"/>
                </a:solidFill>
                <a:latin typeface="Montserrat"/>
              </a:rPr>
              <a:t> Институт </a:t>
            </a:r>
            <a:r>
              <a:rPr lang="kk-KZ" sz="1050" b="1" err="1">
                <a:solidFill>
                  <a:srgbClr val="002060"/>
                </a:solidFill>
                <a:latin typeface="Montserrat"/>
              </a:rPr>
              <a:t>непрерывного</a:t>
            </a:r>
            <a:r>
              <a:rPr lang="kk-KZ" sz="1050" b="1">
                <a:solidFill>
                  <a:srgbClr val="002060"/>
                </a:solidFill>
                <a:latin typeface="Montserrat"/>
              </a:rPr>
              <a:t> </a:t>
            </a:r>
            <a:r>
              <a:rPr lang="kk-KZ" sz="1050" b="1" err="1">
                <a:solidFill>
                  <a:srgbClr val="002060"/>
                </a:solidFill>
                <a:latin typeface="Montserrat"/>
              </a:rPr>
              <a:t>образования</a:t>
            </a:r>
            <a:r>
              <a:rPr lang="en-AU" sz="1050" b="1">
                <a:solidFill>
                  <a:srgbClr val="002060"/>
                </a:solidFill>
                <a:latin typeface="Montserrat"/>
              </a:rPr>
              <a:t> </a:t>
            </a:r>
            <a:endParaRPr lang="en-AU" sz="1050" b="1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Цифровой</a:t>
            </a:r>
            <a:r>
              <a:rPr lang="kk-KZ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Университет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IT-</a:t>
            </a:r>
            <a:r>
              <a:rPr lang="kk-KZ" sz="100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образование</a:t>
            </a:r>
            <a:endParaRPr lang="kk-KZ" sz="100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Цифровая</a:t>
            </a:r>
            <a:r>
              <a:rPr lang="kk-KZ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Педагогика</a:t>
            </a:r>
            <a:endParaRPr lang="en-US" sz="100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</p:txBody>
      </p:sp>
      <p:graphicFrame>
        <p:nvGraphicFramePr>
          <p:cNvPr id="45" name="Схема 44">
            <a:extLst>
              <a:ext uri="{FF2B5EF4-FFF2-40B4-BE49-F238E27FC236}">
                <a16:creationId xmlns:a16="http://schemas.microsoft.com/office/drawing/2014/main" id="{ADEAFB19-AF18-484C-8791-3194E9194E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869051"/>
              </p:ext>
            </p:extLst>
          </p:nvPr>
        </p:nvGraphicFramePr>
        <p:xfrm>
          <a:off x="4308339" y="720303"/>
          <a:ext cx="2976854" cy="5330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DABBA31-1C31-4601-8BCB-0CE31E2A73B0}"/>
              </a:ext>
            </a:extLst>
          </p:cNvPr>
          <p:cNvGrpSpPr/>
          <p:nvPr/>
        </p:nvGrpSpPr>
        <p:grpSpPr>
          <a:xfrm>
            <a:off x="7363946" y="789834"/>
            <a:ext cx="4234544" cy="634636"/>
            <a:chOff x="7777203" y="682042"/>
            <a:chExt cx="4234544" cy="634636"/>
          </a:xfrm>
        </p:grpSpPr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AF244A45-0B63-4FE9-9F37-F46D9AA405BC}"/>
                </a:ext>
              </a:extLst>
            </p:cNvPr>
            <p:cNvGrpSpPr/>
            <p:nvPr/>
          </p:nvGrpSpPr>
          <p:grpSpPr>
            <a:xfrm rot="16200000">
              <a:off x="9577157" y="-1117912"/>
              <a:ext cx="634636" cy="4234544"/>
              <a:chOff x="1357038" y="1111142"/>
              <a:chExt cx="3009989" cy="3107123"/>
            </a:xfrm>
          </p:grpSpPr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1F108945-32AA-4A20-84F6-A310E516F410}"/>
                  </a:ext>
                </a:extLst>
              </p:cNvPr>
              <p:cNvSpPr/>
              <p:nvPr/>
            </p:nvSpPr>
            <p:spPr>
              <a:xfrm>
                <a:off x="1491414" y="1290811"/>
                <a:ext cx="2755263" cy="2927454"/>
              </a:xfrm>
              <a:prstGeom prst="rect">
                <a:avLst/>
              </a:prstGeom>
              <a:noFill/>
              <a:ln w="19050">
                <a:solidFill>
                  <a:srgbClr val="192F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latin typeface="Montserrat" panose="00000500000000000000" pitchFamily="2" charset="-52"/>
                </a:endParaRPr>
              </a:p>
            </p:txBody>
          </p:sp>
          <p:sp>
            <p:nvSpPr>
              <p:cNvPr id="48" name="Пятиугольник 66">
                <a:extLst>
                  <a:ext uri="{FF2B5EF4-FFF2-40B4-BE49-F238E27FC236}">
                    <a16:creationId xmlns:a16="http://schemas.microsoft.com/office/drawing/2014/main" id="{B27EEE0D-A4FE-42DF-B3E5-B634D24974F6}"/>
                  </a:ext>
                </a:extLst>
              </p:cNvPr>
              <p:cNvSpPr/>
              <p:nvPr/>
            </p:nvSpPr>
            <p:spPr>
              <a:xfrm rot="5400000">
                <a:off x="1991178" y="477002"/>
                <a:ext cx="1741709" cy="3009989"/>
              </a:xfrm>
              <a:prstGeom prst="homePlate">
                <a:avLst>
                  <a:gd name="adj" fmla="val 2238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latin typeface="Montserrat" panose="00000500000000000000" pitchFamily="2" charset="-52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16A793E-BABD-4D66-8A3A-6831139C30C1}"/>
                  </a:ext>
                </a:extLst>
              </p:cNvPr>
              <p:cNvSpPr txBox="1"/>
              <p:nvPr/>
            </p:nvSpPr>
            <p:spPr>
              <a:xfrm rot="5400000">
                <a:off x="2124386" y="850440"/>
                <a:ext cx="1465476" cy="21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1200" b="1">
                    <a:latin typeface="Montserrat" panose="00000500000000000000" pitchFamily="2" charset="-52"/>
                    <a:ea typeface="+mn-lt"/>
                    <a:cs typeface="+mn-lt"/>
                  </a:rPr>
                  <a:t>Долгосрочное планирование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6A10392-D4F3-4954-9DDA-07C3B0FD0B98}"/>
                </a:ext>
              </a:extLst>
            </p:cNvPr>
            <p:cNvSpPr txBox="1"/>
            <p:nvPr/>
          </p:nvSpPr>
          <p:spPr>
            <a:xfrm>
              <a:off x="10095740" y="778336"/>
              <a:ext cx="13148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200" b="1">
                  <a:latin typeface="Montserrat" panose="00000500000000000000" pitchFamily="2" charset="-52"/>
                  <a:ea typeface="+mn-lt"/>
                  <a:cs typeface="+mn-lt"/>
                </a:rPr>
                <a:t>Стратегия ВУЗа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181B3F7-4273-4938-BE3E-656BACE63679}"/>
              </a:ext>
            </a:extLst>
          </p:cNvPr>
          <p:cNvGrpSpPr/>
          <p:nvPr/>
        </p:nvGrpSpPr>
        <p:grpSpPr>
          <a:xfrm rot="16200000">
            <a:off x="9152200" y="-241598"/>
            <a:ext cx="645735" cy="4234543"/>
            <a:chOff x="1357038" y="1111142"/>
            <a:chExt cx="3062623" cy="3107123"/>
          </a:xfrm>
        </p:grpSpPr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0C9EE1AA-CE4F-4B40-A7C3-6F94587C7AC0}"/>
                </a:ext>
              </a:extLst>
            </p:cNvPr>
            <p:cNvSpPr/>
            <p:nvPr/>
          </p:nvSpPr>
          <p:spPr>
            <a:xfrm>
              <a:off x="1491414" y="1290811"/>
              <a:ext cx="2755263" cy="2927454"/>
            </a:xfrm>
            <a:prstGeom prst="rect">
              <a:avLst/>
            </a:prstGeom>
            <a:noFill/>
            <a:ln w="19050">
              <a:solidFill>
                <a:srgbClr val="192F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Montserrat" panose="00000500000000000000" pitchFamily="2" charset="-52"/>
              </a:endParaRPr>
            </a:p>
          </p:txBody>
        </p:sp>
        <p:sp>
          <p:nvSpPr>
            <p:cNvPr id="53" name="Пятиугольник 66">
              <a:extLst>
                <a:ext uri="{FF2B5EF4-FFF2-40B4-BE49-F238E27FC236}">
                  <a16:creationId xmlns:a16="http://schemas.microsoft.com/office/drawing/2014/main" id="{40DF093B-CD60-4E8E-98DF-0F41FA5CE2B7}"/>
                </a:ext>
              </a:extLst>
            </p:cNvPr>
            <p:cNvSpPr/>
            <p:nvPr/>
          </p:nvSpPr>
          <p:spPr>
            <a:xfrm rot="5400000">
              <a:off x="1991178" y="477002"/>
              <a:ext cx="1741709" cy="3009989"/>
            </a:xfrm>
            <a:prstGeom prst="homePlate">
              <a:avLst>
                <a:gd name="adj" fmla="val 22381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Montserrat" panose="00000500000000000000" pitchFamily="2" charset="-52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4EC8FDA-1533-4D24-8A47-D7A0BB1DB81B}"/>
                </a:ext>
              </a:extLst>
            </p:cNvPr>
            <p:cNvSpPr txBox="1"/>
            <p:nvPr/>
          </p:nvSpPr>
          <p:spPr>
            <a:xfrm rot="5400000">
              <a:off x="2137417" y="461329"/>
              <a:ext cx="1548860" cy="3015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200" b="1">
                  <a:latin typeface="Montserrat" panose="00000500000000000000" pitchFamily="2" charset="-52"/>
                  <a:ea typeface="+mn-lt"/>
                  <a:cs typeface="+mn-lt"/>
                </a:rPr>
                <a:t>Реализация ГФ и хоздоговорных проектов</a:t>
              </a:r>
              <a:endParaRPr lang="ru-RU" sz="1200" b="1">
                <a:latin typeface="Montserrat" panose="00000500000000000000" pitchFamily="2" charset="-52"/>
                <a:ea typeface="+mn-lt"/>
                <a:cs typeface="+mn-lt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2E23AA6-EA57-4255-961D-4C0C923CD5EF}"/>
              </a:ext>
            </a:extLst>
          </p:cNvPr>
          <p:cNvSpPr txBox="1"/>
          <p:nvPr/>
        </p:nvSpPr>
        <p:spPr>
          <a:xfrm>
            <a:off x="9691556" y="3066134"/>
            <a:ext cx="200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>
                <a:latin typeface="Montserrat" panose="00000500000000000000" pitchFamily="2" charset="-52"/>
                <a:ea typeface="+mn-lt"/>
                <a:cs typeface="+mn-lt"/>
              </a:rPr>
              <a:t>Центр коллективного пользования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687EFCA-EEA7-4FA1-A370-7681BDD7F78B}"/>
              </a:ext>
            </a:extLst>
          </p:cNvPr>
          <p:cNvGrpSpPr/>
          <p:nvPr/>
        </p:nvGrpSpPr>
        <p:grpSpPr>
          <a:xfrm>
            <a:off x="7366510" y="2315128"/>
            <a:ext cx="4225830" cy="595357"/>
            <a:chOff x="7777206" y="2236839"/>
            <a:chExt cx="4234541" cy="634636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7B328F3E-AF6D-4E7D-96B4-85DD3AEDFA80}"/>
                </a:ext>
              </a:extLst>
            </p:cNvPr>
            <p:cNvGrpSpPr/>
            <p:nvPr/>
          </p:nvGrpSpPr>
          <p:grpSpPr>
            <a:xfrm rot="16200000">
              <a:off x="9577159" y="436886"/>
              <a:ext cx="634636" cy="4234541"/>
              <a:chOff x="1357038" y="1111142"/>
              <a:chExt cx="3009989" cy="3107123"/>
            </a:xfrm>
          </p:grpSpPr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41792D1E-D130-4E15-AD65-0D4716902747}"/>
                  </a:ext>
                </a:extLst>
              </p:cNvPr>
              <p:cNvSpPr/>
              <p:nvPr/>
            </p:nvSpPr>
            <p:spPr>
              <a:xfrm>
                <a:off x="1491414" y="1290811"/>
                <a:ext cx="2755263" cy="2927454"/>
              </a:xfrm>
              <a:prstGeom prst="rect">
                <a:avLst/>
              </a:prstGeom>
              <a:noFill/>
              <a:ln w="19050">
                <a:solidFill>
                  <a:srgbClr val="192F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latin typeface="Montserrat" panose="00000500000000000000" pitchFamily="2" charset="-52"/>
                </a:endParaRPr>
              </a:p>
            </p:txBody>
          </p:sp>
          <p:sp>
            <p:nvSpPr>
              <p:cNvPr id="58" name="Пятиугольник 66">
                <a:extLst>
                  <a:ext uri="{FF2B5EF4-FFF2-40B4-BE49-F238E27FC236}">
                    <a16:creationId xmlns:a16="http://schemas.microsoft.com/office/drawing/2014/main" id="{41C5C0AF-A857-4B9B-882C-AA9FA994921F}"/>
                  </a:ext>
                </a:extLst>
              </p:cNvPr>
              <p:cNvSpPr/>
              <p:nvPr/>
            </p:nvSpPr>
            <p:spPr>
              <a:xfrm rot="5400000">
                <a:off x="1991178" y="477002"/>
                <a:ext cx="1741709" cy="3009989"/>
              </a:xfrm>
              <a:prstGeom prst="homePlate">
                <a:avLst>
                  <a:gd name="adj" fmla="val 2238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>
                  <a:latin typeface="Montserrat" panose="00000500000000000000" pitchFamily="2" charset="-52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DACE5A7-3E6E-41BB-BF35-167A13A57EC0}"/>
                  </a:ext>
                </a:extLst>
              </p:cNvPr>
              <p:cNvSpPr txBox="1"/>
              <p:nvPr/>
            </p:nvSpPr>
            <p:spPr>
              <a:xfrm rot="5400000">
                <a:off x="2157660" y="862328"/>
                <a:ext cx="1465476" cy="21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ru-RU" sz="1200" b="1">
                    <a:latin typeface="Montserrat" panose="00000500000000000000" pitchFamily="2" charset="-52"/>
                    <a:ea typeface="+mn-lt"/>
                    <a:cs typeface="+mn-lt"/>
                  </a:rPr>
                  <a:t>Индексация статей с аффилиацией </a:t>
                </a:r>
                <a:r>
                  <a:rPr lang="en-US" sz="1200" b="1">
                    <a:latin typeface="Montserrat" panose="00000500000000000000" pitchFamily="2" charset="-52"/>
                    <a:ea typeface="+mn-lt"/>
                    <a:cs typeface="+mn-lt"/>
                  </a:rPr>
                  <a:t>AITU</a:t>
                </a:r>
                <a:endParaRPr lang="ru-RU" sz="1200" b="1">
                  <a:latin typeface="Montserrat" panose="00000500000000000000" pitchFamily="2" charset="-52"/>
                  <a:ea typeface="+mn-lt"/>
                  <a:cs typeface="+mn-lt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6785629-7075-43A6-AF7D-2A4C5236870B}"/>
                </a:ext>
              </a:extLst>
            </p:cNvPr>
            <p:cNvSpPr txBox="1"/>
            <p:nvPr/>
          </p:nvSpPr>
          <p:spPr>
            <a:xfrm>
              <a:off x="10121966" y="2327990"/>
              <a:ext cx="1702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k-KZ" sz="1200" b="1">
                  <a:latin typeface="Montserrat" panose="00000500000000000000" pitchFamily="2" charset="-52"/>
                  <a:ea typeface="+mn-lt"/>
                  <a:cs typeface="+mn-lt"/>
                </a:rPr>
                <a:t>Международные рейтинги </a:t>
              </a:r>
              <a:endParaRPr lang="ru-RU" sz="1200" b="1">
                <a:latin typeface="Montserrat" panose="00000500000000000000" pitchFamily="2" charset="-52"/>
                <a:ea typeface="+mn-lt"/>
                <a:cs typeface="+mn-lt"/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3D1EA3B3-5274-4ECB-9351-6FCEF15323BD}"/>
              </a:ext>
            </a:extLst>
          </p:cNvPr>
          <p:cNvGrpSpPr/>
          <p:nvPr/>
        </p:nvGrpSpPr>
        <p:grpSpPr>
          <a:xfrm rot="16200000">
            <a:off x="9200211" y="1235966"/>
            <a:ext cx="587654" cy="4272484"/>
            <a:chOff x="1357038" y="1104755"/>
            <a:chExt cx="3009989" cy="3113510"/>
          </a:xfrm>
        </p:grpSpPr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84E0532D-76FA-4E15-88CE-9DC77C155BDE}"/>
                </a:ext>
              </a:extLst>
            </p:cNvPr>
            <p:cNvSpPr/>
            <p:nvPr/>
          </p:nvSpPr>
          <p:spPr>
            <a:xfrm>
              <a:off x="1491414" y="1290811"/>
              <a:ext cx="2755263" cy="2927454"/>
            </a:xfrm>
            <a:prstGeom prst="rect">
              <a:avLst/>
            </a:prstGeom>
            <a:noFill/>
            <a:ln w="19050">
              <a:solidFill>
                <a:srgbClr val="192F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Montserrat" panose="00000500000000000000" pitchFamily="2" charset="-52"/>
              </a:endParaRPr>
            </a:p>
          </p:txBody>
        </p:sp>
        <p:sp>
          <p:nvSpPr>
            <p:cNvPr id="63" name="Пятиугольник 66">
              <a:extLst>
                <a:ext uri="{FF2B5EF4-FFF2-40B4-BE49-F238E27FC236}">
                  <a16:creationId xmlns:a16="http://schemas.microsoft.com/office/drawing/2014/main" id="{4A217588-425E-4CA3-85F4-448B167285C4}"/>
                </a:ext>
              </a:extLst>
            </p:cNvPr>
            <p:cNvSpPr/>
            <p:nvPr/>
          </p:nvSpPr>
          <p:spPr>
            <a:xfrm rot="5400000">
              <a:off x="1991178" y="477002"/>
              <a:ext cx="1741709" cy="3009989"/>
            </a:xfrm>
            <a:prstGeom prst="homePlate">
              <a:avLst>
                <a:gd name="adj" fmla="val 22381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Montserrat" panose="00000500000000000000" pitchFamily="2" charset="-52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C938BDB-F1EB-454B-92D2-D5D9D82278EE}"/>
                </a:ext>
              </a:extLst>
            </p:cNvPr>
            <p:cNvSpPr txBox="1"/>
            <p:nvPr/>
          </p:nvSpPr>
          <p:spPr>
            <a:xfrm rot="5400000">
              <a:off x="2149954" y="742688"/>
              <a:ext cx="1465476" cy="2189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>
                  <a:latin typeface="Montserrat" panose="00000500000000000000" pitchFamily="2" charset="-52"/>
                  <a:ea typeface="+mn-lt"/>
                  <a:cs typeface="+mn-lt"/>
                </a:rPr>
                <a:t>Поиск Грантовых средств для лаб.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A7B415F0-D438-444A-BAD8-45A6C946C374}"/>
              </a:ext>
            </a:extLst>
          </p:cNvPr>
          <p:cNvSpPr txBox="1"/>
          <p:nvPr/>
        </p:nvSpPr>
        <p:spPr>
          <a:xfrm>
            <a:off x="9707960" y="1563004"/>
            <a:ext cx="193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k-KZ" sz="1200" b="1">
                <a:latin typeface="Montserrat" panose="00000500000000000000" pitchFamily="2" charset="-52"/>
                <a:ea typeface="+mn-lt"/>
                <a:cs typeface="+mn-lt"/>
              </a:rPr>
              <a:t>Грантовое фин-ие </a:t>
            </a:r>
          </a:p>
          <a:p>
            <a:pPr lvl="0"/>
            <a:r>
              <a:rPr lang="kk-KZ" sz="1200" b="1">
                <a:latin typeface="Montserrat" panose="00000500000000000000" pitchFamily="2" charset="-52"/>
                <a:ea typeface="+mn-lt"/>
                <a:cs typeface="+mn-lt"/>
              </a:rPr>
              <a:t>Устойчивое развитие</a:t>
            </a:r>
            <a:endParaRPr lang="ru-RU" sz="1200" b="1">
              <a:latin typeface="Montserrat" panose="00000500000000000000" pitchFamily="2" charset="-52"/>
              <a:ea typeface="+mn-lt"/>
              <a:cs typeface="+mn-lt"/>
            </a:endParaRPr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44C39B9D-D7FC-4C48-9FB3-76003459D0E5}"/>
              </a:ext>
            </a:extLst>
          </p:cNvPr>
          <p:cNvGrpSpPr/>
          <p:nvPr/>
        </p:nvGrpSpPr>
        <p:grpSpPr>
          <a:xfrm rot="16200000">
            <a:off x="9182627" y="1997536"/>
            <a:ext cx="613657" cy="4234543"/>
            <a:chOff x="1349920" y="1111142"/>
            <a:chExt cx="3017107" cy="3107123"/>
          </a:xfrm>
        </p:grpSpPr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2AD8A698-1060-4FB8-B9DC-536E8BD6E991}"/>
                </a:ext>
              </a:extLst>
            </p:cNvPr>
            <p:cNvSpPr/>
            <p:nvPr/>
          </p:nvSpPr>
          <p:spPr>
            <a:xfrm>
              <a:off x="1491414" y="1290811"/>
              <a:ext cx="2755263" cy="2927454"/>
            </a:xfrm>
            <a:prstGeom prst="rect">
              <a:avLst/>
            </a:prstGeom>
            <a:noFill/>
            <a:ln w="19050">
              <a:solidFill>
                <a:srgbClr val="192F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Montserrat" panose="00000500000000000000" pitchFamily="2" charset="-52"/>
              </a:endParaRPr>
            </a:p>
          </p:txBody>
        </p:sp>
        <p:sp>
          <p:nvSpPr>
            <p:cNvPr id="68" name="Пятиугольник 66">
              <a:extLst>
                <a:ext uri="{FF2B5EF4-FFF2-40B4-BE49-F238E27FC236}">
                  <a16:creationId xmlns:a16="http://schemas.microsoft.com/office/drawing/2014/main" id="{FD979082-D446-47BF-8D90-122E2735B948}"/>
                </a:ext>
              </a:extLst>
            </p:cNvPr>
            <p:cNvSpPr/>
            <p:nvPr/>
          </p:nvSpPr>
          <p:spPr>
            <a:xfrm rot="5400000">
              <a:off x="1991178" y="477002"/>
              <a:ext cx="1741709" cy="3009989"/>
            </a:xfrm>
            <a:prstGeom prst="homePlate">
              <a:avLst>
                <a:gd name="adj" fmla="val 22381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Montserrat" panose="00000500000000000000" pitchFamily="2" charset="-52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A14E046-835B-4899-B85C-BC30C840470F}"/>
                </a:ext>
              </a:extLst>
            </p:cNvPr>
            <p:cNvSpPr txBox="1"/>
            <p:nvPr/>
          </p:nvSpPr>
          <p:spPr>
            <a:xfrm rot="5400000">
              <a:off x="1993469" y="533538"/>
              <a:ext cx="1728528" cy="3015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k-KZ" sz="1200" b="1">
                  <a:latin typeface="Montserrat" panose="00000500000000000000" pitchFamily="2" charset="-52"/>
                  <a:ea typeface="+mn-lt"/>
                  <a:cs typeface="+mn-lt"/>
                </a:rPr>
                <a:t>Подготовка кадров Расширение тем исследовании</a:t>
              </a:r>
              <a:endParaRPr lang="ru-RU" sz="1200" b="1">
                <a:latin typeface="Montserrat" panose="00000500000000000000" pitchFamily="2" charset="-52"/>
                <a:ea typeface="+mn-lt"/>
                <a:cs typeface="+mn-lt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7ABD1F2-B1B5-4308-B518-A758AD1787D4}"/>
              </a:ext>
            </a:extLst>
          </p:cNvPr>
          <p:cNvSpPr txBox="1"/>
          <p:nvPr/>
        </p:nvSpPr>
        <p:spPr>
          <a:xfrm>
            <a:off x="9731791" y="3883218"/>
            <a:ext cx="1702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k-KZ" sz="1200" b="1">
                <a:latin typeface="Montserrat" panose="00000500000000000000" pitchFamily="2" charset="-52"/>
                <a:ea typeface="+mn-lt"/>
                <a:cs typeface="+mn-lt"/>
              </a:rPr>
              <a:t>Человеческий потенциал</a:t>
            </a:r>
            <a:endParaRPr lang="ru-RU" sz="1200" b="1">
              <a:latin typeface="Montserrat" panose="00000500000000000000" pitchFamily="2" charset="-52"/>
              <a:ea typeface="+mn-lt"/>
              <a:cs typeface="+mn-lt"/>
            </a:endParaRP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F58D7E89-D97D-48CD-8428-4D04EB300BB0}"/>
              </a:ext>
            </a:extLst>
          </p:cNvPr>
          <p:cNvGrpSpPr/>
          <p:nvPr/>
        </p:nvGrpSpPr>
        <p:grpSpPr>
          <a:xfrm rot="16200000">
            <a:off x="9219181" y="2762394"/>
            <a:ext cx="587653" cy="4234543"/>
            <a:chOff x="1357038" y="1111142"/>
            <a:chExt cx="3009989" cy="3107123"/>
          </a:xfrm>
        </p:grpSpPr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DB34D26E-54F5-4C2B-9E8B-B81553CCDC1B}"/>
                </a:ext>
              </a:extLst>
            </p:cNvPr>
            <p:cNvSpPr/>
            <p:nvPr/>
          </p:nvSpPr>
          <p:spPr>
            <a:xfrm>
              <a:off x="1491414" y="1290811"/>
              <a:ext cx="2755263" cy="2927454"/>
            </a:xfrm>
            <a:prstGeom prst="rect">
              <a:avLst/>
            </a:prstGeom>
            <a:noFill/>
            <a:ln w="19050">
              <a:solidFill>
                <a:srgbClr val="192F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Montserrat" panose="00000500000000000000" pitchFamily="2" charset="-52"/>
              </a:endParaRPr>
            </a:p>
          </p:txBody>
        </p:sp>
        <p:sp>
          <p:nvSpPr>
            <p:cNvPr id="73" name="Пятиугольник 66">
              <a:extLst>
                <a:ext uri="{FF2B5EF4-FFF2-40B4-BE49-F238E27FC236}">
                  <a16:creationId xmlns:a16="http://schemas.microsoft.com/office/drawing/2014/main" id="{63F686C6-F32E-45A3-9836-1236EB87B925}"/>
                </a:ext>
              </a:extLst>
            </p:cNvPr>
            <p:cNvSpPr/>
            <p:nvPr/>
          </p:nvSpPr>
          <p:spPr>
            <a:xfrm rot="5400000">
              <a:off x="1991178" y="477002"/>
              <a:ext cx="1741709" cy="3009989"/>
            </a:xfrm>
            <a:prstGeom prst="homePlate">
              <a:avLst>
                <a:gd name="adj" fmla="val 22381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Montserrat" panose="00000500000000000000" pitchFamily="2" charset="-52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E89FFD5-247B-439A-B9FA-458CF3182ED3}"/>
                </a:ext>
              </a:extLst>
            </p:cNvPr>
            <p:cNvSpPr txBox="1"/>
            <p:nvPr/>
          </p:nvSpPr>
          <p:spPr>
            <a:xfrm rot="5400000">
              <a:off x="1986909" y="971504"/>
              <a:ext cx="1728528" cy="2154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k-KZ" sz="1200" b="1">
                  <a:latin typeface="Montserrat" panose="00000500000000000000" pitchFamily="2" charset="-52"/>
                  <a:ea typeface="+mn-lt"/>
                  <a:cs typeface="+mn-lt"/>
                </a:rPr>
                <a:t>Подготовка учебных программ, курсов</a:t>
              </a:r>
              <a:endParaRPr lang="ru-RU" sz="1200" b="1">
                <a:latin typeface="Montserrat" panose="00000500000000000000" pitchFamily="2" charset="-52"/>
                <a:ea typeface="+mn-lt"/>
                <a:cs typeface="+mn-lt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F320D87F-E696-4572-9E1D-F3AC9CD5602C}"/>
              </a:ext>
            </a:extLst>
          </p:cNvPr>
          <p:cNvSpPr txBox="1"/>
          <p:nvPr/>
        </p:nvSpPr>
        <p:spPr>
          <a:xfrm>
            <a:off x="9762860" y="4569791"/>
            <a:ext cx="2054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k-KZ" sz="1200" b="1">
                <a:latin typeface="Montserrat" panose="00000500000000000000" pitchFamily="2" charset="-52"/>
                <a:ea typeface="+mn-lt"/>
                <a:cs typeface="+mn-lt"/>
              </a:rPr>
              <a:t>Научно -Образовательная деятельность</a:t>
            </a:r>
            <a:endParaRPr lang="ru-RU" sz="1200" b="1">
              <a:latin typeface="Montserrat" panose="00000500000000000000" pitchFamily="2" charset="-52"/>
              <a:ea typeface="+mn-lt"/>
              <a:cs typeface="+mn-lt"/>
            </a:endParaRP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ED5E29D9-39B8-40E8-8E13-65F1B73D71E0}"/>
              </a:ext>
            </a:extLst>
          </p:cNvPr>
          <p:cNvGrpSpPr/>
          <p:nvPr/>
        </p:nvGrpSpPr>
        <p:grpSpPr>
          <a:xfrm rot="16200000">
            <a:off x="9189844" y="3508634"/>
            <a:ext cx="646332" cy="4234541"/>
            <a:chOff x="1357037" y="1111142"/>
            <a:chExt cx="3015631" cy="3107123"/>
          </a:xfrm>
        </p:grpSpPr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26C0A598-B315-4832-81FD-740FA072C81A}"/>
                </a:ext>
              </a:extLst>
            </p:cNvPr>
            <p:cNvSpPr/>
            <p:nvPr/>
          </p:nvSpPr>
          <p:spPr>
            <a:xfrm>
              <a:off x="1491414" y="1290811"/>
              <a:ext cx="2755263" cy="2927454"/>
            </a:xfrm>
            <a:prstGeom prst="rect">
              <a:avLst/>
            </a:prstGeom>
            <a:noFill/>
            <a:ln w="19050">
              <a:solidFill>
                <a:srgbClr val="192F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Montserrat" panose="00000500000000000000" pitchFamily="2" charset="-52"/>
              </a:endParaRPr>
            </a:p>
          </p:txBody>
        </p:sp>
        <p:sp>
          <p:nvSpPr>
            <p:cNvPr id="78" name="Пятиугольник 66">
              <a:extLst>
                <a:ext uri="{FF2B5EF4-FFF2-40B4-BE49-F238E27FC236}">
                  <a16:creationId xmlns:a16="http://schemas.microsoft.com/office/drawing/2014/main" id="{C9B3B59B-8DC5-4AAC-8B4F-3C4E7AC84026}"/>
                </a:ext>
              </a:extLst>
            </p:cNvPr>
            <p:cNvSpPr/>
            <p:nvPr/>
          </p:nvSpPr>
          <p:spPr>
            <a:xfrm rot="5400000">
              <a:off x="1991178" y="477002"/>
              <a:ext cx="1741709" cy="3009989"/>
            </a:xfrm>
            <a:prstGeom prst="homePlate">
              <a:avLst>
                <a:gd name="adj" fmla="val 22381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>
                <a:latin typeface="Montserrat" panose="00000500000000000000" pitchFamily="2" charset="-52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89C2601-8248-4FFD-BA56-A18A7DD992E1}"/>
                </a:ext>
              </a:extLst>
            </p:cNvPr>
            <p:cNvSpPr txBox="1"/>
            <p:nvPr/>
          </p:nvSpPr>
          <p:spPr>
            <a:xfrm rot="5400000">
              <a:off x="2000589" y="533536"/>
              <a:ext cx="1728528" cy="3015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kk-KZ" sz="1200" b="1">
                  <a:latin typeface="Montserrat" panose="00000500000000000000" pitchFamily="2" charset="-52"/>
                  <a:ea typeface="+mn-lt"/>
                  <a:cs typeface="+mn-lt"/>
                </a:rPr>
                <a:t>Формирование сплоченных команд вокруг центра </a:t>
              </a:r>
              <a:endParaRPr lang="ru-RU" sz="1200" b="1">
                <a:latin typeface="Montserrat" panose="00000500000000000000" pitchFamily="2" charset="-52"/>
                <a:ea typeface="+mn-lt"/>
                <a:cs typeface="+mn-lt"/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8CC9775F-0282-4DA8-973E-7E731FDF4F79}"/>
              </a:ext>
            </a:extLst>
          </p:cNvPr>
          <p:cNvSpPr txBox="1"/>
          <p:nvPr/>
        </p:nvSpPr>
        <p:spPr>
          <a:xfrm>
            <a:off x="9731483" y="5297258"/>
            <a:ext cx="1860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k-KZ" sz="1200" b="1">
                <a:latin typeface="Montserrat" panose="00000500000000000000" pitchFamily="2" charset="-52"/>
                <a:ea typeface="+mn-lt"/>
                <a:cs typeface="+mn-lt"/>
              </a:rPr>
              <a:t>Привлечение специалистов и ППС </a:t>
            </a:r>
            <a:endParaRPr lang="ru-RU" sz="1200" b="1">
              <a:latin typeface="Montserrat" panose="00000500000000000000" pitchFamily="2" charset="-52"/>
              <a:ea typeface="+mn-lt"/>
              <a:cs typeface="+mn-lt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669E9D41-11A1-4D53-B7F0-CEAF39DD064C}"/>
              </a:ext>
            </a:extLst>
          </p:cNvPr>
          <p:cNvCxnSpPr>
            <a:cxnSpLocks/>
          </p:cNvCxnSpPr>
          <p:nvPr/>
        </p:nvCxnSpPr>
        <p:spPr>
          <a:xfrm>
            <a:off x="4099127" y="926339"/>
            <a:ext cx="0" cy="4806334"/>
          </a:xfrm>
          <a:prstGeom prst="line">
            <a:avLst/>
          </a:prstGeom>
          <a:ln w="158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36053C74-B7E9-43C5-931D-E6D9BFCBCBF5}"/>
              </a:ext>
            </a:extLst>
          </p:cNvPr>
          <p:cNvSpPr/>
          <p:nvPr/>
        </p:nvSpPr>
        <p:spPr>
          <a:xfrm>
            <a:off x="585620" y="4592455"/>
            <a:ext cx="3293040" cy="1119559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C68C8435-2854-4BA9-9CA3-F562A9A0094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1837" y="3922779"/>
            <a:ext cx="2869374" cy="2923309"/>
          </a:xfrm>
          <a:prstGeom prst="rect">
            <a:avLst/>
          </a:prstGeom>
        </p:spPr>
      </p:pic>
      <p:sp>
        <p:nvSpPr>
          <p:cNvPr id="35" name="Прямоугольник 83">
            <a:extLst>
              <a:ext uri="{FF2B5EF4-FFF2-40B4-BE49-F238E27FC236}">
                <a16:creationId xmlns:a16="http://schemas.microsoft.com/office/drawing/2014/main" id="{53173F3B-C3ED-D9D4-09B2-753AFCC6DA6B}"/>
              </a:ext>
            </a:extLst>
          </p:cNvPr>
          <p:cNvSpPr/>
          <p:nvPr/>
        </p:nvSpPr>
        <p:spPr>
          <a:xfrm>
            <a:off x="689556" y="1803025"/>
            <a:ext cx="3279788" cy="953907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3403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7CD69B0-333B-4D9C-BAF6-A6BCB12ED0BF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Пятиугольник 84"/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3B7FB085-32DF-4B0A-A7CC-0BE432E93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70E5C7-0B7C-48E5-A58A-ABC12DA04F63}"/>
              </a:ext>
            </a:extLst>
          </p:cNvPr>
          <p:cNvSpPr txBox="1"/>
          <p:nvPr/>
        </p:nvSpPr>
        <p:spPr>
          <a:xfrm>
            <a:off x="941678" y="242038"/>
            <a:ext cx="951016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Montserrat Black"/>
                <a:ea typeface="+mn-lt"/>
                <a:cs typeface="+mn-lt"/>
              </a:rPr>
              <a:t>Научно-инновационны</a:t>
            </a:r>
            <a:r>
              <a:rPr lang="kk-KZ" b="1">
                <a:solidFill>
                  <a:schemeClr val="bg1"/>
                </a:solidFill>
                <a:latin typeface="Montserrat Black"/>
                <a:ea typeface="+mn-lt"/>
                <a:cs typeface="+mn-lt"/>
              </a:rPr>
              <a:t>е</a:t>
            </a:r>
            <a:r>
              <a:rPr lang="ru-RU" b="1">
                <a:solidFill>
                  <a:schemeClr val="bg1"/>
                </a:solidFill>
                <a:latin typeface="Montserrat Black"/>
                <a:ea typeface="+mn-lt"/>
                <a:cs typeface="+mn-lt"/>
              </a:rPr>
              <a:t> Центр "</a:t>
            </a:r>
            <a:r>
              <a:rPr lang="en-AU" b="1">
                <a:solidFill>
                  <a:schemeClr val="bg1"/>
                </a:solidFill>
                <a:latin typeface="Montserrat Black"/>
                <a:ea typeface="+mn-lt"/>
                <a:cs typeface="+mn-lt"/>
              </a:rPr>
              <a:t>INDUSTRY </a:t>
            </a:r>
            <a:r>
              <a:rPr lang="ru-RU" b="1">
                <a:solidFill>
                  <a:schemeClr val="bg1"/>
                </a:solidFill>
                <a:latin typeface="Montserrat Black"/>
                <a:ea typeface="+mn-lt"/>
                <a:cs typeface="+mn-lt"/>
              </a:rPr>
              <a:t>4.0"</a:t>
            </a:r>
          </a:p>
          <a:p>
            <a:endParaRPr lang="ru-RU" b="1">
              <a:solidFill>
                <a:schemeClr val="bg1"/>
              </a:solidFill>
              <a:latin typeface="Montserrat Black" panose="00000A00000000000000" pitchFamily="2" charset="-52"/>
              <a:ea typeface="+mn-lt"/>
              <a:cs typeface="+mn-lt"/>
            </a:endParaRPr>
          </a:p>
        </p:txBody>
      </p:sp>
      <p:graphicFrame>
        <p:nvGraphicFramePr>
          <p:cNvPr id="13" name="Таблица 4">
            <a:extLst>
              <a:ext uri="{FF2B5EF4-FFF2-40B4-BE49-F238E27FC236}">
                <a16:creationId xmlns:a16="http://schemas.microsoft.com/office/drawing/2014/main" id="{94C98B73-020B-4746-B414-391DC967C990}"/>
              </a:ext>
            </a:extLst>
          </p:cNvPr>
          <p:cNvGraphicFramePr>
            <a:graphicFrameLocks noGrp="1"/>
          </p:cNvGraphicFramePr>
          <p:nvPr/>
        </p:nvGraphicFramePr>
        <p:xfrm>
          <a:off x="176201" y="6033345"/>
          <a:ext cx="11838613" cy="648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464">
                  <a:extLst>
                    <a:ext uri="{9D8B030D-6E8A-4147-A177-3AD203B41FA5}">
                      <a16:colId xmlns:a16="http://schemas.microsoft.com/office/drawing/2014/main" val="705985499"/>
                    </a:ext>
                  </a:extLst>
                </a:gridCol>
                <a:gridCol w="2239167">
                  <a:extLst>
                    <a:ext uri="{9D8B030D-6E8A-4147-A177-3AD203B41FA5}">
                      <a16:colId xmlns:a16="http://schemas.microsoft.com/office/drawing/2014/main" val="1724924900"/>
                    </a:ext>
                  </a:extLst>
                </a:gridCol>
                <a:gridCol w="2675244">
                  <a:extLst>
                    <a:ext uri="{9D8B030D-6E8A-4147-A177-3AD203B41FA5}">
                      <a16:colId xmlns:a16="http://schemas.microsoft.com/office/drawing/2014/main" val="3279582096"/>
                    </a:ext>
                  </a:extLst>
                </a:gridCol>
                <a:gridCol w="3098369">
                  <a:extLst>
                    <a:ext uri="{9D8B030D-6E8A-4147-A177-3AD203B41FA5}">
                      <a16:colId xmlns:a16="http://schemas.microsoft.com/office/drawing/2014/main" val="1674155404"/>
                    </a:ext>
                  </a:extLst>
                </a:gridCol>
                <a:gridCol w="3098369">
                  <a:extLst>
                    <a:ext uri="{9D8B030D-6E8A-4147-A177-3AD203B41FA5}">
                      <a16:colId xmlns:a16="http://schemas.microsoft.com/office/drawing/2014/main" val="1673132634"/>
                    </a:ext>
                  </a:extLst>
                </a:gridCol>
              </a:tblGrid>
              <a:tr h="64847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KPI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Заявки на ГФ, ПЦФ, межд. проекты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ППС в </a:t>
                      </a: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WoS/Scopus</a:t>
                      </a: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НИР и НИРС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кадров (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MSc, PhD</a:t>
                      </a:r>
                      <a:r>
                        <a:rPr lang="kk-KZ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r>
                        <a:rPr lang="kk-KZ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Лабораторная база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Стартапы, Олимпиады, Хакатоны, Робототехника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64433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A15F0B7A-F63D-4482-8468-70A835296935}"/>
              </a:ext>
            </a:extLst>
          </p:cNvPr>
          <p:cNvSpPr txBox="1"/>
          <p:nvPr/>
        </p:nvSpPr>
        <p:spPr>
          <a:xfrm>
            <a:off x="1865016" y="1100719"/>
            <a:ext cx="22488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50" b="1">
                <a:solidFill>
                  <a:srgbClr val="002060"/>
                </a:solidFill>
                <a:latin typeface="Montserrat" panose="00000500000000000000" pitchFamily="2" charset="-52"/>
              </a:rPr>
              <a:t>INDUSTRY </a:t>
            </a:r>
            <a:r>
              <a:rPr lang="ru-RU" sz="1050" b="1">
                <a:solidFill>
                  <a:srgbClr val="002060"/>
                </a:solidFill>
                <a:latin typeface="Montserrat" panose="00000500000000000000" pitchFamily="2" charset="-52"/>
              </a:rPr>
              <a:t>4.0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Исследование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Оптимизация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</a:rPr>
              <a:t>Моделирование</a:t>
            </a:r>
            <a:endParaRPr lang="en-US" sz="90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CAEC5A6F-1E89-4D12-9A2A-C76708D38014}"/>
              </a:ext>
            </a:extLst>
          </p:cNvPr>
          <p:cNvSpPr/>
          <p:nvPr/>
        </p:nvSpPr>
        <p:spPr>
          <a:xfrm>
            <a:off x="288844" y="1426194"/>
            <a:ext cx="151880" cy="151880"/>
          </a:xfrm>
          <a:prstGeom prst="ellipse">
            <a:avLst/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90B5D3BC-0DDA-4B66-A84A-54E8D4F4CEDC}"/>
              </a:ext>
            </a:extLst>
          </p:cNvPr>
          <p:cNvCxnSpPr>
            <a:cxnSpLocks/>
          </p:cNvCxnSpPr>
          <p:nvPr/>
        </p:nvCxnSpPr>
        <p:spPr>
          <a:xfrm>
            <a:off x="432098" y="1499104"/>
            <a:ext cx="573549" cy="0"/>
          </a:xfrm>
          <a:prstGeom prst="line">
            <a:avLst/>
          </a:prstGeom>
          <a:ln>
            <a:solidFill>
              <a:srgbClr val="1CB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F609BD3-C972-4D1A-BF24-0D5C15715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74" y="1156513"/>
            <a:ext cx="717557" cy="701023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C68C8435-2854-4BA9-9CA3-F562A9A009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1837" y="3922779"/>
            <a:ext cx="2869374" cy="29233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89E827-56B2-50A1-C39C-0CAD11C8375D}"/>
              </a:ext>
            </a:extLst>
          </p:cNvPr>
          <p:cNvSpPr txBox="1"/>
          <p:nvPr/>
        </p:nvSpPr>
        <p:spPr>
          <a:xfrm>
            <a:off x="171797" y="2262829"/>
            <a:ext cx="4507668" cy="33239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1" err="1"/>
              <a:t>Основная</a:t>
            </a:r>
            <a:r>
              <a:rPr lang="en-US" sz="1500" b="1"/>
              <a:t> </a:t>
            </a:r>
            <a:r>
              <a:rPr lang="en-US" sz="1500" b="1" err="1"/>
              <a:t>миссия</a:t>
            </a:r>
            <a:r>
              <a:rPr lang="en-US" sz="1500" b="1"/>
              <a:t>: </a:t>
            </a:r>
            <a:r>
              <a:rPr lang="en-US" sz="1500" err="1">
                <a:ea typeface="+mn-lt"/>
                <a:cs typeface="+mn-lt"/>
              </a:rPr>
              <a:t>быть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центром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обеспечения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массового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внедрения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информационных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технологий</a:t>
            </a:r>
            <a:r>
              <a:rPr lang="en-US" sz="1500">
                <a:ea typeface="+mn-lt"/>
                <a:cs typeface="+mn-lt"/>
              </a:rPr>
              <a:t> в </a:t>
            </a:r>
            <a:r>
              <a:rPr lang="en-US" sz="1500" err="1">
                <a:ea typeface="+mn-lt"/>
                <a:cs typeface="+mn-lt"/>
              </a:rPr>
              <a:t>промышленность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масштабной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автоматизации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бизнес-процессов</a:t>
            </a:r>
            <a:r>
              <a:rPr lang="en-US" sz="1500">
                <a:ea typeface="+mn-lt"/>
                <a:cs typeface="+mn-lt"/>
              </a:rPr>
              <a:t> и </a:t>
            </a:r>
            <a:r>
              <a:rPr lang="en-US" sz="1500" err="1">
                <a:ea typeface="+mn-lt"/>
                <a:cs typeface="+mn-lt"/>
              </a:rPr>
              <a:t>применение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искусственного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интеллекта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для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сохранения</a:t>
            </a:r>
            <a:r>
              <a:rPr lang="en-US" sz="1500">
                <a:ea typeface="+mn-lt"/>
                <a:cs typeface="+mn-lt"/>
              </a:rPr>
              <a:t> и </a:t>
            </a:r>
            <a:r>
              <a:rPr lang="en-US" sz="1500" err="1">
                <a:ea typeface="+mn-lt"/>
                <a:cs typeface="+mn-lt"/>
              </a:rPr>
              <a:t>увеличения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конкурентных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преимуществ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предприятий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страны</a:t>
            </a:r>
            <a:r>
              <a:rPr lang="en-US" sz="1500"/>
              <a:t>.</a:t>
            </a:r>
            <a:endParaRPr lang="en-US" sz="1500">
              <a:cs typeface="Calibri"/>
            </a:endParaRPr>
          </a:p>
          <a:p>
            <a:pPr algn="just"/>
            <a:endParaRPr lang="en-US" sz="150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1" err="1"/>
              <a:t>Цель</a:t>
            </a:r>
            <a:r>
              <a:rPr lang="en-US" sz="1500" b="1"/>
              <a:t>:</a:t>
            </a:r>
            <a:r>
              <a:rPr lang="ru-KZ" sz="1500"/>
              <a:t> </a:t>
            </a:r>
            <a:r>
              <a:rPr lang="ru-RU" sz="1500">
                <a:ea typeface="+mn-lt"/>
                <a:cs typeface="+mn-lt"/>
              </a:rPr>
              <a:t>Создание автоматических производств, управляемых в режиме реального времени с учетом меняющихся внешних условий через проведение научных исследований в индустриальном секторе</a:t>
            </a:r>
            <a:r>
              <a:rPr lang="en-US" sz="1500"/>
              <a:t>.</a:t>
            </a:r>
            <a:endParaRPr lang="ru-KZ" sz="1500">
              <a:cs typeface="Calibri"/>
            </a:endParaRPr>
          </a:p>
          <a:p>
            <a:pPr algn="just"/>
            <a:endParaRPr lang="ru-KZ" sz="1500">
              <a:cs typeface="Calibri"/>
            </a:endParaRPr>
          </a:p>
        </p:txBody>
      </p:sp>
      <p:graphicFrame>
        <p:nvGraphicFramePr>
          <p:cNvPr id="492" name="Схема 44">
            <a:extLst>
              <a:ext uri="{FF2B5EF4-FFF2-40B4-BE49-F238E27FC236}">
                <a16:creationId xmlns:a16="http://schemas.microsoft.com/office/drawing/2014/main" id="{2AE66A6F-D147-2D79-99A7-A458E90457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779766"/>
              </p:ext>
            </p:extLst>
          </p:nvPr>
        </p:nvGraphicFramePr>
        <p:xfrm>
          <a:off x="5307606" y="890960"/>
          <a:ext cx="6573076" cy="4991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60300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7CD69B0-333B-4D9C-BAF6-A6BCB12ED0BF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5EDC9302-39F7-4FD5-B756-6693849B2DAF}"/>
              </a:ext>
            </a:extLst>
          </p:cNvPr>
          <p:cNvSpPr/>
          <p:nvPr/>
        </p:nvSpPr>
        <p:spPr>
          <a:xfrm>
            <a:off x="997485" y="211784"/>
            <a:ext cx="8325141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научно-исследователь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 центра «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 4.0</a:t>
            </a:r>
            <a:r>
              <a:rPr 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x-none" sz="2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0759D491-2149-48A1-B8BB-ADB67CD42EED}"/>
              </a:ext>
            </a:extLst>
          </p:cNvPr>
          <p:cNvSpPr/>
          <p:nvPr/>
        </p:nvSpPr>
        <p:spPr>
          <a:xfrm>
            <a:off x="11796506" y="115081"/>
            <a:ext cx="206809" cy="6717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6B9BEA67-74D8-418C-8F74-32EBCAE474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626" y="3934691"/>
            <a:ext cx="2869374" cy="2923309"/>
          </a:xfrm>
          <a:prstGeom prst="rect">
            <a:avLst/>
          </a:prstGeom>
        </p:spPr>
      </p:pic>
      <p:sp>
        <p:nvSpPr>
          <p:cNvPr id="69" name="Пятиугольник 84">
            <a:extLst>
              <a:ext uri="{FF2B5EF4-FFF2-40B4-BE49-F238E27FC236}">
                <a16:creationId xmlns:a16="http://schemas.microsoft.com/office/drawing/2014/main" id="{79DE2696-8B7C-41C8-BA1E-71C1D366B306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3B7FB085-32DF-4B0A-A7CC-0BE432E93F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10D5805-5A3B-ADE3-1E48-9531D697A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9226684"/>
              </p:ext>
            </p:extLst>
          </p:nvPr>
        </p:nvGraphicFramePr>
        <p:xfrm>
          <a:off x="6557863" y="1037751"/>
          <a:ext cx="5238644" cy="471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982EC2F4-D9C4-0E1F-5944-C1407D331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666378"/>
              </p:ext>
            </p:extLst>
          </p:nvPr>
        </p:nvGraphicFramePr>
        <p:xfrm>
          <a:off x="395493" y="981538"/>
          <a:ext cx="5166822" cy="5214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3D17656-D303-0E1C-CBC2-E7A79B8A5A64}"/>
              </a:ext>
            </a:extLst>
          </p:cNvPr>
          <p:cNvSpPr txBox="1"/>
          <p:nvPr/>
        </p:nvSpPr>
        <p:spPr>
          <a:xfrm>
            <a:off x="4167577" y="6322868"/>
            <a:ext cx="1799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рассмотрении</a:t>
            </a:r>
          </a:p>
        </p:txBody>
      </p:sp>
      <p:sp>
        <p:nvSpPr>
          <p:cNvPr id="3" name="Скругленный прямоугольник 45">
            <a:extLst>
              <a:ext uri="{FF2B5EF4-FFF2-40B4-BE49-F238E27FC236}">
                <a16:creationId xmlns:a16="http://schemas.microsoft.com/office/drawing/2014/main" id="{7951D34C-930D-4411-585B-6D377C6761CC}"/>
              </a:ext>
            </a:extLst>
          </p:cNvPr>
          <p:cNvSpPr/>
          <p:nvPr/>
        </p:nvSpPr>
        <p:spPr>
          <a:xfrm>
            <a:off x="6090285" y="6339380"/>
            <a:ext cx="2434792" cy="343359"/>
          </a:xfrm>
          <a:prstGeom prst="roundRect">
            <a:avLst>
              <a:gd name="adj" fmla="val 13762"/>
            </a:avLst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448,05 млн тенге</a:t>
            </a:r>
          </a:p>
        </p:txBody>
      </p:sp>
    </p:spTree>
    <p:extLst>
      <p:ext uri="{BB962C8B-B14F-4D97-AF65-F5344CB8AC3E}">
        <p14:creationId xmlns:p14="http://schemas.microsoft.com/office/powerpoint/2010/main" val="623274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7CD69B0-333B-4D9C-BAF6-A6BCB12ED0BF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0759D491-2149-48A1-B8BB-ADB67CD42EED}"/>
              </a:ext>
            </a:extLst>
          </p:cNvPr>
          <p:cNvSpPr/>
          <p:nvPr/>
        </p:nvSpPr>
        <p:spPr>
          <a:xfrm>
            <a:off x="11796506" y="115081"/>
            <a:ext cx="206809" cy="6717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6B9BEA67-74D8-418C-8F74-32EBCAE474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626" y="3934691"/>
            <a:ext cx="2869374" cy="2923309"/>
          </a:xfrm>
          <a:prstGeom prst="rect">
            <a:avLst/>
          </a:prstGeom>
        </p:spPr>
      </p:pic>
      <p:sp>
        <p:nvSpPr>
          <p:cNvPr id="69" name="Пятиугольник 84">
            <a:extLst>
              <a:ext uri="{FF2B5EF4-FFF2-40B4-BE49-F238E27FC236}">
                <a16:creationId xmlns:a16="http://schemas.microsoft.com/office/drawing/2014/main" id="{79DE2696-8B7C-41C8-BA1E-71C1D366B306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3B7FB085-32DF-4B0A-A7CC-0BE432E93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10D5805-5A3B-ADE3-1E48-9531D697A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2625366"/>
              </p:ext>
            </p:extLst>
          </p:nvPr>
        </p:nvGraphicFramePr>
        <p:xfrm>
          <a:off x="6150168" y="953630"/>
          <a:ext cx="5853147" cy="5546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982EC2F4-D9C4-0E1F-5944-C1407D331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070274"/>
              </p:ext>
            </p:extLst>
          </p:nvPr>
        </p:nvGraphicFramePr>
        <p:xfrm>
          <a:off x="501262" y="981538"/>
          <a:ext cx="5460221" cy="546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F17A3D-7552-79FB-4787-79EE9B303E3B}"/>
              </a:ext>
            </a:extLst>
          </p:cNvPr>
          <p:cNvSpPr/>
          <p:nvPr/>
        </p:nvSpPr>
        <p:spPr>
          <a:xfrm>
            <a:off x="2150509" y="255797"/>
            <a:ext cx="7879551" cy="32593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500" b="1">
                <a:solidFill>
                  <a:schemeClr val="bg1"/>
                </a:solidFill>
                <a:latin typeface="Montserrat Black" panose="00000A00000000000000" pitchFamily="2" charset="-52"/>
              </a:rPr>
              <a:t>Результаты</a:t>
            </a:r>
            <a:r>
              <a:rPr lang="en-US" sz="1500" b="1">
                <a:solidFill>
                  <a:schemeClr val="bg1"/>
                </a:solidFill>
                <a:latin typeface="Montserrat Black" panose="00000A00000000000000" pitchFamily="2" charset="-52"/>
              </a:rPr>
              <a:t> </a:t>
            </a:r>
            <a:r>
              <a:rPr lang="ru-RU" sz="1500" b="1">
                <a:solidFill>
                  <a:schemeClr val="bg1"/>
                </a:solidFill>
                <a:latin typeface="Montserrat Black" panose="00000A00000000000000" pitchFamily="2" charset="-52"/>
              </a:rPr>
              <a:t>работы научно-исследователь</a:t>
            </a:r>
            <a:r>
              <a:rPr lang="en-US" sz="1500" b="1">
                <a:solidFill>
                  <a:schemeClr val="bg1"/>
                </a:solidFill>
                <a:latin typeface="Montserrat Black" panose="00000A00000000000000" pitchFamily="2" charset="-52"/>
              </a:rPr>
              <a:t>c</a:t>
            </a:r>
            <a:r>
              <a:rPr lang="ru-RU" sz="1500" b="1">
                <a:solidFill>
                  <a:schemeClr val="bg1"/>
                </a:solidFill>
                <a:latin typeface="Montserrat Black" panose="00000A00000000000000" pitchFamily="2" charset="-52"/>
              </a:rPr>
              <a:t>кого центра «</a:t>
            </a:r>
            <a:r>
              <a:rPr lang="en-US" sz="1500" b="1">
                <a:solidFill>
                  <a:schemeClr val="bg1"/>
                </a:solidFill>
                <a:latin typeface="Montserrat Black" panose="00000A00000000000000" pitchFamily="2" charset="-52"/>
              </a:rPr>
              <a:t>Industry 4.0</a:t>
            </a:r>
            <a:r>
              <a:rPr lang="ru-RU" sz="1500" b="1">
                <a:solidFill>
                  <a:schemeClr val="bg1"/>
                </a:solidFill>
                <a:latin typeface="Montserrat Black" panose="00000A00000000000000" pitchFamily="2" charset="-52"/>
              </a:rPr>
              <a:t>»</a:t>
            </a:r>
            <a:endParaRPr lang="x-none" sz="1500" b="1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F46882-01B8-2F4E-8D18-998AF6231346}"/>
              </a:ext>
            </a:extLst>
          </p:cNvPr>
          <p:cNvSpPr txBox="1"/>
          <p:nvPr/>
        </p:nvSpPr>
        <p:spPr>
          <a:xfrm>
            <a:off x="1521558" y="6502681"/>
            <a:ext cx="4078361" cy="2616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100">
                <a:latin typeface="Montserrat Black"/>
              </a:rPr>
              <a:t>Поданы ТЗ на ПЦФ - ждем объявления конкурса</a:t>
            </a:r>
            <a:endParaRPr lang="ru-RU" sz="11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6821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7CD69B0-333B-4D9C-BAF6-A6BCB12ED0BF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0759D491-2149-48A1-B8BB-ADB67CD42EED}"/>
              </a:ext>
            </a:extLst>
          </p:cNvPr>
          <p:cNvSpPr/>
          <p:nvPr/>
        </p:nvSpPr>
        <p:spPr>
          <a:xfrm>
            <a:off x="11796506" y="115081"/>
            <a:ext cx="206809" cy="6717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6B9BEA67-74D8-418C-8F74-32EBCAE474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626" y="3934691"/>
            <a:ext cx="2869374" cy="2923309"/>
          </a:xfrm>
          <a:prstGeom prst="rect">
            <a:avLst/>
          </a:prstGeom>
        </p:spPr>
      </p:pic>
      <p:sp>
        <p:nvSpPr>
          <p:cNvPr id="69" name="Пятиугольник 84">
            <a:extLst>
              <a:ext uri="{FF2B5EF4-FFF2-40B4-BE49-F238E27FC236}">
                <a16:creationId xmlns:a16="http://schemas.microsoft.com/office/drawing/2014/main" id="{79DE2696-8B7C-41C8-BA1E-71C1D366B306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3B7FB085-32DF-4B0A-A7CC-0BE432E93F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F17A3D-7552-79FB-4787-79EE9B303E3B}"/>
              </a:ext>
            </a:extLst>
          </p:cNvPr>
          <p:cNvSpPr/>
          <p:nvPr/>
        </p:nvSpPr>
        <p:spPr>
          <a:xfrm>
            <a:off x="2150509" y="255797"/>
            <a:ext cx="7879551" cy="32593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500" b="1">
                <a:solidFill>
                  <a:schemeClr val="bg1"/>
                </a:solidFill>
                <a:latin typeface="Montserrat Black" panose="00000A00000000000000" pitchFamily="2" charset="-52"/>
              </a:rPr>
              <a:t>Результаты</a:t>
            </a:r>
            <a:r>
              <a:rPr lang="en-US" sz="1500" b="1">
                <a:solidFill>
                  <a:schemeClr val="bg1"/>
                </a:solidFill>
                <a:latin typeface="Montserrat Black" panose="00000A00000000000000" pitchFamily="2" charset="-52"/>
              </a:rPr>
              <a:t> </a:t>
            </a:r>
            <a:r>
              <a:rPr lang="ru-RU" sz="1500" b="1">
                <a:solidFill>
                  <a:schemeClr val="bg1"/>
                </a:solidFill>
                <a:latin typeface="Montserrat Black" panose="00000A00000000000000" pitchFamily="2" charset="-52"/>
              </a:rPr>
              <a:t>работы научно-исследователь</a:t>
            </a:r>
            <a:r>
              <a:rPr lang="en-US" sz="1500" b="1">
                <a:solidFill>
                  <a:schemeClr val="bg1"/>
                </a:solidFill>
                <a:latin typeface="Montserrat Black" panose="00000A00000000000000" pitchFamily="2" charset="-52"/>
              </a:rPr>
              <a:t>c</a:t>
            </a:r>
            <a:r>
              <a:rPr lang="ru-RU" sz="1500" b="1">
                <a:solidFill>
                  <a:schemeClr val="bg1"/>
                </a:solidFill>
                <a:latin typeface="Montserrat Black" panose="00000A00000000000000" pitchFamily="2" charset="-52"/>
              </a:rPr>
              <a:t>кого центра «</a:t>
            </a:r>
            <a:r>
              <a:rPr lang="en-US" sz="1500" b="1">
                <a:solidFill>
                  <a:schemeClr val="bg1"/>
                </a:solidFill>
                <a:latin typeface="Montserrat Black" panose="00000A00000000000000" pitchFamily="2" charset="-52"/>
              </a:rPr>
              <a:t>Industry 4.0</a:t>
            </a:r>
            <a:r>
              <a:rPr lang="ru-RU" sz="1500" b="1">
                <a:solidFill>
                  <a:schemeClr val="bg1"/>
                </a:solidFill>
                <a:latin typeface="Montserrat Black" panose="00000A00000000000000" pitchFamily="2" charset="-52"/>
              </a:rPr>
              <a:t>»</a:t>
            </a:r>
            <a:endParaRPr lang="x-none" sz="1500" b="1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9A87FB6-AFEF-88E5-0C55-D40AD0844B3D}"/>
              </a:ext>
            </a:extLst>
          </p:cNvPr>
          <p:cNvSpPr/>
          <p:nvPr/>
        </p:nvSpPr>
        <p:spPr>
          <a:xfrm>
            <a:off x="3555576" y="1915703"/>
            <a:ext cx="2344190" cy="9559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Разработка устройства мониторинга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B8C2EF3-2193-8803-C218-BA28AF6B5157}"/>
              </a:ext>
            </a:extLst>
          </p:cNvPr>
          <p:cNvSpPr/>
          <p:nvPr/>
        </p:nvSpPr>
        <p:spPr>
          <a:xfrm>
            <a:off x="6199989" y="1915702"/>
            <a:ext cx="3086149" cy="9559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 fontAlgn="b">
              <a:buFont typeface="Arial" panose="020B0604020202020204" pitchFamily="34" charset="0"/>
              <a:buChar char="•"/>
            </a:pPr>
            <a:r>
              <a:rPr lang="ru-RU" sz="14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Разработка станции сбора данных и ГИС портала </a:t>
            </a:r>
          </a:p>
          <a:p>
            <a:pPr marL="171450" indent="-171450" algn="ctr" fontAlgn="b">
              <a:buFont typeface="Arial" panose="020B0604020202020204" pitchFamily="34" charset="0"/>
              <a:buChar char="•"/>
            </a:pPr>
            <a:r>
              <a:rPr lang="ru-RU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Пройдена акселерация (сертификат)</a:t>
            </a:r>
            <a:endParaRPr lang="ru-RU" sz="1400" b="0" i="0" u="none" strike="noStrike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878CA72-D14F-7AF4-4937-7BBB5636B0B4}"/>
              </a:ext>
            </a:extLst>
          </p:cNvPr>
          <p:cNvSpPr/>
          <p:nvPr/>
        </p:nvSpPr>
        <p:spPr>
          <a:xfrm>
            <a:off x="9586361" y="1915702"/>
            <a:ext cx="2344190" cy="9559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Планируется подача заявки на финансирование от </a:t>
            </a:r>
            <a:r>
              <a:rPr lang="ru-RU" sz="1400" b="0" i="0" u="none" strike="noStrike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КазИнновайшин</a:t>
            </a:r>
            <a:endParaRPr lang="ru-RU" sz="1400" b="0" i="0" u="none" strike="noStrike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8E8839B-C69F-FF7E-0B9F-0A1F8ACC9A86}"/>
              </a:ext>
            </a:extLst>
          </p:cNvPr>
          <p:cNvSpPr/>
          <p:nvPr/>
        </p:nvSpPr>
        <p:spPr>
          <a:xfrm>
            <a:off x="3555576" y="3618492"/>
            <a:ext cx="2344190" cy="9559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круглый стол, </a:t>
            </a:r>
          </a:p>
          <a:p>
            <a:pPr algn="ctr"/>
            <a:r>
              <a:rPr lang="ru-RU" sz="14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формирование дорожной карты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CC8E96B-04EC-5D9B-6AD5-EA68D28F3D78}"/>
              </a:ext>
            </a:extLst>
          </p:cNvPr>
          <p:cNvSpPr/>
          <p:nvPr/>
        </p:nvSpPr>
        <p:spPr>
          <a:xfrm>
            <a:off x="6199989" y="3618491"/>
            <a:ext cx="3086149" cy="9559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 fontAlgn="b">
              <a:buFont typeface="Arial" panose="020B0604020202020204" pitchFamily="34" charset="0"/>
              <a:buChar char="•"/>
            </a:pPr>
            <a:r>
              <a:rPr lang="ru-RU" sz="14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Разработан комплексный анализ отрасли и определение актуальных направлений развития отрасли ЭП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9E7F96F-0197-5F8F-FF0D-D03FE528B6CE}"/>
              </a:ext>
            </a:extLst>
          </p:cNvPr>
          <p:cNvSpPr/>
          <p:nvPr/>
        </p:nvSpPr>
        <p:spPr>
          <a:xfrm>
            <a:off x="9586361" y="3618491"/>
            <a:ext cx="2344190" cy="9559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азработка акселератора для базовой станции 5G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A20A95-A101-0098-C6AD-1ED9DAFFF365}"/>
              </a:ext>
            </a:extLst>
          </p:cNvPr>
          <p:cNvSpPr txBox="1"/>
          <p:nvPr/>
        </p:nvSpPr>
        <p:spPr>
          <a:xfrm>
            <a:off x="462363" y="2153113"/>
            <a:ext cx="28013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0" i="0" kern="1200">
                <a:solidFill>
                  <a:schemeClr val="dk1"/>
                </a:solidFill>
                <a:effectLst/>
                <a:latin typeface="Montserrat Black" panose="00000A00000000000000" pitchFamily="2" charset="-52"/>
                <a:ea typeface="+mn-ea"/>
                <a:cs typeface="+mn-cs"/>
              </a:rPr>
              <a:t>Разработка решения для коммерциализации</a:t>
            </a:r>
            <a:endParaRPr lang="ru-KZ" sz="1400">
              <a:latin typeface="Montserrat Black" panose="00000A00000000000000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A22E9E-7BA3-C4AF-05E7-1F7B23AFFC36}"/>
              </a:ext>
            </a:extLst>
          </p:cNvPr>
          <p:cNvSpPr txBox="1"/>
          <p:nvPr/>
        </p:nvSpPr>
        <p:spPr>
          <a:xfrm>
            <a:off x="1109102" y="3426428"/>
            <a:ext cx="209335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/>
            <a:r>
              <a:rPr lang="ru-RU" sz="1400" b="0" i="0" u="none" strike="noStrike">
                <a:solidFill>
                  <a:srgbClr val="000000"/>
                </a:solidFill>
                <a:effectLst/>
                <a:latin typeface="Montserrat Black" panose="00000A00000000000000" pitchFamily="2" charset="-52"/>
              </a:rPr>
              <a:t>Отраслевой центр технологических компетенций по Электронной промышленности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6E0E0246-C3DA-F36F-D5DD-2FDE4441D9DC}"/>
              </a:ext>
            </a:extLst>
          </p:cNvPr>
          <p:cNvSpPr/>
          <p:nvPr/>
        </p:nvSpPr>
        <p:spPr>
          <a:xfrm>
            <a:off x="3555576" y="5020434"/>
            <a:ext cx="2344190" cy="9559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Сопровождение процесса приобретения индустриального робота, обучение.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60590096-161D-B274-CCF3-4232B4C343A0}"/>
              </a:ext>
            </a:extLst>
          </p:cNvPr>
          <p:cNvSpPr/>
          <p:nvPr/>
        </p:nvSpPr>
        <p:spPr>
          <a:xfrm>
            <a:off x="6199989" y="5020433"/>
            <a:ext cx="3086149" cy="9559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 fontAlgn="b">
              <a:buFont typeface="Arial" panose="020B0604020202020204" pitchFamily="34" charset="0"/>
              <a:buChar char="•"/>
            </a:pPr>
            <a:r>
              <a:rPr lang="ru-RU" sz="14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Интеграция робота в учебный процесс, проведение курсов для студентов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9974F993-2B98-536E-3F67-2534BB338471}"/>
              </a:ext>
            </a:extLst>
          </p:cNvPr>
          <p:cNvSpPr/>
          <p:nvPr/>
        </p:nvSpPr>
        <p:spPr>
          <a:xfrm>
            <a:off x="9586361" y="5020433"/>
            <a:ext cx="2344190" cy="95596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документов на получение статуса KUKA </a:t>
            </a:r>
            <a:r>
              <a:rPr lang="ru-RU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</a:t>
            </a:r>
            <a:r>
              <a:rPr lang="ru-RU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endParaRPr lang="ru-RU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FC9C93-FE84-1081-B52C-86F099E66033}"/>
              </a:ext>
            </a:extLst>
          </p:cNvPr>
          <p:cNvSpPr txBox="1"/>
          <p:nvPr/>
        </p:nvSpPr>
        <p:spPr>
          <a:xfrm>
            <a:off x="4257405" y="1138716"/>
            <a:ext cx="1095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KZ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6F4AA9E-007F-2AEC-7489-B4740D286A38}"/>
              </a:ext>
            </a:extLst>
          </p:cNvPr>
          <p:cNvCxnSpPr/>
          <p:nvPr/>
        </p:nvCxnSpPr>
        <p:spPr>
          <a:xfrm>
            <a:off x="6054435" y="1034916"/>
            <a:ext cx="0" cy="5261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6A85F93-C860-6925-725B-119F0E0B5C4B}"/>
              </a:ext>
            </a:extLst>
          </p:cNvPr>
          <p:cNvCxnSpPr/>
          <p:nvPr/>
        </p:nvCxnSpPr>
        <p:spPr>
          <a:xfrm>
            <a:off x="9429404" y="1034916"/>
            <a:ext cx="0" cy="5261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16F94E2-87B9-2756-9550-4F47C65E58F4}"/>
              </a:ext>
            </a:extLst>
          </p:cNvPr>
          <p:cNvSpPr txBox="1"/>
          <p:nvPr/>
        </p:nvSpPr>
        <p:spPr>
          <a:xfrm>
            <a:off x="7194319" y="1136354"/>
            <a:ext cx="1095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KZ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2D1AFF-876C-C987-FF1F-968591F12F2B}"/>
              </a:ext>
            </a:extLst>
          </p:cNvPr>
          <p:cNvSpPr txBox="1"/>
          <p:nvPr/>
        </p:nvSpPr>
        <p:spPr>
          <a:xfrm>
            <a:off x="10209712" y="1142306"/>
            <a:ext cx="1095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KZ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E601CE1F-9C0E-E8BF-FEF4-9491F98D6FCA}"/>
              </a:ext>
            </a:extLst>
          </p:cNvPr>
          <p:cNvCxnSpPr/>
          <p:nvPr/>
        </p:nvCxnSpPr>
        <p:spPr>
          <a:xfrm>
            <a:off x="764275" y="3167149"/>
            <a:ext cx="111662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1E821EF2-5F1D-3BA2-2D21-34051220BD9F}"/>
              </a:ext>
            </a:extLst>
          </p:cNvPr>
          <p:cNvCxnSpPr/>
          <p:nvPr/>
        </p:nvCxnSpPr>
        <p:spPr>
          <a:xfrm>
            <a:off x="764275" y="4807527"/>
            <a:ext cx="111662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3" descr="Изображение выглядит как игрушка, оранжевый, транспорт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88A4B59B-9943-1B15-35E8-FCA490CD08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62" y="5045535"/>
            <a:ext cx="2743200" cy="972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7A1DFAB-3806-3B69-837F-86F40392B7B3}"/>
              </a:ext>
            </a:extLst>
          </p:cNvPr>
          <p:cNvCxnSpPr>
            <a:cxnSpLocks/>
          </p:cNvCxnSpPr>
          <p:nvPr/>
        </p:nvCxnSpPr>
        <p:spPr>
          <a:xfrm>
            <a:off x="3257337" y="1034916"/>
            <a:ext cx="0" cy="5261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E3E4B4C-4D71-EB74-E23B-ECE139A7D2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859" y="786974"/>
            <a:ext cx="1380892" cy="1371833"/>
          </a:xfrm>
          <a:prstGeom prst="rect">
            <a:avLst/>
          </a:prstGeom>
        </p:spPr>
      </p:pic>
      <p:pic>
        <p:nvPicPr>
          <p:cNvPr id="6" name="Рисунок 6" descr="Изображение выглядит как текст, электроника, цепь&#10;&#10;Автоматически созданное описание">
            <a:extLst>
              <a:ext uri="{FF2B5EF4-FFF2-40B4-BE49-F238E27FC236}">
                <a16:creationId xmlns:a16="http://schemas.microsoft.com/office/drawing/2014/main" id="{CF706641-B627-F7A4-3CEA-4D958AFE29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" y="3594263"/>
            <a:ext cx="1228493" cy="831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803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7CD69B0-333B-4D9C-BAF6-A6BCB12ED0BF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5EDC9302-39F7-4FD5-B756-6693849B2DAF}"/>
              </a:ext>
            </a:extLst>
          </p:cNvPr>
          <p:cNvSpPr/>
          <p:nvPr/>
        </p:nvSpPr>
        <p:spPr>
          <a:xfrm>
            <a:off x="979636" y="214262"/>
            <a:ext cx="10539264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kk-KZ" sz="2000" b="1">
                <a:solidFill>
                  <a:schemeClr val="bg1"/>
                </a:solidFill>
                <a:ea typeface="+mn-lt"/>
                <a:cs typeface="+mn-lt"/>
              </a:rPr>
              <a:t>Научно-</a:t>
            </a:r>
            <a:r>
              <a:rPr lang="ru-RU" sz="2000" b="1">
                <a:solidFill>
                  <a:schemeClr val="bg1"/>
                </a:solidFill>
                <a:ea typeface="+mn-lt"/>
                <a:cs typeface="+mn-lt"/>
              </a:rPr>
              <a:t>инновационная деятельность университета</a:t>
            </a:r>
          </a:p>
        </p:txBody>
      </p:sp>
      <p:sp>
        <p:nvSpPr>
          <p:cNvPr id="56" name="Пятиугольник 55"/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B7FB085-32DF-4B0A-A7CC-0BE432E93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7621B8A-86E9-4969-A819-68BE6B0FB31A}"/>
              </a:ext>
            </a:extLst>
          </p:cNvPr>
          <p:cNvSpPr txBox="1"/>
          <p:nvPr/>
        </p:nvSpPr>
        <p:spPr>
          <a:xfrm>
            <a:off x="792837" y="860283"/>
            <a:ext cx="4419809" cy="53553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k-KZ" sz="1800" b="1" dirty="0">
                <a:solidFill>
                  <a:srgbClr val="0070C0"/>
                </a:solidFill>
              </a:rPr>
              <a:t>1) Выполнение научных проектов</a:t>
            </a:r>
            <a:endParaRPr lang="kk-KZ" sz="1800" b="1" dirty="0">
              <a:solidFill>
                <a:srgbClr val="0070C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800" dirty="0">
                <a:solidFill>
                  <a:srgbClr val="0070C0"/>
                </a:solidFill>
              </a:rPr>
              <a:t>Грантовое финансирование</a:t>
            </a:r>
            <a:endParaRPr lang="kk-KZ" sz="1800" dirty="0">
              <a:solidFill>
                <a:srgbClr val="0070C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KZ" sz="1800" dirty="0">
                <a:solidFill>
                  <a:srgbClr val="0070C0"/>
                </a:solidFill>
              </a:rPr>
              <a:t>ПЦФ МОН </a:t>
            </a:r>
            <a:r>
              <a:rPr lang="kk-KZ" sz="1800" dirty="0">
                <a:solidFill>
                  <a:srgbClr val="0070C0"/>
                </a:solidFill>
              </a:rPr>
              <a:t>РК</a:t>
            </a:r>
            <a:endParaRPr lang="kk-KZ" sz="1800" dirty="0">
              <a:solidFill>
                <a:srgbClr val="0070C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800" dirty="0">
                <a:solidFill>
                  <a:srgbClr val="0070C0"/>
                </a:solidFill>
              </a:rPr>
              <a:t>Международные гранты</a:t>
            </a:r>
            <a:endParaRPr lang="kk-KZ" sz="1800" dirty="0">
              <a:solidFill>
                <a:srgbClr val="0070C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800" dirty="0">
                <a:solidFill>
                  <a:srgbClr val="0070C0"/>
                </a:solidFill>
              </a:rPr>
              <a:t>Хоздоговорные проекты</a:t>
            </a:r>
            <a:endParaRPr lang="kk-KZ" sz="1800" dirty="0">
              <a:solidFill>
                <a:srgbClr val="0070C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800" dirty="0">
                <a:solidFill>
                  <a:srgbClr val="0070C0"/>
                </a:solidFill>
              </a:rPr>
              <a:t>Внутривузовские проекты</a:t>
            </a:r>
            <a:endParaRPr lang="kk-KZ" sz="1800" dirty="0">
              <a:solidFill>
                <a:srgbClr val="0070C0"/>
              </a:solidFill>
              <a:cs typeface="Calibri"/>
            </a:endParaRPr>
          </a:p>
          <a:p>
            <a:r>
              <a:rPr lang="kk-KZ" b="1" dirty="0">
                <a:solidFill>
                  <a:srgbClr val="0070C0"/>
                </a:solidFill>
              </a:rPr>
              <a:t>2) Публикационная активность</a:t>
            </a:r>
            <a:endParaRPr lang="kk-KZ" b="1" dirty="0">
              <a:solidFill>
                <a:srgbClr val="0070C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</a:rPr>
              <a:t>Scopus</a:t>
            </a:r>
            <a:r>
              <a:rPr lang="kk-KZ" dirty="0">
                <a:solidFill>
                  <a:srgbClr val="0070C0"/>
                </a:solidFill>
              </a:rPr>
              <a:t>/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WoS</a:t>
            </a:r>
            <a:r>
              <a:rPr lang="en-US" sz="1800" dirty="0">
                <a:solidFill>
                  <a:srgbClr val="0070C0"/>
                </a:solidFill>
              </a:rPr>
              <a:t>/ </a:t>
            </a:r>
            <a:r>
              <a:rPr lang="kk-KZ" sz="1800" dirty="0">
                <a:solidFill>
                  <a:srgbClr val="0070C0"/>
                </a:solidFill>
              </a:rPr>
              <a:t>КОКСОН</a:t>
            </a:r>
            <a:r>
              <a:rPr lang="kk-KZ" dirty="0">
                <a:solidFill>
                  <a:srgbClr val="0070C0"/>
                </a:solidFill>
              </a:rPr>
              <a:t> </a:t>
            </a:r>
            <a:endParaRPr lang="kk-KZ" dirty="0">
              <a:solidFill>
                <a:srgbClr val="0070C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KZ" sz="1800" dirty="0">
                <a:solidFill>
                  <a:srgbClr val="0070C0"/>
                </a:solidFill>
              </a:rPr>
              <a:t>Журнал</a:t>
            </a:r>
            <a:r>
              <a:rPr lang="en-US" sz="1800" dirty="0">
                <a:solidFill>
                  <a:srgbClr val="0070C0"/>
                </a:solidFill>
              </a:rPr>
              <a:t> AITU </a:t>
            </a:r>
            <a:r>
              <a:rPr lang="ru-KZ" sz="1800" dirty="0">
                <a:solidFill>
                  <a:srgbClr val="0070C0"/>
                </a:solidFill>
              </a:rPr>
              <a:t>-</a:t>
            </a:r>
            <a:r>
              <a:rPr lang="en-US" sz="1800" dirty="0">
                <a:solidFill>
                  <a:srgbClr val="0070C0"/>
                </a:solidFill>
              </a:rPr>
              <a:t>&gt;</a:t>
            </a:r>
            <a:r>
              <a:rPr lang="kk-KZ" sz="1800" dirty="0">
                <a:solidFill>
                  <a:srgbClr val="0070C0"/>
                </a:solidFill>
              </a:rPr>
              <a:t> КОКСОН</a:t>
            </a:r>
            <a:endParaRPr lang="kk-KZ" sz="1800" dirty="0">
              <a:solidFill>
                <a:srgbClr val="0070C0"/>
              </a:solidFill>
              <a:cs typeface="Calibri"/>
            </a:endParaRPr>
          </a:p>
          <a:p>
            <a:r>
              <a:rPr lang="kk-KZ" b="1" dirty="0">
                <a:solidFill>
                  <a:srgbClr val="0070C0"/>
                </a:solidFill>
              </a:rPr>
              <a:t>3) </a:t>
            </a:r>
            <a:r>
              <a:rPr lang="ru-KZ" b="1" dirty="0">
                <a:solidFill>
                  <a:srgbClr val="0070C0"/>
                </a:solidFill>
              </a:rPr>
              <a:t>Конференции</a:t>
            </a:r>
            <a:endParaRPr lang="ru-KZ" b="1" dirty="0">
              <a:solidFill>
                <a:srgbClr val="0070C0"/>
              </a:solidFill>
              <a:cs typeface="Calibri"/>
            </a:endParaRPr>
          </a:p>
          <a:p>
            <a:r>
              <a:rPr lang="ru-KZ" dirty="0">
                <a:solidFill>
                  <a:srgbClr val="0070C0"/>
                </a:solidFill>
              </a:rPr>
              <a:t>Организация </a:t>
            </a:r>
            <a:r>
              <a:rPr lang="en-US" dirty="0">
                <a:solidFill>
                  <a:srgbClr val="0070C0"/>
                </a:solidFill>
              </a:rPr>
              <a:t>SIST AITU 2022</a:t>
            </a:r>
            <a:endParaRPr lang="en-US" dirty="0">
              <a:solidFill>
                <a:srgbClr val="0070C0"/>
              </a:solidFill>
              <a:cs typeface="Calibri"/>
            </a:endParaRPr>
          </a:p>
          <a:p>
            <a:r>
              <a:rPr lang="kk-KZ" dirty="0">
                <a:solidFill>
                  <a:srgbClr val="0070C0"/>
                </a:solidFill>
              </a:rPr>
              <a:t>Участие ППС на конф.</a:t>
            </a:r>
            <a:endParaRPr lang="kk-KZ" dirty="0">
              <a:solidFill>
                <a:srgbClr val="0070C0"/>
              </a:solidFill>
              <a:cs typeface="Calibri"/>
            </a:endParaRPr>
          </a:p>
          <a:p>
            <a:r>
              <a:rPr lang="ru-KZ" b="1" dirty="0">
                <a:solidFill>
                  <a:srgbClr val="0070C0"/>
                </a:solidFill>
              </a:rPr>
              <a:t>4) </a:t>
            </a:r>
            <a:r>
              <a:rPr lang="kk-KZ" b="1" dirty="0">
                <a:solidFill>
                  <a:srgbClr val="0070C0"/>
                </a:solidFill>
              </a:rPr>
              <a:t>Подготовка научных кадров </a:t>
            </a:r>
            <a:endParaRPr lang="kk-KZ" b="1" dirty="0">
              <a:solidFill>
                <a:srgbClr val="0070C0"/>
              </a:solidFill>
              <a:cs typeface="Calibri"/>
            </a:endParaRPr>
          </a:p>
          <a:p>
            <a:r>
              <a:rPr lang="kk-KZ" dirty="0">
                <a:solidFill>
                  <a:srgbClr val="0070C0"/>
                </a:solidFill>
              </a:rPr>
              <a:t>Целевые </a:t>
            </a:r>
            <a:r>
              <a:rPr lang="en-US" sz="1800" dirty="0">
                <a:solidFill>
                  <a:srgbClr val="0070C0"/>
                </a:solidFill>
              </a:rPr>
              <a:t>PhD</a:t>
            </a:r>
            <a:r>
              <a:rPr lang="kk-KZ" sz="1800" dirty="0">
                <a:solidFill>
                  <a:srgbClr val="0070C0"/>
                </a:solidFill>
              </a:rPr>
              <a:t>, </a:t>
            </a:r>
            <a:r>
              <a:rPr lang="en-US" sz="1800" dirty="0">
                <a:solidFill>
                  <a:srgbClr val="0070C0"/>
                </a:solidFill>
              </a:rPr>
              <a:t>PhD</a:t>
            </a:r>
            <a:r>
              <a:rPr lang="kk-KZ" dirty="0">
                <a:solidFill>
                  <a:srgbClr val="0070C0"/>
                </a:solidFill>
              </a:rPr>
              <a:t> ИКТ </a:t>
            </a:r>
            <a:r>
              <a:rPr lang="en-US" dirty="0">
                <a:solidFill>
                  <a:srgbClr val="0070C0"/>
                </a:solidFill>
              </a:rPr>
              <a:t>AITU</a:t>
            </a:r>
            <a:endParaRPr lang="kk-KZ" sz="1800" dirty="0">
              <a:solidFill>
                <a:srgbClr val="0070C0"/>
              </a:solidFill>
            </a:endParaRPr>
          </a:p>
          <a:p>
            <a:r>
              <a:rPr lang="ru-KZ" sz="1800" dirty="0">
                <a:solidFill>
                  <a:srgbClr val="0070C0"/>
                </a:solidFill>
              </a:rPr>
              <a:t>а</a:t>
            </a:r>
            <a:r>
              <a:rPr lang="kk-KZ" sz="1800" dirty="0">
                <a:solidFill>
                  <a:srgbClr val="0070C0"/>
                </a:solidFill>
              </a:rPr>
              <a:t>ссоц.проф, ЛПВ, ЛНС, стипендии</a:t>
            </a:r>
            <a:endParaRPr lang="kk-KZ" sz="1800" dirty="0">
              <a:solidFill>
                <a:srgbClr val="0070C0"/>
              </a:solidFill>
              <a:cs typeface="Calibri"/>
            </a:endParaRPr>
          </a:p>
          <a:p>
            <a:r>
              <a:rPr lang="kk-KZ" sz="1800" dirty="0">
                <a:solidFill>
                  <a:srgbClr val="0070C0"/>
                </a:solidFill>
              </a:rPr>
              <a:t>Постдокторантура «Жас ғалым»</a:t>
            </a:r>
            <a:endParaRPr lang="ru-KZ" sz="1800" dirty="0">
              <a:solidFill>
                <a:srgbClr val="0070C0"/>
              </a:solidFill>
            </a:endParaRPr>
          </a:p>
          <a:p>
            <a:r>
              <a:rPr lang="ru-KZ" b="1" dirty="0">
                <a:solidFill>
                  <a:srgbClr val="0070C0"/>
                </a:solidFill>
              </a:rPr>
              <a:t>5)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kk-KZ" b="1" dirty="0">
                <a:solidFill>
                  <a:srgbClr val="0070C0"/>
                </a:solidFill>
              </a:rPr>
              <a:t>Договора с НИИ</a:t>
            </a:r>
            <a:endParaRPr lang="kk-KZ" b="1" dirty="0">
              <a:solidFill>
                <a:srgbClr val="0070C0"/>
              </a:solidFill>
              <a:cs typeface="Calibri"/>
            </a:endParaRPr>
          </a:p>
          <a:p>
            <a:r>
              <a:rPr lang="kk-KZ" sz="1800" dirty="0">
                <a:solidFill>
                  <a:srgbClr val="0070C0"/>
                </a:solidFill>
              </a:rPr>
              <a:t>Стажировки, </a:t>
            </a:r>
            <a:r>
              <a:rPr lang="kk-KZ" dirty="0">
                <a:solidFill>
                  <a:srgbClr val="0070C0"/>
                </a:solidFill>
              </a:rPr>
              <a:t>База практик</a:t>
            </a:r>
            <a:endParaRPr lang="kk-KZ" dirty="0">
              <a:solidFill>
                <a:srgbClr val="0070C0"/>
              </a:solidFill>
              <a:cs typeface="Calibri"/>
            </a:endParaRPr>
          </a:p>
          <a:p>
            <a:r>
              <a:rPr lang="kk-KZ" sz="1800" dirty="0">
                <a:solidFill>
                  <a:srgbClr val="0070C0"/>
                </a:solidFill>
              </a:rPr>
              <a:t>Диссоветы</a:t>
            </a:r>
            <a:r>
              <a:rPr lang="kk-KZ" dirty="0">
                <a:solidFill>
                  <a:srgbClr val="0070C0"/>
                </a:solidFill>
              </a:rPr>
              <a:t>, совместные заявки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57A8F7-5094-42F1-8B8F-00F5728B2AC2}"/>
              </a:ext>
            </a:extLst>
          </p:cNvPr>
          <p:cNvSpPr txBox="1"/>
          <p:nvPr/>
        </p:nvSpPr>
        <p:spPr>
          <a:xfrm>
            <a:off x="5325918" y="858920"/>
            <a:ext cx="4872707" cy="56323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k-KZ" b="1" dirty="0">
                <a:solidFill>
                  <a:srgbClr val="0070C0"/>
                </a:solidFill>
              </a:rPr>
              <a:t>6) Инновационные</a:t>
            </a:r>
            <a:r>
              <a:rPr lang="kk-KZ" sz="1800" b="1" dirty="0">
                <a:solidFill>
                  <a:srgbClr val="0070C0"/>
                </a:solidFill>
              </a:rPr>
              <a:t> гранты</a:t>
            </a:r>
            <a:r>
              <a:rPr lang="kk-KZ" b="1" dirty="0">
                <a:solidFill>
                  <a:srgbClr val="0070C0"/>
                </a:solidFill>
              </a:rPr>
              <a:t> </a:t>
            </a:r>
            <a:endParaRPr lang="en-US" dirty="0"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solidFill>
                  <a:srgbClr val="0070C0"/>
                </a:solidFill>
              </a:rPr>
              <a:t>Стимулирование продуктивных инноваций МЦРИАП и Всемирный Банк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solidFill>
                  <a:srgbClr val="0070C0"/>
                </a:solidFill>
              </a:rPr>
              <a:t>Фонд науки</a:t>
            </a:r>
            <a:endParaRPr lang="kk-KZ" sz="1800" b="1" dirty="0">
              <a:solidFill>
                <a:srgbClr val="0070C0"/>
              </a:solidFill>
            </a:endParaRPr>
          </a:p>
          <a:p>
            <a:r>
              <a:rPr lang="ru-KZ" b="1" dirty="0">
                <a:solidFill>
                  <a:srgbClr val="0070C0"/>
                </a:solidFill>
              </a:rPr>
              <a:t>7</a:t>
            </a:r>
            <a:r>
              <a:rPr lang="ru-KZ" sz="1800" b="1" dirty="0">
                <a:solidFill>
                  <a:srgbClr val="0070C0"/>
                </a:solidFill>
              </a:rPr>
              <a:t>) </a:t>
            </a:r>
            <a:r>
              <a:rPr lang="kk-KZ" sz="1800" b="1" dirty="0">
                <a:solidFill>
                  <a:srgbClr val="0070C0"/>
                </a:solidFill>
              </a:rPr>
              <a:t>Интеллектуальная собственность</a:t>
            </a:r>
            <a:endParaRPr lang="kk-KZ" sz="1800" b="1" dirty="0">
              <a:solidFill>
                <a:srgbClr val="0070C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solidFill>
                  <a:srgbClr val="0070C0"/>
                </a:solidFill>
              </a:rPr>
              <a:t>Авторские свидетельства</a:t>
            </a:r>
            <a:endParaRPr lang="kk-KZ" dirty="0">
              <a:solidFill>
                <a:srgbClr val="0070C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800" dirty="0">
                <a:solidFill>
                  <a:srgbClr val="0070C0"/>
                </a:solidFill>
              </a:rPr>
              <a:t>Патентование</a:t>
            </a:r>
            <a:endParaRPr lang="kk-KZ" sz="1800" dirty="0">
              <a:solidFill>
                <a:srgbClr val="0070C0"/>
              </a:solidFill>
              <a:cs typeface="Calibri"/>
            </a:endParaRPr>
          </a:p>
          <a:p>
            <a:r>
              <a:rPr lang="ru-KZ" b="1" dirty="0">
                <a:solidFill>
                  <a:srgbClr val="0070C0"/>
                </a:solidFill>
              </a:rPr>
              <a:t>8) </a:t>
            </a:r>
            <a:r>
              <a:rPr lang="kk-KZ" b="1" dirty="0">
                <a:solidFill>
                  <a:srgbClr val="0070C0"/>
                </a:solidFill>
              </a:rPr>
              <a:t>Лаборатории и НИЦ</a:t>
            </a:r>
            <a:endParaRPr lang="kk-KZ" b="1" dirty="0">
              <a:solidFill>
                <a:srgbClr val="0070C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Industry 4.0</a:t>
            </a:r>
            <a:r>
              <a:rPr lang="ru-KZ" dirty="0">
                <a:solidFill>
                  <a:srgbClr val="0070C0"/>
                </a:solidFill>
              </a:rPr>
              <a:t> -</a:t>
            </a:r>
            <a:r>
              <a:rPr lang="kk-KZ" dirty="0">
                <a:solidFill>
                  <a:srgbClr val="0070C0"/>
                </a:solidFill>
              </a:rPr>
              <a:t> Робототехника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cs typeface="Calibri"/>
              </a:rPr>
              <a:t>Big Data and Blockchain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FabLab</a:t>
            </a:r>
            <a:r>
              <a:rPr lang="ru-KZ" dirty="0">
                <a:solidFill>
                  <a:srgbClr val="0070C0"/>
                </a:solidFill>
              </a:rPr>
              <a:t> – </a:t>
            </a:r>
            <a:r>
              <a:rPr lang="en-US" dirty="0" err="1">
                <a:solidFill>
                  <a:srgbClr val="0070C0"/>
                </a:solidFill>
              </a:rPr>
              <a:t>OpenRAN</a:t>
            </a:r>
            <a:r>
              <a:rPr lang="ru-KZ" dirty="0">
                <a:solidFill>
                  <a:srgbClr val="0070C0"/>
                </a:solidFill>
              </a:rPr>
              <a:t>, </a:t>
            </a:r>
            <a:r>
              <a:rPr lang="en-US" dirty="0">
                <a:solidFill>
                  <a:srgbClr val="0070C0"/>
                </a:solidFill>
              </a:rPr>
              <a:t>5G-6G</a:t>
            </a:r>
            <a:endParaRPr lang="kk-KZ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Smart City</a:t>
            </a:r>
            <a:endParaRPr lang="kk-KZ" dirty="0">
              <a:solidFill>
                <a:srgbClr val="0070C0"/>
              </a:solidFill>
            </a:endParaRPr>
          </a:p>
          <a:p>
            <a:r>
              <a:rPr lang="ru-KZ" b="1" dirty="0">
                <a:solidFill>
                  <a:srgbClr val="0070C0"/>
                </a:solidFill>
              </a:rPr>
              <a:t>9) </a:t>
            </a:r>
            <a:r>
              <a:rPr lang="en-US" b="1" dirty="0">
                <a:solidFill>
                  <a:srgbClr val="0070C0"/>
                </a:solidFill>
              </a:rPr>
              <a:t>Research oriented study (ROS)</a:t>
            </a:r>
            <a:endParaRPr lang="kk-KZ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solidFill>
                  <a:srgbClr val="0070C0"/>
                </a:solidFill>
              </a:rPr>
              <a:t>Конкурс НИРС</a:t>
            </a:r>
            <a:endParaRPr lang="ru-KZ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KZ" dirty="0" err="1">
                <a:solidFill>
                  <a:srgbClr val="0070C0"/>
                </a:solidFill>
              </a:rPr>
              <a:t>Хакатоны</a:t>
            </a:r>
            <a:endParaRPr lang="kk-KZ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solidFill>
                  <a:srgbClr val="0070C0"/>
                </a:solidFill>
              </a:rPr>
              <a:t>студенческие конференции и др</a:t>
            </a:r>
            <a:endParaRPr lang="kk-KZ" sz="1800" dirty="0">
              <a:solidFill>
                <a:srgbClr val="0070C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KZ" dirty="0">
                <a:solidFill>
                  <a:srgbClr val="0070C0"/>
                </a:solidFill>
              </a:rPr>
              <a:t>Развитие стартапов </a:t>
            </a:r>
            <a:endParaRPr lang="kk-KZ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sz="1800" dirty="0">
                <a:solidFill>
                  <a:srgbClr val="0070C0"/>
                </a:solidFill>
              </a:rPr>
              <a:t>Резидентство в коворкинге</a:t>
            </a:r>
            <a:endParaRPr lang="kk-KZ" sz="1800" dirty="0">
              <a:solidFill>
                <a:srgbClr val="0070C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</a:rPr>
              <a:t>AITU Project Challenge</a:t>
            </a:r>
            <a:endParaRPr lang="en-US" sz="1800" dirty="0">
              <a:solidFill>
                <a:srgbClr val="0070C0"/>
              </a:solidFill>
              <a:cs typeface="Calibri"/>
            </a:endParaRPr>
          </a:p>
          <a:p>
            <a:r>
              <a:rPr lang="ru-KZ" b="1" dirty="0">
                <a:solidFill>
                  <a:srgbClr val="0070C0"/>
                </a:solidFill>
              </a:rPr>
              <a:t>10</a:t>
            </a:r>
            <a:r>
              <a:rPr lang="ru-KZ" sz="1800" b="1" dirty="0">
                <a:solidFill>
                  <a:srgbClr val="0070C0"/>
                </a:solidFill>
              </a:rPr>
              <a:t>) </a:t>
            </a:r>
            <a:r>
              <a:rPr lang="kk-KZ" sz="1800" b="1" dirty="0">
                <a:solidFill>
                  <a:srgbClr val="0070C0"/>
                </a:solidFill>
              </a:rPr>
              <a:t>Конкурс научных проектов учеников</a:t>
            </a:r>
            <a:endParaRPr lang="kk-KZ" sz="1800" dirty="0">
              <a:solidFill>
                <a:srgbClr val="0070C0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0666834-C91C-4DD1-B5CA-AE0BF9CBD911}"/>
              </a:ext>
            </a:extLst>
          </p:cNvPr>
          <p:cNvSpPr/>
          <p:nvPr/>
        </p:nvSpPr>
        <p:spPr>
          <a:xfrm>
            <a:off x="10091692" y="1573265"/>
            <a:ext cx="1732200" cy="762909"/>
          </a:xfrm>
          <a:prstGeom prst="rect">
            <a:avLst/>
          </a:prstGeom>
          <a:noFill/>
          <a:ln w="19050">
            <a:solidFill>
              <a:srgbClr val="192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>
                <a:solidFill>
                  <a:srgbClr val="0070C0"/>
                </a:solidFill>
              </a:rPr>
              <a:t>Научно-технический совет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216DA0A-72DB-4ED7-9012-287DC25E9FE7}"/>
              </a:ext>
            </a:extLst>
          </p:cNvPr>
          <p:cNvSpPr/>
          <p:nvPr/>
        </p:nvSpPr>
        <p:spPr>
          <a:xfrm>
            <a:off x="10091692" y="2391536"/>
            <a:ext cx="1732200" cy="884291"/>
          </a:xfrm>
          <a:prstGeom prst="rect">
            <a:avLst/>
          </a:prstGeom>
          <a:noFill/>
          <a:ln w="19050">
            <a:solidFill>
              <a:srgbClr val="192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KZ" sz="1600" dirty="0">
                <a:solidFill>
                  <a:srgbClr val="0070C0"/>
                </a:solidFill>
              </a:rPr>
              <a:t>Инновационная</a:t>
            </a:r>
          </a:p>
          <a:p>
            <a:pPr algn="ctr"/>
            <a:r>
              <a:rPr lang="ru-KZ" sz="1600" dirty="0">
                <a:solidFill>
                  <a:srgbClr val="0070C0"/>
                </a:solidFill>
              </a:rPr>
              <a:t>комиссия</a:t>
            </a:r>
            <a:endParaRPr lang="en-US" sz="1600" dirty="0">
              <a:solidFill>
                <a:srgbClr val="0070C0"/>
              </a:solidFill>
              <a:cs typeface="Calibri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89CD611-A013-438D-AC8C-7BDCF3F58E38}"/>
              </a:ext>
            </a:extLst>
          </p:cNvPr>
          <p:cNvSpPr/>
          <p:nvPr/>
        </p:nvSpPr>
        <p:spPr>
          <a:xfrm>
            <a:off x="10097730" y="3350663"/>
            <a:ext cx="1732200" cy="884291"/>
          </a:xfrm>
          <a:prstGeom prst="rect">
            <a:avLst/>
          </a:prstGeom>
          <a:noFill/>
          <a:ln w="19050">
            <a:solidFill>
              <a:srgbClr val="192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rgbClr val="0070C0"/>
                </a:solidFill>
              </a:rPr>
              <a:t>Совет молодых ученых</a:t>
            </a:r>
            <a:r>
              <a:rPr lang="ru-KZ" sz="1600" dirty="0">
                <a:solidFill>
                  <a:srgbClr val="0070C0"/>
                </a:solidFill>
              </a:rPr>
              <a:t>-СМУ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B0EFEE5-8868-4AF1-AEE3-8A440219D71F}"/>
              </a:ext>
            </a:extLst>
          </p:cNvPr>
          <p:cNvSpPr/>
          <p:nvPr/>
        </p:nvSpPr>
        <p:spPr>
          <a:xfrm>
            <a:off x="10097730" y="4292331"/>
            <a:ext cx="1726161" cy="884291"/>
          </a:xfrm>
          <a:prstGeom prst="rect">
            <a:avLst/>
          </a:prstGeom>
          <a:noFill/>
          <a:ln w="19050">
            <a:solidFill>
              <a:srgbClr val="192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IT-</a:t>
            </a:r>
            <a:r>
              <a:rPr lang="kk-KZ" sz="1600" dirty="0">
                <a:solidFill>
                  <a:srgbClr val="0070C0"/>
                </a:solidFill>
              </a:rPr>
              <a:t>совет</a:t>
            </a:r>
            <a:endParaRPr lang="ru-KZ" sz="16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D47A0A-3219-3F23-DDF7-89AD4A575B2A}"/>
              </a:ext>
            </a:extLst>
          </p:cNvPr>
          <p:cNvSpPr/>
          <p:nvPr/>
        </p:nvSpPr>
        <p:spPr>
          <a:xfrm>
            <a:off x="10097730" y="5233999"/>
            <a:ext cx="1726162" cy="884291"/>
          </a:xfrm>
          <a:prstGeom prst="rect">
            <a:avLst/>
          </a:prstGeom>
          <a:noFill/>
          <a:ln w="19050">
            <a:solidFill>
              <a:srgbClr val="192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KZ" sz="1200" dirty="0">
                <a:solidFill>
                  <a:srgbClr val="0070C0"/>
                </a:solidFill>
              </a:rPr>
              <a:t>Студенческое научное </a:t>
            </a:r>
          </a:p>
          <a:p>
            <a:pPr algn="ctr"/>
            <a:r>
              <a:rPr lang="ru-KZ" sz="1200" dirty="0">
                <a:solidFill>
                  <a:srgbClr val="0070C0"/>
                </a:solidFill>
              </a:rPr>
              <a:t>общество (С</a:t>
            </a:r>
            <a:r>
              <a:rPr lang="kk-KZ" sz="1200" dirty="0">
                <a:solidFill>
                  <a:srgbClr val="0070C0"/>
                </a:solidFill>
              </a:rPr>
              <a:t>НО)</a:t>
            </a:r>
            <a:endParaRPr lang="ru-KZ" sz="1200" dirty="0">
              <a:solidFill>
                <a:srgbClr val="0070C0"/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2E1FB4-B2A3-76EA-382C-F037F8B040F0}"/>
              </a:ext>
            </a:extLst>
          </p:cNvPr>
          <p:cNvSpPr txBox="1"/>
          <p:nvPr/>
        </p:nvSpPr>
        <p:spPr>
          <a:xfrm>
            <a:off x="10091692" y="799458"/>
            <a:ext cx="1761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b="1" dirty="0"/>
              <a:t>Коллегиальные структуры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41899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7CD69B0-333B-4D9C-BAF6-A6BCB12ED0BF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0759D491-2149-48A1-B8BB-ADB67CD42EED}"/>
              </a:ext>
            </a:extLst>
          </p:cNvPr>
          <p:cNvSpPr/>
          <p:nvPr/>
        </p:nvSpPr>
        <p:spPr>
          <a:xfrm>
            <a:off x="11796506" y="115081"/>
            <a:ext cx="206809" cy="6717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6B9BEA67-74D8-418C-8F74-32EBCAE474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626" y="3934691"/>
            <a:ext cx="2869374" cy="2923309"/>
          </a:xfrm>
          <a:prstGeom prst="rect">
            <a:avLst/>
          </a:prstGeom>
        </p:spPr>
      </p:pic>
      <p:sp>
        <p:nvSpPr>
          <p:cNvPr id="69" name="Пятиугольник 84">
            <a:extLst>
              <a:ext uri="{FF2B5EF4-FFF2-40B4-BE49-F238E27FC236}">
                <a16:creationId xmlns:a16="http://schemas.microsoft.com/office/drawing/2014/main" id="{79DE2696-8B7C-41C8-BA1E-71C1D366B306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3B7FB085-32DF-4B0A-A7CC-0BE432E93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F17A3D-7552-79FB-4787-79EE9B303E3B}"/>
              </a:ext>
            </a:extLst>
          </p:cNvPr>
          <p:cNvSpPr/>
          <p:nvPr/>
        </p:nvSpPr>
        <p:spPr>
          <a:xfrm>
            <a:off x="2150509" y="255797"/>
            <a:ext cx="7879551" cy="32593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500" b="1">
                <a:solidFill>
                  <a:schemeClr val="bg1"/>
                </a:solidFill>
                <a:latin typeface="Montserrat Black" panose="00000A00000000000000" pitchFamily="2" charset="-52"/>
              </a:rPr>
              <a:t>Результаты</a:t>
            </a:r>
            <a:r>
              <a:rPr lang="en-US" sz="1500" b="1">
                <a:solidFill>
                  <a:schemeClr val="bg1"/>
                </a:solidFill>
                <a:latin typeface="Montserrat Black" panose="00000A00000000000000" pitchFamily="2" charset="-52"/>
              </a:rPr>
              <a:t> </a:t>
            </a:r>
            <a:r>
              <a:rPr lang="ru-RU" sz="1500" b="1">
                <a:solidFill>
                  <a:schemeClr val="bg1"/>
                </a:solidFill>
                <a:latin typeface="Montserrat Black" panose="00000A00000000000000" pitchFamily="2" charset="-52"/>
              </a:rPr>
              <a:t>работы научно-исследователь</a:t>
            </a:r>
            <a:r>
              <a:rPr lang="en-US" sz="1500" b="1">
                <a:solidFill>
                  <a:schemeClr val="bg1"/>
                </a:solidFill>
                <a:latin typeface="Montserrat Black" panose="00000A00000000000000" pitchFamily="2" charset="-52"/>
              </a:rPr>
              <a:t>c</a:t>
            </a:r>
            <a:r>
              <a:rPr lang="ru-RU" sz="1500" b="1">
                <a:solidFill>
                  <a:schemeClr val="bg1"/>
                </a:solidFill>
                <a:latin typeface="Montserrat Black" panose="00000A00000000000000" pitchFamily="2" charset="-52"/>
              </a:rPr>
              <a:t>кого центра «</a:t>
            </a:r>
            <a:r>
              <a:rPr lang="en-US" sz="1500" b="1">
                <a:solidFill>
                  <a:schemeClr val="bg1"/>
                </a:solidFill>
                <a:latin typeface="Montserrat Black" panose="00000A00000000000000" pitchFamily="2" charset="-52"/>
              </a:rPr>
              <a:t>Industry 4.0</a:t>
            </a:r>
            <a:r>
              <a:rPr lang="ru-RU" sz="1500" b="1">
                <a:solidFill>
                  <a:schemeClr val="bg1"/>
                </a:solidFill>
                <a:latin typeface="Montserrat Black" panose="00000A00000000000000" pitchFamily="2" charset="-52"/>
              </a:rPr>
              <a:t>»</a:t>
            </a:r>
            <a:endParaRPr lang="x-none" sz="1500" b="1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pic>
        <p:nvPicPr>
          <p:cNvPr id="3" name="Рисунок 3" descr="Изображение выглядит как текст, человек, внешний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61858E9F-1F11-14D1-2565-77371DC5A1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371" y="2697259"/>
            <a:ext cx="1662268" cy="20647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D6DBD29-AFF9-F939-2F77-117A271EC4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255" y="4505637"/>
            <a:ext cx="1649664" cy="20647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челове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DCAD412-739D-E4D2-53D9-C96B8FF0A49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4061" y="860283"/>
            <a:ext cx="1684053" cy="2064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870781-2921-E2AB-1260-DA03165D84BB}"/>
              </a:ext>
            </a:extLst>
          </p:cNvPr>
          <p:cNvSpPr txBox="1"/>
          <p:nvPr/>
        </p:nvSpPr>
        <p:spPr>
          <a:xfrm>
            <a:off x="652427" y="1778182"/>
            <a:ext cx="62967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Т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ренинг-курс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«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Основы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работы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с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промышленными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роботами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KUKA».</a:t>
            </a:r>
          </a:p>
          <a:p>
            <a:endParaRPr lang="en-US" sz="16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endParaRPr lang="en-US" sz="16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endParaRPr lang="ru-RU" sz="16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Отраслевый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гибридный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чемпионат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WorldSkills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Kasakhstan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2022</a:t>
            </a:r>
            <a:b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компетенции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«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Интеграция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роботизированных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систем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».</a:t>
            </a:r>
            <a:b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место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-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Оразбай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Мұхтар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Нұрболұлы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SE-2005</a:t>
            </a:r>
            <a:b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II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место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-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Исенов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Данияр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Маратулы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SE-2014</a:t>
            </a:r>
          </a:p>
          <a:p>
            <a:endParaRPr lang="en-US" sz="16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endParaRPr lang="en-US" sz="16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endParaRPr lang="en-US" sz="16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Молодежный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форум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Всемирного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нефтяного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совета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«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Энергетический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переход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: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диалог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поколений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»</a:t>
            </a:r>
            <a:b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🔹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Команда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«HARDC0DE»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из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Astana IT University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стала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победителем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шестого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сезона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челленджа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этого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года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направлению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«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Цифровизация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» и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получила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грант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– 2 200 000 </a:t>
            </a:r>
            <a:r>
              <a:rPr lang="en-US" sz="160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тенге</a:t>
            </a:r>
            <a:r>
              <a:rPr lang="en-US" sz="16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008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Скругленный прямоугольник 37">
            <a:extLst>
              <a:ext uri="{FF2B5EF4-FFF2-40B4-BE49-F238E27FC236}">
                <a16:creationId xmlns:a16="http://schemas.microsoft.com/office/drawing/2014/main" id="{CB984B7F-B071-4636-BEBB-81416D7C9899}"/>
              </a:ext>
            </a:extLst>
          </p:cNvPr>
          <p:cNvSpPr/>
          <p:nvPr/>
        </p:nvSpPr>
        <p:spPr>
          <a:xfrm>
            <a:off x="594925" y="3153512"/>
            <a:ext cx="4186079" cy="1653619"/>
          </a:xfrm>
          <a:prstGeom prst="roundRect">
            <a:avLst>
              <a:gd name="adj" fmla="val 3307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37">
            <a:extLst>
              <a:ext uri="{FF2B5EF4-FFF2-40B4-BE49-F238E27FC236}">
                <a16:creationId xmlns:a16="http://schemas.microsoft.com/office/drawing/2014/main" id="{D2A7AE74-2530-46AA-A2C2-65208868133B}"/>
              </a:ext>
            </a:extLst>
          </p:cNvPr>
          <p:cNvSpPr/>
          <p:nvPr/>
        </p:nvSpPr>
        <p:spPr>
          <a:xfrm>
            <a:off x="3479668" y="1177762"/>
            <a:ext cx="8212335" cy="686550"/>
          </a:xfrm>
          <a:prstGeom prst="roundRect">
            <a:avLst>
              <a:gd name="adj" fmla="val 13096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7FB1D-6A6F-496B-B935-3E2DF00BC659}"/>
              </a:ext>
            </a:extLst>
          </p:cNvPr>
          <p:cNvSpPr txBox="1"/>
          <p:nvPr/>
        </p:nvSpPr>
        <p:spPr>
          <a:xfrm>
            <a:off x="3745774" y="1151705"/>
            <a:ext cx="7901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>
                <a:latin typeface="Montserrat" panose="00000500000000000000" pitchFamily="2" charset="-52"/>
              </a:rPr>
              <a:t>«Разработка технологии построения микропроцессорных ресурсосберегающих устройств релейной защиты на основе открытой архитектуры »</a:t>
            </a:r>
            <a:endParaRPr lang="en-US" sz="1400" b="1">
              <a:latin typeface="Montserrat" panose="00000500000000000000" pitchFamily="2" charset="-52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7CD69B0-333B-4D9C-BAF6-A6BCB12ED0BF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5EDC9302-39F7-4FD5-B756-6693849B2DAF}"/>
              </a:ext>
            </a:extLst>
          </p:cNvPr>
          <p:cNvSpPr/>
          <p:nvPr/>
        </p:nvSpPr>
        <p:spPr>
          <a:xfrm>
            <a:off x="979636" y="255797"/>
            <a:ext cx="10764645" cy="3231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500" b="1">
                <a:solidFill>
                  <a:schemeClr val="bg1"/>
                </a:solidFill>
                <a:latin typeface="Montserrat Black" panose="00000A00000000000000" pitchFamily="2" charset="-52"/>
              </a:rPr>
              <a:t>Грантовое финансирование по научным и научно-техническим проектам на 2022-2024 годы</a:t>
            </a:r>
            <a:endParaRPr lang="x-none" sz="1500" b="1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0759D491-2149-48A1-B8BB-ADB67CD42EED}"/>
              </a:ext>
            </a:extLst>
          </p:cNvPr>
          <p:cNvSpPr/>
          <p:nvPr/>
        </p:nvSpPr>
        <p:spPr>
          <a:xfrm>
            <a:off x="11796506" y="115081"/>
            <a:ext cx="206809" cy="6717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6B9BEA67-74D8-418C-8F74-32EBCAE474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626" y="3934691"/>
            <a:ext cx="2869374" cy="2923309"/>
          </a:xfrm>
          <a:prstGeom prst="rect">
            <a:avLst/>
          </a:prstGeom>
        </p:spPr>
      </p:pic>
      <p:sp>
        <p:nvSpPr>
          <p:cNvPr id="69" name="Пятиугольник 84">
            <a:extLst>
              <a:ext uri="{FF2B5EF4-FFF2-40B4-BE49-F238E27FC236}">
                <a16:creationId xmlns:a16="http://schemas.microsoft.com/office/drawing/2014/main" id="{79DE2696-8B7C-41C8-BA1E-71C1D366B306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3B7FB085-32DF-4B0A-A7CC-0BE432E93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70" name="Скругленный прямоугольник 45">
            <a:extLst>
              <a:ext uri="{FF2B5EF4-FFF2-40B4-BE49-F238E27FC236}">
                <a16:creationId xmlns:a16="http://schemas.microsoft.com/office/drawing/2014/main" id="{C7D38492-C822-4176-B20A-4547B4BD193F}"/>
              </a:ext>
            </a:extLst>
          </p:cNvPr>
          <p:cNvSpPr/>
          <p:nvPr/>
        </p:nvSpPr>
        <p:spPr>
          <a:xfrm>
            <a:off x="567888" y="1211753"/>
            <a:ext cx="3107129" cy="584775"/>
          </a:xfrm>
          <a:prstGeom prst="roundRect">
            <a:avLst>
              <a:gd name="adj" fmla="val 16298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651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latin typeface="Montserrat SemiBold" panose="00000700000000000000" pitchFamily="2" charset="-52"/>
              </a:rPr>
              <a:t>Наименование проекта</a:t>
            </a:r>
          </a:p>
        </p:txBody>
      </p:sp>
      <p:sp>
        <p:nvSpPr>
          <p:cNvPr id="74" name="Скругленный прямоугольник 37">
            <a:extLst>
              <a:ext uri="{FF2B5EF4-FFF2-40B4-BE49-F238E27FC236}">
                <a16:creationId xmlns:a16="http://schemas.microsoft.com/office/drawing/2014/main" id="{505E97C1-A032-48B6-A607-60A547C12E2D}"/>
              </a:ext>
            </a:extLst>
          </p:cNvPr>
          <p:cNvSpPr/>
          <p:nvPr/>
        </p:nvSpPr>
        <p:spPr>
          <a:xfrm>
            <a:off x="3479668" y="1965312"/>
            <a:ext cx="8212335" cy="528682"/>
          </a:xfrm>
          <a:prstGeom prst="roundRect">
            <a:avLst>
              <a:gd name="adj" fmla="val 11232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1A9BDBC-3BED-4E24-8800-76E89411CF91}"/>
              </a:ext>
            </a:extLst>
          </p:cNvPr>
          <p:cNvSpPr txBox="1"/>
          <p:nvPr/>
        </p:nvSpPr>
        <p:spPr>
          <a:xfrm>
            <a:off x="3675017" y="2044987"/>
            <a:ext cx="1922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>
                <a:latin typeface="Montserrat" panose="00000500000000000000" pitchFamily="2" charset="-52"/>
              </a:rPr>
              <a:t>75 млн тенге</a:t>
            </a:r>
            <a:endParaRPr lang="en-US" sz="1400" b="1">
              <a:latin typeface="Montserrat" panose="00000500000000000000" pitchFamily="2" charset="-52"/>
            </a:endParaRPr>
          </a:p>
        </p:txBody>
      </p:sp>
      <p:sp>
        <p:nvSpPr>
          <p:cNvPr id="76" name="Скругленный прямоугольник 45">
            <a:extLst>
              <a:ext uri="{FF2B5EF4-FFF2-40B4-BE49-F238E27FC236}">
                <a16:creationId xmlns:a16="http://schemas.microsoft.com/office/drawing/2014/main" id="{D75EB05D-0D1E-450C-B598-A28F49EB6645}"/>
              </a:ext>
            </a:extLst>
          </p:cNvPr>
          <p:cNvSpPr/>
          <p:nvPr/>
        </p:nvSpPr>
        <p:spPr>
          <a:xfrm>
            <a:off x="567888" y="1909219"/>
            <a:ext cx="3107129" cy="584775"/>
          </a:xfrm>
          <a:prstGeom prst="roundRect">
            <a:avLst>
              <a:gd name="adj" fmla="val 16298"/>
            </a:avLst>
          </a:prstGeom>
          <a:solidFill>
            <a:srgbClr val="36ACD8"/>
          </a:solidFill>
          <a:ln>
            <a:noFill/>
          </a:ln>
          <a:effectLst>
            <a:outerShdw blurRad="1651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latin typeface="Montserrat SemiBold" panose="00000700000000000000" pitchFamily="2" charset="-52"/>
              </a:rPr>
              <a:t>Общая сумма проекта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95CA853-ABB6-46B6-9E96-2B106B695BB6}"/>
              </a:ext>
            </a:extLst>
          </p:cNvPr>
          <p:cNvSpPr/>
          <p:nvPr/>
        </p:nvSpPr>
        <p:spPr>
          <a:xfrm>
            <a:off x="576013" y="4990008"/>
            <a:ext cx="4213701" cy="1406261"/>
          </a:xfrm>
          <a:prstGeom prst="roundRect">
            <a:avLst>
              <a:gd name="adj" fmla="val 515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BDC7F08-E5D2-4049-B8F4-191F70468840}"/>
              </a:ext>
            </a:extLst>
          </p:cNvPr>
          <p:cNvSpPr txBox="1"/>
          <p:nvPr/>
        </p:nvSpPr>
        <p:spPr>
          <a:xfrm>
            <a:off x="812766" y="5491670"/>
            <a:ext cx="36879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sz="1600" b="0" i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2022 - 25 </a:t>
            </a:r>
            <a:r>
              <a:rPr lang="ru-RU" sz="1600" b="0" i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млн.тг</a:t>
            </a:r>
            <a:r>
              <a:rPr lang="ru-RU" sz="1600" b="0" i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0" i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2023 - 25 </a:t>
            </a:r>
            <a:r>
              <a:rPr lang="ru-RU" sz="1600" b="0" i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млн.тг</a:t>
            </a:r>
            <a:r>
              <a:rPr lang="ru-RU" sz="1600" b="0" i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 b="0" i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2024 - 25 </a:t>
            </a:r>
            <a:r>
              <a:rPr lang="ru-RU" sz="1600" b="0" i="0" err="1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млн.тг</a:t>
            </a:r>
            <a:r>
              <a:rPr lang="ru-RU" sz="1600" b="0" i="0">
                <a:solidFill>
                  <a:schemeClr val="bg1"/>
                </a:solidFill>
                <a:effectLst/>
                <a:latin typeface="Montserrat" panose="00000500000000000000" pitchFamily="2" charset="-52"/>
              </a:rPr>
              <a:t>.</a:t>
            </a:r>
          </a:p>
        </p:txBody>
      </p:sp>
      <p:sp>
        <p:nvSpPr>
          <p:cNvPr id="83" name="Скругленный прямоугольник 45">
            <a:extLst>
              <a:ext uri="{FF2B5EF4-FFF2-40B4-BE49-F238E27FC236}">
                <a16:creationId xmlns:a16="http://schemas.microsoft.com/office/drawing/2014/main" id="{FC141FFF-6D2F-4E1B-AC06-F88ED9B829BF}"/>
              </a:ext>
            </a:extLst>
          </p:cNvPr>
          <p:cNvSpPr/>
          <p:nvPr/>
        </p:nvSpPr>
        <p:spPr>
          <a:xfrm>
            <a:off x="567888" y="5069697"/>
            <a:ext cx="4227916" cy="343359"/>
          </a:xfrm>
          <a:prstGeom prst="roundRect">
            <a:avLst>
              <a:gd name="adj" fmla="val 1376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latin typeface="Montserrat" panose="00000500000000000000" pitchFamily="2" charset="-52"/>
              </a:rPr>
              <a:t>Сумма по годам</a:t>
            </a:r>
          </a:p>
        </p:txBody>
      </p:sp>
      <p:sp>
        <p:nvSpPr>
          <p:cNvPr id="91" name="Скругленный прямоугольник 45">
            <a:extLst>
              <a:ext uri="{FF2B5EF4-FFF2-40B4-BE49-F238E27FC236}">
                <a16:creationId xmlns:a16="http://schemas.microsoft.com/office/drawing/2014/main" id="{7B1C59A7-5D97-40BA-9723-665F720B10AC}"/>
              </a:ext>
            </a:extLst>
          </p:cNvPr>
          <p:cNvSpPr/>
          <p:nvPr/>
        </p:nvSpPr>
        <p:spPr>
          <a:xfrm>
            <a:off x="567888" y="2876715"/>
            <a:ext cx="4227916" cy="343359"/>
          </a:xfrm>
          <a:prstGeom prst="roundRect">
            <a:avLst>
              <a:gd name="adj" fmla="val 1376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Montserrat" panose="00000500000000000000" pitchFamily="2" charset="-52"/>
              </a:rPr>
              <a:t>Состав исследовательской группы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874902A1-62DD-4059-8E28-359AFE63A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99567"/>
              </p:ext>
            </p:extLst>
          </p:nvPr>
        </p:nvGraphicFramePr>
        <p:xfrm>
          <a:off x="778542" y="3420291"/>
          <a:ext cx="3831547" cy="11063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689275144"/>
                    </a:ext>
                  </a:extLst>
                </a:gridCol>
                <a:gridCol w="1441250">
                  <a:extLst>
                    <a:ext uri="{9D8B030D-6E8A-4147-A177-3AD203B41FA5}">
                      <a16:colId xmlns:a16="http://schemas.microsoft.com/office/drawing/2014/main" val="3269934593"/>
                    </a:ext>
                  </a:extLst>
                </a:gridCol>
                <a:gridCol w="2227737">
                  <a:extLst>
                    <a:ext uri="{9D8B030D-6E8A-4147-A177-3AD203B41FA5}">
                      <a16:colId xmlns:a16="http://schemas.microsoft.com/office/drawing/2014/main" val="3601119385"/>
                    </a:ext>
                  </a:extLst>
                </a:gridCol>
              </a:tblGrid>
              <a:tr h="207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№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ФИО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Позиция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505480"/>
                  </a:ext>
                </a:extLst>
              </a:tr>
              <a:tr h="179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1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Нефтисов А.В.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Научный руководитель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805638"/>
                  </a:ext>
                </a:extLst>
              </a:tr>
              <a:tr h="1792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2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Саринова А.Ж.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Старший научный сотрудник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07423"/>
                  </a:ext>
                </a:extLst>
              </a:tr>
              <a:tr h="179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3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Кучанский</a:t>
                      </a: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О.Ю. 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Старший научный сотрудник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51817"/>
                  </a:ext>
                </a:extLst>
              </a:tr>
              <a:tr h="179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4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Кириченко Л.Н.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Младший научный сотрудник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859600"/>
                  </a:ext>
                </a:extLst>
              </a:tr>
              <a:tr h="179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5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err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Казамбаев</a:t>
                      </a:r>
                      <a:r>
                        <a:rPr lang="ru-RU" sz="1000" b="1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 И.М.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Montserrat" panose="00000500000000000000" pitchFamily="2" charset="-52"/>
                        </a:rPr>
                        <a:t>Младший научный сотрудник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Montserrat" panose="00000500000000000000" pitchFamily="2" charset="-52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823505"/>
                  </a:ext>
                </a:extLst>
              </a:tr>
            </a:tbl>
          </a:graphicData>
        </a:graphic>
      </p:graphicFrame>
      <p:sp>
        <p:nvSpPr>
          <p:cNvPr id="93" name="Скругленный прямоугольник 37">
            <a:extLst>
              <a:ext uri="{FF2B5EF4-FFF2-40B4-BE49-F238E27FC236}">
                <a16:creationId xmlns:a16="http://schemas.microsoft.com/office/drawing/2014/main" id="{A7A09509-48BD-4CC7-8562-0AD50D72B2AE}"/>
              </a:ext>
            </a:extLst>
          </p:cNvPr>
          <p:cNvSpPr/>
          <p:nvPr/>
        </p:nvSpPr>
        <p:spPr>
          <a:xfrm>
            <a:off x="5177471" y="2840750"/>
            <a:ext cx="6514531" cy="2923309"/>
          </a:xfrm>
          <a:prstGeom prst="roundRect">
            <a:avLst>
              <a:gd name="adj" fmla="val 5940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37">
            <a:extLst>
              <a:ext uri="{FF2B5EF4-FFF2-40B4-BE49-F238E27FC236}">
                <a16:creationId xmlns:a16="http://schemas.microsoft.com/office/drawing/2014/main" id="{BDA0C6C4-46A3-4BDE-A956-FD15E1E31947}"/>
              </a:ext>
            </a:extLst>
          </p:cNvPr>
          <p:cNvSpPr/>
          <p:nvPr/>
        </p:nvSpPr>
        <p:spPr>
          <a:xfrm>
            <a:off x="5229750" y="5812123"/>
            <a:ext cx="6514531" cy="790080"/>
          </a:xfrm>
          <a:prstGeom prst="roundRect">
            <a:avLst>
              <a:gd name="adj" fmla="val 5940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465FD2-2D57-484A-BD49-490B4918EF5D}"/>
              </a:ext>
            </a:extLst>
          </p:cNvPr>
          <p:cNvSpPr txBox="1"/>
          <p:nvPr/>
        </p:nvSpPr>
        <p:spPr>
          <a:xfrm>
            <a:off x="5448962" y="2949968"/>
            <a:ext cx="3619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>
                <a:latin typeface="Montserrat Black" panose="00000A00000000000000" pitchFamily="2" charset="-52"/>
              </a:rPr>
              <a:t>Приобретение оборудования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78C2352-1E76-42D6-B8D6-17E538BC96F6}"/>
              </a:ext>
            </a:extLst>
          </p:cNvPr>
          <p:cNvSpPr txBox="1"/>
          <p:nvPr/>
        </p:nvSpPr>
        <p:spPr>
          <a:xfrm>
            <a:off x="5341310" y="6030263"/>
            <a:ext cx="2244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>
                <a:latin typeface="Montserrat Black" panose="00000A00000000000000" pitchFamily="2" charset="-52"/>
              </a:rPr>
              <a:t>Заработная плата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48741F-89D3-4F80-90E7-5E7BBDD1C8F8}"/>
              </a:ext>
            </a:extLst>
          </p:cNvPr>
          <p:cNvSpPr txBox="1"/>
          <p:nvPr/>
        </p:nvSpPr>
        <p:spPr>
          <a:xfrm>
            <a:off x="5341310" y="3204279"/>
            <a:ext cx="571282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Осциллограф</a:t>
            </a:r>
          </a:p>
          <a:p>
            <a:pPr marL="342900" indent="-342900">
              <a:buAutoNum type="arabicPeriod"/>
            </a:pPr>
            <a:r>
              <a:rPr lang="ru-RU" sz="1400">
                <a:latin typeface="Montserrat" panose="00000500000000000000" pitchFamily="2" charset="-52"/>
              </a:rPr>
              <a:t>Нагрузочный трансформатор</a:t>
            </a:r>
          </a:p>
          <a:p>
            <a:pPr marL="342900" indent="-342900">
              <a:buAutoNum type="arabicPeriod"/>
            </a:pPr>
            <a:r>
              <a:rPr lang="ru-RU" sz="1400">
                <a:latin typeface="Montserrat" panose="00000500000000000000" pitchFamily="2" charset="-52"/>
              </a:rPr>
              <a:t>Отладочные платы</a:t>
            </a:r>
          </a:p>
          <a:p>
            <a:pPr marL="342900" indent="-342900">
              <a:buAutoNum type="arabicPeriod"/>
            </a:pPr>
            <a:r>
              <a:rPr lang="ru-RU" sz="1400">
                <a:latin typeface="Montserrat" panose="00000500000000000000" pitchFamily="2" charset="-52"/>
              </a:rPr>
              <a:t>Источники переменного напряжения</a:t>
            </a:r>
          </a:p>
          <a:p>
            <a:pPr marL="342900" indent="-342900">
              <a:buAutoNum type="arabicPeriod"/>
            </a:pPr>
            <a:r>
              <a:rPr lang="ru-RU" sz="1400">
                <a:latin typeface="Montserrat" panose="00000500000000000000" pitchFamily="2" charset="-52"/>
              </a:rPr>
              <a:t>Цифровое устройство релейной защиты</a:t>
            </a:r>
          </a:p>
          <a:p>
            <a:pPr marL="342900" indent="-342900">
              <a:buFontTx/>
              <a:buAutoNum type="arabicPeriod"/>
            </a:pPr>
            <a:r>
              <a:rPr lang="ru-RU" sz="1400">
                <a:latin typeface="Montserrat" panose="00000500000000000000" pitchFamily="2" charset="-52"/>
              </a:rPr>
              <a:t>Компьютеры</a:t>
            </a:r>
          </a:p>
          <a:p>
            <a:pPr marL="342900" indent="-342900">
              <a:buAutoNum type="arabicPeriod"/>
            </a:pPr>
            <a:r>
              <a:rPr lang="ru-RU" sz="1400">
                <a:latin typeface="Montserrat" panose="00000500000000000000" pitchFamily="2" charset="-52"/>
              </a:rPr>
              <a:t>Проектор</a:t>
            </a:r>
          </a:p>
          <a:p>
            <a:pPr marL="342900" indent="-342900">
              <a:buAutoNum type="arabicPeriod"/>
            </a:pPr>
            <a:r>
              <a:rPr lang="ru-RU" sz="1400">
                <a:latin typeface="Montserrat" panose="00000500000000000000" pitchFamily="2" charset="-52"/>
              </a:rPr>
              <a:t>Ноутбуки</a:t>
            </a:r>
          </a:p>
          <a:p>
            <a:pPr marL="342900" indent="-342900">
              <a:buAutoNum type="arabicPeriod"/>
            </a:pPr>
            <a:r>
              <a:rPr lang="ru-RU" sz="1400">
                <a:latin typeface="Montserrat" panose="00000500000000000000" pitchFamily="2" charset="-52"/>
              </a:rPr>
              <a:t>МФУ</a:t>
            </a:r>
          </a:p>
          <a:p>
            <a:pPr marL="342900" indent="-342900">
              <a:buAutoNum type="arabicPeriod"/>
            </a:pPr>
            <a:r>
              <a:rPr lang="ru-RU" sz="1400">
                <a:latin typeface="Montserrat" panose="00000500000000000000" pitchFamily="2" charset="-52"/>
              </a:rPr>
              <a:t>Верстаки</a:t>
            </a:r>
          </a:p>
          <a:p>
            <a:pPr marL="342900" indent="-342900">
              <a:buAutoNum type="arabicPeriod"/>
            </a:pPr>
            <a:r>
              <a:rPr lang="ru-RU" sz="1400">
                <a:latin typeface="Montserrat" panose="00000500000000000000" pitchFamily="2" charset="-52"/>
              </a:rPr>
              <a:t>Планшеты</a:t>
            </a:r>
          </a:p>
        </p:txBody>
      </p:sp>
      <p:sp>
        <p:nvSpPr>
          <p:cNvPr id="97" name="Скругленный прямоугольник 45">
            <a:extLst>
              <a:ext uri="{FF2B5EF4-FFF2-40B4-BE49-F238E27FC236}">
                <a16:creationId xmlns:a16="http://schemas.microsoft.com/office/drawing/2014/main" id="{AC55B8CB-9284-49D8-9621-5C3BEB6335D9}"/>
              </a:ext>
            </a:extLst>
          </p:cNvPr>
          <p:cNvSpPr/>
          <p:nvPr/>
        </p:nvSpPr>
        <p:spPr>
          <a:xfrm>
            <a:off x="9088151" y="2945163"/>
            <a:ext cx="2434792" cy="343359"/>
          </a:xfrm>
          <a:prstGeom prst="roundRect">
            <a:avLst>
              <a:gd name="adj" fmla="val 1376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10 418 521</a:t>
            </a:r>
            <a: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>
                <a:solidFill>
                  <a:schemeClr val="bg1"/>
                </a:solidFill>
                <a:latin typeface="Montserrat" panose="00000500000000000000" pitchFamily="2" charset="-52"/>
              </a:rPr>
              <a:t>тенге</a:t>
            </a:r>
          </a:p>
        </p:txBody>
      </p:sp>
      <p:sp>
        <p:nvSpPr>
          <p:cNvPr id="100" name="Скругленный прямоугольник 45">
            <a:extLst>
              <a:ext uri="{FF2B5EF4-FFF2-40B4-BE49-F238E27FC236}">
                <a16:creationId xmlns:a16="http://schemas.microsoft.com/office/drawing/2014/main" id="{0B0EF221-0489-4ACB-BFA8-16C7E1060ABF}"/>
              </a:ext>
            </a:extLst>
          </p:cNvPr>
          <p:cNvSpPr/>
          <p:nvPr/>
        </p:nvSpPr>
        <p:spPr>
          <a:xfrm>
            <a:off x="9156621" y="6035483"/>
            <a:ext cx="2434792" cy="343359"/>
          </a:xfrm>
          <a:prstGeom prst="roundRect">
            <a:avLst>
              <a:gd name="adj" fmla="val 1376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11 385 000</a:t>
            </a:r>
            <a: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>
                <a:solidFill>
                  <a:schemeClr val="bg1"/>
                </a:solidFill>
                <a:latin typeface="Montserrat" panose="00000500000000000000" pitchFamily="2" charset="-52"/>
              </a:rPr>
              <a:t>тенге</a:t>
            </a:r>
          </a:p>
        </p:txBody>
      </p:sp>
    </p:spTree>
    <p:extLst>
      <p:ext uri="{BB962C8B-B14F-4D97-AF65-F5344CB8AC3E}">
        <p14:creationId xmlns:p14="http://schemas.microsoft.com/office/powerpoint/2010/main" val="958065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Скругленный прямоугольник 37">
            <a:extLst>
              <a:ext uri="{FF2B5EF4-FFF2-40B4-BE49-F238E27FC236}">
                <a16:creationId xmlns:a16="http://schemas.microsoft.com/office/drawing/2014/main" id="{CB984B7F-B071-4636-BEBB-81416D7C9899}"/>
              </a:ext>
            </a:extLst>
          </p:cNvPr>
          <p:cNvSpPr/>
          <p:nvPr/>
        </p:nvSpPr>
        <p:spPr>
          <a:xfrm>
            <a:off x="594925" y="2597700"/>
            <a:ext cx="4204007" cy="2433549"/>
          </a:xfrm>
          <a:prstGeom prst="roundRect">
            <a:avLst>
              <a:gd name="adj" fmla="val 3307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37">
            <a:extLst>
              <a:ext uri="{FF2B5EF4-FFF2-40B4-BE49-F238E27FC236}">
                <a16:creationId xmlns:a16="http://schemas.microsoft.com/office/drawing/2014/main" id="{D2A7AE74-2530-46AA-A2C2-65208868133B}"/>
              </a:ext>
            </a:extLst>
          </p:cNvPr>
          <p:cNvSpPr/>
          <p:nvPr/>
        </p:nvSpPr>
        <p:spPr>
          <a:xfrm>
            <a:off x="3479668" y="1007870"/>
            <a:ext cx="8212335" cy="467128"/>
          </a:xfrm>
          <a:prstGeom prst="roundRect">
            <a:avLst>
              <a:gd name="adj" fmla="val 13096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A7FB1D-6A6F-496B-B935-3E2DF00BC659}"/>
              </a:ext>
            </a:extLst>
          </p:cNvPr>
          <p:cNvSpPr txBox="1"/>
          <p:nvPr/>
        </p:nvSpPr>
        <p:spPr>
          <a:xfrm>
            <a:off x="3791449" y="1086743"/>
            <a:ext cx="790157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ru-RU" sz="1400" b="1">
                <a:latin typeface="Montserrat"/>
              </a:rPr>
              <a:t>Центр компетенций "Электронная промышленность”</a:t>
            </a:r>
            <a:endParaRPr lang="en-US" sz="1400" b="1">
              <a:latin typeface="Montserrat" panose="00000500000000000000" pitchFamily="2" charset="-52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7CD69B0-333B-4D9C-BAF6-A6BCB12ED0BF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5EDC9302-39F7-4FD5-B756-6693849B2DAF}"/>
              </a:ext>
            </a:extLst>
          </p:cNvPr>
          <p:cNvSpPr/>
          <p:nvPr/>
        </p:nvSpPr>
        <p:spPr>
          <a:xfrm>
            <a:off x="979636" y="272582"/>
            <a:ext cx="10764645" cy="3231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500" b="1">
                <a:solidFill>
                  <a:schemeClr val="bg1"/>
                </a:solidFill>
                <a:latin typeface="Montserrat Black"/>
                <a:ea typeface="+mn-lt"/>
                <a:cs typeface="+mn-lt"/>
              </a:rPr>
              <a:t>Грантовая программа «Консорциумы производственного сектора I: Центры компетенций» </a:t>
            </a:r>
            <a:endParaRPr lang="x-none" sz="1500" b="1">
              <a:solidFill>
                <a:schemeClr val="bg1"/>
              </a:solidFill>
              <a:latin typeface="Montserrat Black"/>
              <a:ea typeface="+mn-lt"/>
              <a:cs typeface="+mn-lt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0759D491-2149-48A1-B8BB-ADB67CD42EED}"/>
              </a:ext>
            </a:extLst>
          </p:cNvPr>
          <p:cNvSpPr/>
          <p:nvPr/>
        </p:nvSpPr>
        <p:spPr>
          <a:xfrm>
            <a:off x="11796506" y="115081"/>
            <a:ext cx="206809" cy="6717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6B9BEA67-74D8-418C-8F74-32EBCAE474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626" y="3934691"/>
            <a:ext cx="2869374" cy="2923309"/>
          </a:xfrm>
          <a:prstGeom prst="rect">
            <a:avLst/>
          </a:prstGeom>
        </p:spPr>
      </p:pic>
      <p:sp>
        <p:nvSpPr>
          <p:cNvPr id="69" name="Пятиугольник 84">
            <a:extLst>
              <a:ext uri="{FF2B5EF4-FFF2-40B4-BE49-F238E27FC236}">
                <a16:creationId xmlns:a16="http://schemas.microsoft.com/office/drawing/2014/main" id="{79DE2696-8B7C-41C8-BA1E-71C1D366B306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3B7FB085-32DF-4B0A-A7CC-0BE432E93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70" name="Скругленный прямоугольник 45">
            <a:extLst>
              <a:ext uri="{FF2B5EF4-FFF2-40B4-BE49-F238E27FC236}">
                <a16:creationId xmlns:a16="http://schemas.microsoft.com/office/drawing/2014/main" id="{C7D38492-C822-4176-B20A-4547B4BD193F}"/>
              </a:ext>
            </a:extLst>
          </p:cNvPr>
          <p:cNvSpPr/>
          <p:nvPr/>
        </p:nvSpPr>
        <p:spPr>
          <a:xfrm>
            <a:off x="567888" y="951777"/>
            <a:ext cx="3107129" cy="584775"/>
          </a:xfrm>
          <a:prstGeom prst="roundRect">
            <a:avLst>
              <a:gd name="adj" fmla="val 16298"/>
            </a:avLst>
          </a:prstGeom>
          <a:solidFill>
            <a:srgbClr val="002060"/>
          </a:solidFill>
          <a:ln>
            <a:noFill/>
          </a:ln>
          <a:effectLst>
            <a:outerShdw blurRad="1651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latin typeface="Montserrat SemiBold" panose="00000700000000000000" pitchFamily="2" charset="-52"/>
              </a:rPr>
              <a:t>Наименование проекта</a:t>
            </a:r>
          </a:p>
        </p:txBody>
      </p:sp>
      <p:sp>
        <p:nvSpPr>
          <p:cNvPr id="74" name="Скругленный прямоугольник 37">
            <a:extLst>
              <a:ext uri="{FF2B5EF4-FFF2-40B4-BE49-F238E27FC236}">
                <a16:creationId xmlns:a16="http://schemas.microsoft.com/office/drawing/2014/main" id="{505E97C1-A032-48B6-A607-60A547C12E2D}"/>
              </a:ext>
            </a:extLst>
          </p:cNvPr>
          <p:cNvSpPr/>
          <p:nvPr/>
        </p:nvSpPr>
        <p:spPr>
          <a:xfrm>
            <a:off x="3479668" y="1705336"/>
            <a:ext cx="8212335" cy="467128"/>
          </a:xfrm>
          <a:prstGeom prst="roundRect">
            <a:avLst>
              <a:gd name="adj" fmla="val 11232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1A9BDBC-3BED-4E24-8800-76E89411CF91}"/>
              </a:ext>
            </a:extLst>
          </p:cNvPr>
          <p:cNvSpPr txBox="1"/>
          <p:nvPr/>
        </p:nvSpPr>
        <p:spPr>
          <a:xfrm>
            <a:off x="3675017" y="1785011"/>
            <a:ext cx="192239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1400" b="1">
                <a:latin typeface="Montserrat"/>
              </a:rPr>
              <a:t>275 млн тенге</a:t>
            </a:r>
            <a:endParaRPr lang="en-US" sz="1400" b="1">
              <a:latin typeface="Montserrat"/>
            </a:endParaRPr>
          </a:p>
        </p:txBody>
      </p:sp>
      <p:sp>
        <p:nvSpPr>
          <p:cNvPr id="76" name="Скругленный прямоугольник 45">
            <a:extLst>
              <a:ext uri="{FF2B5EF4-FFF2-40B4-BE49-F238E27FC236}">
                <a16:creationId xmlns:a16="http://schemas.microsoft.com/office/drawing/2014/main" id="{D75EB05D-0D1E-450C-B598-A28F49EB6645}"/>
              </a:ext>
            </a:extLst>
          </p:cNvPr>
          <p:cNvSpPr/>
          <p:nvPr/>
        </p:nvSpPr>
        <p:spPr>
          <a:xfrm>
            <a:off x="567888" y="1649242"/>
            <a:ext cx="3107129" cy="584775"/>
          </a:xfrm>
          <a:prstGeom prst="roundRect">
            <a:avLst>
              <a:gd name="adj" fmla="val 16298"/>
            </a:avLst>
          </a:prstGeom>
          <a:solidFill>
            <a:srgbClr val="36ACD8"/>
          </a:solidFill>
          <a:ln>
            <a:noFill/>
          </a:ln>
          <a:effectLst>
            <a:outerShdw blurRad="1651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>
                <a:latin typeface="Montserrat SemiBold" panose="00000700000000000000" pitchFamily="2" charset="-52"/>
              </a:rPr>
              <a:t>Общая сумма проекта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95CA853-ABB6-46B6-9E96-2B106B695BB6}"/>
              </a:ext>
            </a:extLst>
          </p:cNvPr>
          <p:cNvSpPr/>
          <p:nvPr/>
        </p:nvSpPr>
        <p:spPr>
          <a:xfrm>
            <a:off x="567049" y="5294808"/>
            <a:ext cx="4213701" cy="1101461"/>
          </a:xfrm>
          <a:prstGeom prst="roundRect">
            <a:avLst>
              <a:gd name="adj" fmla="val 515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BDC7F08-E5D2-4049-B8F4-191F70468840}"/>
              </a:ext>
            </a:extLst>
          </p:cNvPr>
          <p:cNvSpPr txBox="1"/>
          <p:nvPr/>
        </p:nvSpPr>
        <p:spPr>
          <a:xfrm>
            <a:off x="758978" y="5751646"/>
            <a:ext cx="3687906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bg1"/>
                </a:solidFill>
                <a:latin typeface="Montserrat"/>
              </a:rPr>
              <a:t>2022 - 121.45 </a:t>
            </a:r>
            <a:r>
              <a:rPr lang="ru-RU" sz="1600" b="0" i="0">
                <a:solidFill>
                  <a:schemeClr val="bg1"/>
                </a:solidFill>
                <a:effectLst/>
                <a:latin typeface="Montserrat"/>
              </a:rPr>
              <a:t>млн.</a:t>
            </a:r>
            <a:r>
              <a:rPr lang="ru-RU" sz="1600">
                <a:solidFill>
                  <a:schemeClr val="bg1"/>
                </a:solidFill>
                <a:latin typeface="Montserrat"/>
              </a:rPr>
              <a:t> </a:t>
            </a:r>
            <a:r>
              <a:rPr lang="ru-RU" sz="1600" b="0" i="0" err="1">
                <a:solidFill>
                  <a:schemeClr val="bg1"/>
                </a:solidFill>
                <a:effectLst/>
                <a:latin typeface="Montserrat"/>
              </a:rPr>
              <a:t>тг</a:t>
            </a:r>
            <a:r>
              <a:rPr lang="ru-RU" sz="1600" b="0" i="0">
                <a:solidFill>
                  <a:schemeClr val="bg1"/>
                </a:solidFill>
                <a:effectLst/>
                <a:latin typeface="Montserrat"/>
              </a:rPr>
              <a:t> ,</a:t>
            </a:r>
            <a:r>
              <a:rPr lang="ru-RU" sz="1600">
                <a:solidFill>
                  <a:schemeClr val="bg1"/>
                </a:solidFill>
                <a:latin typeface="Montserrat"/>
              </a:rPr>
              <a:t> </a:t>
            </a:r>
            <a:endParaRPr lang="ru-RU" sz="1600" b="0" i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bg1"/>
                </a:solidFill>
                <a:latin typeface="Montserrat"/>
              </a:rPr>
              <a:t>2023 -</a:t>
            </a:r>
            <a:r>
              <a:rPr lang="ru-RU" sz="1600" b="0" i="0">
                <a:solidFill>
                  <a:schemeClr val="bg1"/>
                </a:solidFill>
                <a:effectLst/>
                <a:latin typeface="Montserrat"/>
              </a:rPr>
              <a:t> </a:t>
            </a:r>
            <a:r>
              <a:rPr lang="ru-RU" sz="1600">
                <a:solidFill>
                  <a:schemeClr val="bg1"/>
                </a:solidFill>
                <a:latin typeface="Montserrat"/>
              </a:rPr>
              <a:t>153.55 млн</a:t>
            </a:r>
            <a:r>
              <a:rPr lang="ru-RU" sz="1600" b="0" i="0">
                <a:solidFill>
                  <a:schemeClr val="bg1"/>
                </a:solidFill>
                <a:effectLst/>
                <a:latin typeface="Montserrat"/>
              </a:rPr>
              <a:t>.</a:t>
            </a:r>
            <a:r>
              <a:rPr lang="ru-RU" sz="1600">
                <a:solidFill>
                  <a:schemeClr val="bg1"/>
                </a:solidFill>
                <a:latin typeface="Montserrat"/>
              </a:rPr>
              <a:t> </a:t>
            </a:r>
            <a:r>
              <a:rPr lang="ru-RU" sz="1600" b="0" i="0">
                <a:solidFill>
                  <a:schemeClr val="bg1"/>
                </a:solidFill>
                <a:effectLst/>
                <a:latin typeface="Montserrat"/>
              </a:rPr>
              <a:t>тг ,</a:t>
            </a:r>
            <a:r>
              <a:rPr lang="ru-RU" sz="1600">
                <a:solidFill>
                  <a:schemeClr val="bg1"/>
                </a:solidFill>
                <a:latin typeface="Montserrat"/>
              </a:rPr>
              <a:t> </a:t>
            </a:r>
            <a:endParaRPr lang="ru-RU" sz="1600" b="0" i="0">
              <a:solidFill>
                <a:schemeClr val="bg1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83" name="Скругленный прямоугольник 45">
            <a:extLst>
              <a:ext uri="{FF2B5EF4-FFF2-40B4-BE49-F238E27FC236}">
                <a16:creationId xmlns:a16="http://schemas.microsoft.com/office/drawing/2014/main" id="{FC141FFF-6D2F-4E1B-AC06-F88ED9B829BF}"/>
              </a:ext>
            </a:extLst>
          </p:cNvPr>
          <p:cNvSpPr/>
          <p:nvPr/>
        </p:nvSpPr>
        <p:spPr>
          <a:xfrm>
            <a:off x="558923" y="5374497"/>
            <a:ext cx="4227916" cy="343359"/>
          </a:xfrm>
          <a:prstGeom prst="roundRect">
            <a:avLst>
              <a:gd name="adj" fmla="val 13762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latin typeface="Montserrat" panose="00000500000000000000" pitchFamily="2" charset="-52"/>
              </a:rPr>
              <a:t>Сумма по годам</a:t>
            </a:r>
          </a:p>
        </p:txBody>
      </p:sp>
      <p:sp>
        <p:nvSpPr>
          <p:cNvPr id="91" name="Скругленный прямоугольник 45">
            <a:extLst>
              <a:ext uri="{FF2B5EF4-FFF2-40B4-BE49-F238E27FC236}">
                <a16:creationId xmlns:a16="http://schemas.microsoft.com/office/drawing/2014/main" id="{7B1C59A7-5D97-40BA-9723-665F720B10AC}"/>
              </a:ext>
            </a:extLst>
          </p:cNvPr>
          <p:cNvSpPr/>
          <p:nvPr/>
        </p:nvSpPr>
        <p:spPr>
          <a:xfrm>
            <a:off x="567888" y="2320903"/>
            <a:ext cx="4227916" cy="343359"/>
          </a:xfrm>
          <a:prstGeom prst="roundRect">
            <a:avLst>
              <a:gd name="adj" fmla="val 13762"/>
            </a:avLst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bg1"/>
                </a:solidFill>
                <a:latin typeface="Montserrat" panose="00000500000000000000" pitchFamily="2" charset="-52"/>
              </a:rPr>
              <a:t>Состав исследовательской группы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874902A1-62DD-4059-8E28-359AFE63A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947545"/>
              </p:ext>
            </p:extLst>
          </p:nvPr>
        </p:nvGraphicFramePr>
        <p:xfrm>
          <a:off x="778542" y="2864479"/>
          <a:ext cx="3831543" cy="18410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7551">
                  <a:extLst>
                    <a:ext uri="{9D8B030D-6E8A-4147-A177-3AD203B41FA5}">
                      <a16:colId xmlns:a16="http://schemas.microsoft.com/office/drawing/2014/main" val="2689275144"/>
                    </a:ext>
                  </a:extLst>
                </a:gridCol>
                <a:gridCol w="1577788">
                  <a:extLst>
                    <a:ext uri="{9D8B030D-6E8A-4147-A177-3AD203B41FA5}">
                      <a16:colId xmlns:a16="http://schemas.microsoft.com/office/drawing/2014/main" val="3269934593"/>
                    </a:ext>
                  </a:extLst>
                </a:gridCol>
                <a:gridCol w="1886204">
                  <a:extLst>
                    <a:ext uri="{9D8B030D-6E8A-4147-A177-3AD203B41FA5}">
                      <a16:colId xmlns:a16="http://schemas.microsoft.com/office/drawing/2014/main" val="3601119385"/>
                    </a:ext>
                  </a:extLst>
                </a:gridCol>
              </a:tblGrid>
              <a:tr h="187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№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Montserra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ФИО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Montserra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Позиция</a:t>
                      </a:r>
                      <a:endParaRPr lang="ru-RU" sz="800" b="1">
                        <a:solidFill>
                          <a:schemeClr val="tx1"/>
                        </a:solidFill>
                        <a:effectLst/>
                        <a:latin typeface="Montserra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505480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000" b="1" kern="1200" noProof="0" err="1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Нефтисов</a:t>
                      </a:r>
                      <a:r>
                        <a:rPr lang="kk-KZ" sz="1000" b="1" kern="1200" noProof="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 А.В.</a:t>
                      </a:r>
                      <a:endParaRPr lang="ru-RU" sz="1000" b="1" kern="1200">
                        <a:solidFill>
                          <a:schemeClr val="tx1"/>
                        </a:solidFill>
                        <a:effectLst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Научный руководитель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805638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000" b="1" kern="1200" noProof="0" err="1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Белощицкий</a:t>
                      </a:r>
                      <a:r>
                        <a:rPr lang="kk-KZ" sz="1000" b="1" kern="1200" noProof="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 А.А.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Соисполнитель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07423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Лебедев Д.В.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Соисполнитель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51817"/>
                  </a:ext>
                </a:extLst>
              </a:tr>
              <a:tr h="120208"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ru-RU" sz="1000" b="1" kern="1200" err="1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Арын</a:t>
                      </a: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 А.М. 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Соисполнитель 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98341"/>
                  </a:ext>
                </a:extLst>
              </a:tr>
              <a:tr h="120207"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ru-RU" sz="1000" b="1" kern="1200" err="1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Камбарова</a:t>
                      </a: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 Ж.Д. 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Соисполнитель 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49051"/>
                  </a:ext>
                </a:extLst>
              </a:tr>
              <a:tr h="120207"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ru-RU" sz="1000" b="1" kern="1200" err="1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Нурахов</a:t>
                      </a: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 Е. С. 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Соисполнитель 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782204"/>
                  </a:ext>
                </a:extLst>
              </a:tr>
              <a:tr h="120207">
                <a:tc>
                  <a:txBody>
                    <a:bodyPr/>
                    <a:lstStyle/>
                    <a:p>
                      <a:pPr lvl="0" algn="ctr">
                        <a:lnSpc>
                          <a:spcPct val="114999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ru-RU" sz="1000" b="1" kern="1200" err="1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Тасмурзаев</a:t>
                      </a: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 Н.М. 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Соисполнитель </a:t>
                      </a:r>
                    </a:p>
                  </a:txBody>
                  <a:tcPr marL="68580" marR="68580" marT="0" marB="0">
                    <a:lnL w="12700">
                      <a:solidFill>
                        <a:srgbClr val="002060"/>
                      </a:solidFill>
                    </a:lnL>
                    <a:lnR w="12700">
                      <a:solidFill>
                        <a:srgbClr val="002060"/>
                      </a:solidFill>
                    </a:lnR>
                    <a:lnT w="12700">
                      <a:solidFill>
                        <a:srgbClr val="002060"/>
                      </a:solidFill>
                    </a:lnT>
                    <a:lnB w="12700">
                      <a:solidFill>
                        <a:srgbClr val="00206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468966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ru-RU" sz="1000" b="1" kern="1200" err="1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Муханбет</a:t>
                      </a: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 А.А.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Соисполнитель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859600"/>
                  </a:ext>
                </a:extLst>
              </a:tr>
              <a:tr h="120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ru-RU" sz="1000" b="1" kern="1200" err="1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Амангелды</a:t>
                      </a: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 Б.С.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Соисполнитель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823505"/>
                  </a:ext>
                </a:extLst>
              </a:tr>
              <a:tr h="187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ru-RU" sz="1000" b="1" kern="1200" err="1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Ордабаев</a:t>
                      </a: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 С.Б.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buNone/>
                      </a:pPr>
                      <a:r>
                        <a:rPr lang="ru-RU" sz="1000" b="1" kern="1200">
                          <a:solidFill>
                            <a:schemeClr val="tx1"/>
                          </a:solidFill>
                          <a:effectLst/>
                          <a:latin typeface="Montserrat"/>
                          <a:ea typeface="+mn-ea"/>
                          <a:cs typeface="+mn-cs"/>
                        </a:rPr>
                        <a:t>Соисполнитель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7669769"/>
                  </a:ext>
                </a:extLst>
              </a:tr>
            </a:tbl>
          </a:graphicData>
        </a:graphic>
      </p:graphicFrame>
      <p:sp>
        <p:nvSpPr>
          <p:cNvPr id="93" name="Скругленный прямоугольник 37">
            <a:extLst>
              <a:ext uri="{FF2B5EF4-FFF2-40B4-BE49-F238E27FC236}">
                <a16:creationId xmlns:a16="http://schemas.microsoft.com/office/drawing/2014/main" id="{A7A09509-48BD-4CC7-8562-0AD50D72B2AE}"/>
              </a:ext>
            </a:extLst>
          </p:cNvPr>
          <p:cNvSpPr/>
          <p:nvPr/>
        </p:nvSpPr>
        <p:spPr>
          <a:xfrm>
            <a:off x="5177472" y="2567075"/>
            <a:ext cx="6523495" cy="1863687"/>
          </a:xfrm>
          <a:prstGeom prst="roundRect">
            <a:avLst>
              <a:gd name="adj" fmla="val 5940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37">
            <a:extLst>
              <a:ext uri="{FF2B5EF4-FFF2-40B4-BE49-F238E27FC236}">
                <a16:creationId xmlns:a16="http://schemas.microsoft.com/office/drawing/2014/main" id="{BDA0C6C4-46A3-4BDE-A956-FD15E1E31947}"/>
              </a:ext>
            </a:extLst>
          </p:cNvPr>
          <p:cNvSpPr/>
          <p:nvPr/>
        </p:nvSpPr>
        <p:spPr>
          <a:xfrm>
            <a:off x="5240225" y="4886085"/>
            <a:ext cx="6514531" cy="1277102"/>
          </a:xfrm>
          <a:prstGeom prst="roundRect">
            <a:avLst>
              <a:gd name="adj" fmla="val 5940"/>
            </a:avLst>
          </a:pr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465FD2-2D57-484A-BD49-490B4918EF5D}"/>
              </a:ext>
            </a:extLst>
          </p:cNvPr>
          <p:cNvSpPr txBox="1"/>
          <p:nvPr/>
        </p:nvSpPr>
        <p:spPr>
          <a:xfrm>
            <a:off x="5468981" y="2700524"/>
            <a:ext cx="3619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>
                <a:latin typeface="Montserrat Black" panose="00000A00000000000000" pitchFamily="2" charset="-52"/>
              </a:rPr>
              <a:t>Приобретение оборудования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78C2352-1E76-42D6-B8D6-17E538BC96F6}"/>
              </a:ext>
            </a:extLst>
          </p:cNvPr>
          <p:cNvSpPr txBox="1"/>
          <p:nvPr/>
        </p:nvSpPr>
        <p:spPr>
          <a:xfrm>
            <a:off x="5486399" y="5025437"/>
            <a:ext cx="2244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>
                <a:latin typeface="Montserrat Black" panose="00000A00000000000000" pitchFamily="2" charset="-52"/>
              </a:rPr>
              <a:t>Заработная плата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48741F-89D3-4F80-90E7-5E7BBDD1C8F8}"/>
              </a:ext>
            </a:extLst>
          </p:cNvPr>
          <p:cNvSpPr txBox="1"/>
          <p:nvPr/>
        </p:nvSpPr>
        <p:spPr>
          <a:xfrm>
            <a:off x="5486399" y="3036150"/>
            <a:ext cx="5712823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AutoNum type="arabicPeriod"/>
            </a:pPr>
            <a:r>
              <a:rPr lang="ru-RU" sz="1400">
                <a:effectLst/>
                <a:latin typeface="Montserrat"/>
                <a:ea typeface="Times New Roman" panose="02020603050405020304" pitchFamily="18" charset="0"/>
              </a:rPr>
              <a:t>Серверное оборудование</a:t>
            </a:r>
            <a:r>
              <a:rPr lang="ru-RU" sz="1400">
                <a:latin typeface="Montserrat"/>
                <a:ea typeface="Times New Roman" panose="02020603050405020304" pitchFamily="18" charset="0"/>
              </a:rPr>
              <a:t> </a:t>
            </a:r>
            <a:endParaRPr lang="ru-RU" sz="1400">
              <a:effectLst/>
              <a:latin typeface="Montserrat" panose="00000500000000000000" pitchFamily="2" charset="-52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>
                <a:latin typeface="Montserrat"/>
              </a:rPr>
              <a:t>Базовая станция 5G</a:t>
            </a:r>
            <a:endParaRPr lang="ru-RU"/>
          </a:p>
          <a:p>
            <a:pPr marL="342900" indent="-342900">
              <a:buFontTx/>
              <a:buAutoNum type="arabicPeriod"/>
            </a:pPr>
            <a:r>
              <a:rPr lang="ru-RU" sz="1400">
                <a:latin typeface="Montserrat"/>
              </a:rPr>
              <a:t>Лаборатория прототипирования</a:t>
            </a:r>
            <a:endParaRPr lang="ru-RU" sz="1400">
              <a:latin typeface="Montserrat" panose="00000500000000000000" pitchFamily="2" charset="-52"/>
            </a:endParaRPr>
          </a:p>
        </p:txBody>
      </p:sp>
      <p:sp>
        <p:nvSpPr>
          <p:cNvPr id="97" name="Скругленный прямоугольник 45">
            <a:extLst>
              <a:ext uri="{FF2B5EF4-FFF2-40B4-BE49-F238E27FC236}">
                <a16:creationId xmlns:a16="http://schemas.microsoft.com/office/drawing/2014/main" id="{AC55B8CB-9284-49D8-9621-5C3BEB6335D9}"/>
              </a:ext>
            </a:extLst>
          </p:cNvPr>
          <p:cNvSpPr/>
          <p:nvPr/>
        </p:nvSpPr>
        <p:spPr>
          <a:xfrm>
            <a:off x="9112403" y="2694194"/>
            <a:ext cx="2434792" cy="343359"/>
          </a:xfrm>
          <a:prstGeom prst="roundRect">
            <a:avLst>
              <a:gd name="adj" fmla="val 13762"/>
            </a:avLst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" sz="1600" b="1">
                <a:solidFill>
                  <a:schemeClr val="bg1"/>
                </a:solidFill>
                <a:latin typeface="Montserrat"/>
              </a:rPr>
              <a:t>167 037 009</a:t>
            </a:r>
            <a:r>
              <a:rPr lang="ru-RU" sz="1600" b="1">
                <a:solidFill>
                  <a:schemeClr val="bg1"/>
                </a:solidFill>
                <a:latin typeface="Montserrat"/>
              </a:rPr>
              <a:t> тенге</a:t>
            </a:r>
            <a:endParaRPr lang="ru-RU">
              <a:solidFill>
                <a:schemeClr val="bg1"/>
              </a:solidFill>
              <a:cs typeface="Calibri"/>
            </a:endParaRPr>
          </a:p>
        </p:txBody>
      </p:sp>
      <p:sp>
        <p:nvSpPr>
          <p:cNvPr id="100" name="Скругленный прямоугольник 45">
            <a:extLst>
              <a:ext uri="{FF2B5EF4-FFF2-40B4-BE49-F238E27FC236}">
                <a16:creationId xmlns:a16="http://schemas.microsoft.com/office/drawing/2014/main" id="{0B0EF221-0489-4ACB-BFA8-16C7E1060ABF}"/>
              </a:ext>
            </a:extLst>
          </p:cNvPr>
          <p:cNvSpPr/>
          <p:nvPr/>
        </p:nvSpPr>
        <p:spPr>
          <a:xfrm>
            <a:off x="9112403" y="5023034"/>
            <a:ext cx="2434792" cy="343359"/>
          </a:xfrm>
          <a:prstGeom prst="roundRect">
            <a:avLst>
              <a:gd name="adj" fmla="val 13762"/>
            </a:avLst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" sz="1600" b="1">
                <a:solidFill>
                  <a:schemeClr val="bg1"/>
                </a:solidFill>
                <a:latin typeface="Montserrat"/>
              </a:rPr>
              <a:t>23 007 600</a:t>
            </a:r>
            <a:r>
              <a:rPr lang="ru-RU" sz="1600" b="1">
                <a:solidFill>
                  <a:schemeClr val="bg1"/>
                </a:solidFill>
                <a:latin typeface="Montserrat"/>
              </a:rPr>
              <a:t> тенге</a:t>
            </a:r>
            <a:endParaRPr lang="ru-RU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150151-854F-2307-2678-E84D519B4CBE}"/>
              </a:ext>
            </a:extLst>
          </p:cNvPr>
          <p:cNvSpPr txBox="1"/>
          <p:nvPr/>
        </p:nvSpPr>
        <p:spPr>
          <a:xfrm>
            <a:off x="5486909" y="3767324"/>
            <a:ext cx="358509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1600">
                <a:latin typeface="Montserrat Black"/>
              </a:rPr>
              <a:t>Приобретение программного обеспечения</a:t>
            </a:r>
            <a:endParaRPr lang="ru-RU" sz="1600" err="1">
              <a:latin typeface="Montserrat Black" panose="00000A00000000000000" pitchFamily="2" charset="-52"/>
            </a:endParaRPr>
          </a:p>
        </p:txBody>
      </p:sp>
      <p:sp>
        <p:nvSpPr>
          <p:cNvPr id="3" name="Скругленный прямоугольник 45">
            <a:extLst>
              <a:ext uri="{FF2B5EF4-FFF2-40B4-BE49-F238E27FC236}">
                <a16:creationId xmlns:a16="http://schemas.microsoft.com/office/drawing/2014/main" id="{589DB609-3962-9D72-260F-6927550FB2BC}"/>
              </a:ext>
            </a:extLst>
          </p:cNvPr>
          <p:cNvSpPr/>
          <p:nvPr/>
        </p:nvSpPr>
        <p:spPr>
          <a:xfrm>
            <a:off x="9112402" y="3958218"/>
            <a:ext cx="2434792" cy="343359"/>
          </a:xfrm>
          <a:prstGeom prst="roundRect">
            <a:avLst>
              <a:gd name="adj" fmla="val 13762"/>
            </a:avLst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" sz="1600" b="1">
                <a:solidFill>
                  <a:schemeClr val="bg1"/>
                </a:solidFill>
                <a:latin typeface="Montserrat"/>
              </a:rPr>
              <a:t>39 089 955</a:t>
            </a:r>
            <a:r>
              <a:rPr lang="ru-RU" sz="1600" b="1">
                <a:solidFill>
                  <a:schemeClr val="bg1"/>
                </a:solidFill>
                <a:latin typeface="Montserrat"/>
              </a:rPr>
              <a:t> тенге</a:t>
            </a:r>
            <a:endParaRPr lang="ru-RU">
              <a:solidFill>
                <a:schemeClr val="bg1"/>
              </a:solidFill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6A013E-3617-FE7C-E22E-E34898A86539}"/>
              </a:ext>
            </a:extLst>
          </p:cNvPr>
          <p:cNvSpPr txBox="1"/>
          <p:nvPr/>
        </p:nvSpPr>
        <p:spPr>
          <a:xfrm>
            <a:off x="5486399" y="5590213"/>
            <a:ext cx="1928733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600">
                <a:latin typeface="Montserrat Black"/>
              </a:rPr>
              <a:t>Командировки</a:t>
            </a:r>
            <a:endParaRPr lang="ru-RU"/>
          </a:p>
        </p:txBody>
      </p:sp>
      <p:sp>
        <p:nvSpPr>
          <p:cNvPr id="10" name="Скругленный прямоугольник 45">
            <a:extLst>
              <a:ext uri="{FF2B5EF4-FFF2-40B4-BE49-F238E27FC236}">
                <a16:creationId xmlns:a16="http://schemas.microsoft.com/office/drawing/2014/main" id="{9C7F9F7A-5A71-2D9B-5DFC-2E7B7F2D9095}"/>
              </a:ext>
            </a:extLst>
          </p:cNvPr>
          <p:cNvSpPr/>
          <p:nvPr/>
        </p:nvSpPr>
        <p:spPr>
          <a:xfrm>
            <a:off x="9112403" y="5587810"/>
            <a:ext cx="2434792" cy="343359"/>
          </a:xfrm>
          <a:prstGeom prst="roundRect">
            <a:avLst>
              <a:gd name="adj" fmla="val 13762"/>
            </a:avLst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" sz="1600" b="1">
                <a:solidFill>
                  <a:schemeClr val="bg1"/>
                </a:solidFill>
                <a:latin typeface="Montserrat"/>
              </a:rPr>
              <a:t>19 268 440</a:t>
            </a:r>
            <a:r>
              <a:rPr lang="ru-RU" sz="1600" b="1">
                <a:solidFill>
                  <a:schemeClr val="bg1"/>
                </a:solidFill>
                <a:latin typeface="Montserrat"/>
              </a:rPr>
              <a:t> тенге</a:t>
            </a:r>
            <a:endParaRPr lang="ru-RU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13558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E1B5DDA-938C-4D3E-8609-B65748FEEDD2}"/>
              </a:ext>
            </a:extLst>
          </p:cNvPr>
          <p:cNvSpPr/>
          <p:nvPr/>
        </p:nvSpPr>
        <p:spPr>
          <a:xfrm>
            <a:off x="6408" y="8619"/>
            <a:ext cx="12185591" cy="573114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Деятельность НИЦ «</a:t>
            </a:r>
            <a:r>
              <a:rPr lang="en-US" b="1"/>
              <a:t>Smart City</a:t>
            </a:r>
            <a:r>
              <a:rPr lang="ru-RU" b="1"/>
              <a:t>»</a:t>
            </a:r>
          </a:p>
        </p:txBody>
      </p:sp>
      <p:sp>
        <p:nvSpPr>
          <p:cNvPr id="23" name="Пятиугольник 31">
            <a:extLst>
              <a:ext uri="{FF2B5EF4-FFF2-40B4-BE49-F238E27FC236}">
                <a16:creationId xmlns:a16="http://schemas.microsoft.com/office/drawing/2014/main" id="{16726ABC-26F6-46CA-9E5B-048D228FBA89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4F1AB45-BDF2-4AA7-9455-D1DDE53B7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graphicFrame>
        <p:nvGraphicFramePr>
          <p:cNvPr id="3" name="Схема 44">
            <a:extLst>
              <a:ext uri="{FF2B5EF4-FFF2-40B4-BE49-F238E27FC236}">
                <a16:creationId xmlns:a16="http://schemas.microsoft.com/office/drawing/2014/main" id="{4EE7670E-5C0E-8D2B-B4DD-D0A0D0F947DB}"/>
              </a:ext>
            </a:extLst>
          </p:cNvPr>
          <p:cNvGraphicFramePr/>
          <p:nvPr/>
        </p:nvGraphicFramePr>
        <p:xfrm>
          <a:off x="5930083" y="880228"/>
          <a:ext cx="6143782" cy="5464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47796BC3-02F4-34C0-34D3-4D6241221E1A}"/>
              </a:ext>
            </a:extLst>
          </p:cNvPr>
          <p:cNvSpPr txBox="1"/>
          <p:nvPr/>
        </p:nvSpPr>
        <p:spPr>
          <a:xfrm>
            <a:off x="118135" y="1779871"/>
            <a:ext cx="5428424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1" err="1"/>
              <a:t>Основная</a:t>
            </a:r>
            <a:r>
              <a:rPr lang="en-US" sz="1500" b="1"/>
              <a:t> </a:t>
            </a:r>
            <a:r>
              <a:rPr lang="en-US" sz="1500" b="1" err="1"/>
              <a:t>миссия</a:t>
            </a:r>
            <a:r>
              <a:rPr lang="en-US" sz="1500"/>
              <a:t> НИЦ </a:t>
            </a:r>
            <a:r>
              <a:rPr lang="ru-KZ" sz="1500"/>
              <a:t>«</a:t>
            </a:r>
            <a:r>
              <a:rPr lang="en-US" sz="1500"/>
              <a:t>Smart City</a:t>
            </a:r>
            <a:r>
              <a:rPr lang="ru-KZ" sz="1500"/>
              <a:t>»</a:t>
            </a:r>
            <a:r>
              <a:rPr lang="en-US" sz="1500"/>
              <a:t> </a:t>
            </a:r>
            <a:r>
              <a:rPr lang="en-US" sz="1500" err="1"/>
              <a:t>это</a:t>
            </a:r>
            <a:r>
              <a:rPr lang="en-US" sz="1500"/>
              <a:t> </a:t>
            </a:r>
            <a:r>
              <a:rPr lang="en-US" sz="1500" err="1"/>
              <a:t>объединение</a:t>
            </a:r>
            <a:r>
              <a:rPr lang="en-US" sz="1500"/>
              <a:t> </a:t>
            </a:r>
            <a:r>
              <a:rPr lang="en-US" sz="1500" err="1"/>
              <a:t>ученых</a:t>
            </a:r>
            <a:r>
              <a:rPr lang="en-US" sz="1500"/>
              <a:t>, </a:t>
            </a:r>
            <a:r>
              <a:rPr lang="en-US" sz="1500" err="1"/>
              <a:t>инноваторов</a:t>
            </a:r>
            <a:r>
              <a:rPr lang="en-US" sz="1500"/>
              <a:t>, и </a:t>
            </a:r>
            <a:r>
              <a:rPr lang="en-US" sz="1500" err="1"/>
              <a:t>студентов</a:t>
            </a:r>
            <a:r>
              <a:rPr lang="en-US" sz="1500"/>
              <a:t> </a:t>
            </a:r>
            <a:r>
              <a:rPr lang="en-US" sz="1500" err="1"/>
              <a:t>для</a:t>
            </a:r>
            <a:r>
              <a:rPr lang="en-US" sz="1500"/>
              <a:t> </a:t>
            </a:r>
            <a:r>
              <a:rPr lang="en-US" sz="1500" err="1"/>
              <a:t>решения</a:t>
            </a:r>
            <a:r>
              <a:rPr lang="en-US" sz="1500"/>
              <a:t> </a:t>
            </a:r>
            <a:r>
              <a:rPr lang="en-US" sz="1500" err="1"/>
              <a:t>прикладных</a:t>
            </a:r>
            <a:r>
              <a:rPr lang="en-US" sz="1500"/>
              <a:t> </a:t>
            </a:r>
            <a:r>
              <a:rPr lang="en-US" sz="1500" err="1"/>
              <a:t>задач</a:t>
            </a:r>
            <a:r>
              <a:rPr lang="en-US" sz="1500"/>
              <a:t> </a:t>
            </a:r>
            <a:r>
              <a:rPr lang="en-US" sz="1500" err="1"/>
              <a:t>инновационного</a:t>
            </a:r>
            <a:r>
              <a:rPr lang="en-US" sz="1500"/>
              <a:t> </a:t>
            </a:r>
            <a:r>
              <a:rPr lang="en-US" sz="1500" err="1"/>
              <a:t>развития</a:t>
            </a:r>
            <a:r>
              <a:rPr lang="en-US" sz="1500"/>
              <a:t> </a:t>
            </a:r>
            <a:r>
              <a:rPr lang="en-US" sz="1500" err="1"/>
              <a:t>города</a:t>
            </a:r>
            <a:r>
              <a:rPr lang="ru-KZ" sz="1500"/>
              <a:t> Астана</a:t>
            </a:r>
            <a:r>
              <a:rPr lang="en-US" sz="1500"/>
              <a:t> с </a:t>
            </a:r>
            <a:r>
              <a:rPr lang="en-US" sz="1500" err="1"/>
              <a:t>целью</a:t>
            </a:r>
            <a:r>
              <a:rPr lang="en-US" sz="1500"/>
              <a:t> </a:t>
            </a:r>
            <a:r>
              <a:rPr lang="en-US" sz="1500" err="1"/>
              <a:t>улучшения</a:t>
            </a:r>
            <a:r>
              <a:rPr lang="en-US" sz="1500"/>
              <a:t> </a:t>
            </a:r>
            <a:r>
              <a:rPr lang="en-US" sz="1500" err="1"/>
              <a:t>качества</a:t>
            </a:r>
            <a:r>
              <a:rPr lang="en-US" sz="1500"/>
              <a:t> </a:t>
            </a:r>
            <a:r>
              <a:rPr lang="en-US" sz="1500" err="1"/>
              <a:t>жизни</a:t>
            </a:r>
            <a:r>
              <a:rPr lang="en-US" sz="1500"/>
              <a:t> </a:t>
            </a:r>
            <a:r>
              <a:rPr lang="en-US" sz="1500" err="1"/>
              <a:t>городам</a:t>
            </a:r>
            <a:r>
              <a:rPr lang="en-US" sz="1500"/>
              <a:t>.</a:t>
            </a:r>
            <a:endParaRPr lang="en-US" sz="1500">
              <a:cs typeface="Calibri"/>
            </a:endParaRPr>
          </a:p>
          <a:p>
            <a:pPr algn="just"/>
            <a:endParaRPr lang="en-US" sz="150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1" err="1"/>
              <a:t>Цель</a:t>
            </a:r>
            <a:r>
              <a:rPr lang="ru-KZ" sz="1500"/>
              <a:t> центра это с</a:t>
            </a:r>
            <a:r>
              <a:rPr lang="en-US" sz="1500" err="1"/>
              <a:t>оздание</a:t>
            </a:r>
            <a:r>
              <a:rPr lang="en-US" sz="1500"/>
              <a:t> </a:t>
            </a:r>
            <a:r>
              <a:rPr lang="en-US" sz="1500" err="1"/>
              <a:t>интеллектуальных</a:t>
            </a:r>
            <a:r>
              <a:rPr lang="en-US" sz="1500"/>
              <a:t> </a:t>
            </a:r>
            <a:r>
              <a:rPr lang="en-US" sz="1500" err="1"/>
              <a:t>решений</a:t>
            </a:r>
            <a:r>
              <a:rPr lang="en-US" sz="1500"/>
              <a:t> с </a:t>
            </a:r>
            <a:r>
              <a:rPr lang="en-US" sz="1500" err="1"/>
              <a:t>использованием</a:t>
            </a:r>
            <a:r>
              <a:rPr lang="en-US" sz="1500"/>
              <a:t> </a:t>
            </a:r>
            <a:r>
              <a:rPr lang="ru-KZ" sz="1500"/>
              <a:t>ИКТ</a:t>
            </a:r>
            <a:r>
              <a:rPr lang="en-US" sz="1500"/>
              <a:t> и</a:t>
            </a:r>
            <a:r>
              <a:rPr lang="ru-KZ" sz="1500"/>
              <a:t> ИИ </a:t>
            </a:r>
            <a:r>
              <a:rPr lang="en-US" sz="1500" err="1"/>
              <a:t>для</a:t>
            </a:r>
            <a:r>
              <a:rPr lang="en-US" sz="1500"/>
              <a:t> </a:t>
            </a:r>
            <a:r>
              <a:rPr lang="en-US" sz="1500" err="1"/>
              <a:t>умных</a:t>
            </a:r>
            <a:r>
              <a:rPr lang="en-US" sz="1500"/>
              <a:t> </a:t>
            </a:r>
            <a:r>
              <a:rPr lang="en-US" sz="1500" err="1"/>
              <a:t>городов</a:t>
            </a:r>
            <a:r>
              <a:rPr lang="en-US" sz="1500"/>
              <a:t> </a:t>
            </a:r>
            <a:r>
              <a:rPr lang="en-US" sz="1500" err="1"/>
              <a:t>будущего</a:t>
            </a:r>
            <a:r>
              <a:rPr lang="en-US" sz="1500"/>
              <a:t> </a:t>
            </a:r>
            <a:r>
              <a:rPr lang="en-US" sz="1500" err="1"/>
              <a:t>через</a:t>
            </a:r>
            <a:r>
              <a:rPr lang="en-US" sz="1500"/>
              <a:t> </a:t>
            </a:r>
            <a:r>
              <a:rPr lang="en-US" sz="1500" err="1"/>
              <a:t>науку</a:t>
            </a:r>
            <a:r>
              <a:rPr lang="en-US" sz="1500"/>
              <a:t>, </a:t>
            </a:r>
            <a:r>
              <a:rPr lang="en-US" sz="1500" err="1"/>
              <a:t>инновации</a:t>
            </a:r>
            <a:r>
              <a:rPr lang="en-US" sz="1500"/>
              <a:t> и </a:t>
            </a:r>
            <a:r>
              <a:rPr lang="en-US" sz="1500" err="1"/>
              <a:t>успешные</a:t>
            </a:r>
            <a:r>
              <a:rPr lang="en-US" sz="1500"/>
              <a:t> </a:t>
            </a:r>
            <a:r>
              <a:rPr lang="en-US" sz="1500" err="1"/>
              <a:t>коллаборации</a:t>
            </a:r>
            <a:r>
              <a:rPr lang="en-US" sz="1500"/>
              <a:t>.</a:t>
            </a:r>
            <a:endParaRPr lang="ru-KZ" sz="1500">
              <a:cs typeface="Calibri"/>
            </a:endParaRPr>
          </a:p>
          <a:p>
            <a:pPr algn="just"/>
            <a:endParaRPr lang="en-US" sz="150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1" err="1"/>
              <a:t>Команда</a:t>
            </a:r>
            <a:r>
              <a:rPr lang="en-US" sz="1500"/>
              <a:t> </a:t>
            </a:r>
            <a:r>
              <a:rPr lang="ru-KZ" sz="1500"/>
              <a:t>центра </a:t>
            </a:r>
            <a:r>
              <a:rPr lang="en-US" sz="1500" err="1"/>
              <a:t>имеет</a:t>
            </a:r>
            <a:r>
              <a:rPr lang="en-US" sz="1500"/>
              <a:t> </a:t>
            </a:r>
            <a:r>
              <a:rPr lang="en-US" sz="1500" err="1"/>
              <a:t>значительный</a:t>
            </a:r>
            <a:r>
              <a:rPr lang="en-US" sz="1500"/>
              <a:t> </a:t>
            </a:r>
            <a:r>
              <a:rPr lang="en-US" sz="1500" err="1"/>
              <a:t>опыт</a:t>
            </a:r>
            <a:r>
              <a:rPr lang="en-US" sz="1500"/>
              <a:t> в </a:t>
            </a:r>
            <a:r>
              <a:rPr lang="en-US" sz="1500" err="1"/>
              <a:t>реализации</a:t>
            </a:r>
            <a:r>
              <a:rPr lang="en-US" sz="1500"/>
              <a:t> </a:t>
            </a:r>
            <a:r>
              <a:rPr lang="en-US" sz="1500" err="1"/>
              <a:t>научно-исследовательских</a:t>
            </a:r>
            <a:r>
              <a:rPr lang="en-US" sz="1500"/>
              <a:t> и </a:t>
            </a:r>
            <a:r>
              <a:rPr lang="en-US" sz="1500" err="1"/>
              <a:t>прикладных</a:t>
            </a:r>
            <a:r>
              <a:rPr lang="en-US" sz="1500"/>
              <a:t> </a:t>
            </a:r>
            <a:r>
              <a:rPr lang="en-US" sz="1500" err="1"/>
              <a:t>проектов</a:t>
            </a:r>
            <a:r>
              <a:rPr lang="en-US" sz="1500"/>
              <a:t> в </a:t>
            </a:r>
            <a:r>
              <a:rPr lang="en-US" sz="1500" err="1"/>
              <a:t>области</a:t>
            </a:r>
            <a:r>
              <a:rPr lang="en-US" sz="1500"/>
              <a:t> </a:t>
            </a:r>
            <a:r>
              <a:rPr lang="en-US" sz="1500" err="1"/>
              <a:t>информационно-аналитических</a:t>
            </a:r>
            <a:r>
              <a:rPr lang="en-US" sz="1500"/>
              <a:t> </a:t>
            </a:r>
            <a:r>
              <a:rPr lang="en-US" sz="1500" err="1"/>
              <a:t>систем</a:t>
            </a:r>
            <a:r>
              <a:rPr lang="en-US" sz="1500"/>
              <a:t>, </a:t>
            </a:r>
            <a:r>
              <a:rPr lang="en-US" sz="1500" err="1"/>
              <a:t>анализа</a:t>
            </a:r>
            <a:r>
              <a:rPr lang="en-US" sz="1500"/>
              <a:t> </a:t>
            </a:r>
            <a:r>
              <a:rPr lang="en-US" sz="1500" err="1"/>
              <a:t>больших</a:t>
            </a:r>
            <a:r>
              <a:rPr lang="en-US" sz="1500"/>
              <a:t> </a:t>
            </a:r>
            <a:r>
              <a:rPr lang="en-US" sz="1500" err="1"/>
              <a:t>данных</a:t>
            </a:r>
            <a:r>
              <a:rPr lang="en-US" sz="1500"/>
              <a:t>, IoT </a:t>
            </a:r>
            <a:r>
              <a:rPr lang="en-US" sz="1500" err="1"/>
              <a:t>решений</a:t>
            </a:r>
            <a:r>
              <a:rPr lang="en-US" sz="1500"/>
              <a:t>, </a:t>
            </a:r>
            <a:r>
              <a:rPr lang="en-US" sz="1500" err="1"/>
              <a:t>систем</a:t>
            </a:r>
            <a:r>
              <a:rPr lang="en-US" sz="1500"/>
              <a:t> </a:t>
            </a:r>
            <a:r>
              <a:rPr lang="en-US" sz="1500" err="1"/>
              <a:t>автоматизации</a:t>
            </a:r>
            <a:r>
              <a:rPr lang="en-US" sz="1500"/>
              <a:t> и </a:t>
            </a:r>
            <a:r>
              <a:rPr lang="en-US" sz="1500" err="1"/>
              <a:t>управления</a:t>
            </a:r>
            <a:r>
              <a:rPr lang="en-US" sz="1500"/>
              <a:t>, а </a:t>
            </a:r>
            <a:r>
              <a:rPr lang="en-US" sz="1500" err="1"/>
              <a:t>также</a:t>
            </a:r>
            <a:r>
              <a:rPr lang="en-US" sz="1500"/>
              <a:t> </a:t>
            </a:r>
            <a:r>
              <a:rPr lang="en-US" sz="1500" err="1"/>
              <a:t>прикладных</a:t>
            </a:r>
            <a:r>
              <a:rPr lang="en-US" sz="1500"/>
              <a:t> </a:t>
            </a:r>
            <a:r>
              <a:rPr lang="en-US" sz="1500" err="1"/>
              <a:t>коммерциализируемых</a:t>
            </a:r>
            <a:r>
              <a:rPr lang="en-US" sz="1500"/>
              <a:t> </a:t>
            </a:r>
            <a:r>
              <a:rPr lang="en-US" sz="1500" err="1"/>
              <a:t>проектов</a:t>
            </a:r>
            <a:r>
              <a:rPr lang="en-US" sz="1500"/>
              <a:t>.</a:t>
            </a:r>
            <a:endParaRPr lang="ru-KZ" sz="1500">
              <a:cs typeface="Calibri"/>
            </a:endParaRPr>
          </a:p>
          <a:p>
            <a:pPr algn="just"/>
            <a:endParaRPr lang="en-US" sz="150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1" err="1"/>
              <a:t>Действующие</a:t>
            </a:r>
            <a:r>
              <a:rPr lang="en-US" sz="1500" b="1"/>
              <a:t> </a:t>
            </a:r>
            <a:r>
              <a:rPr lang="en-US" sz="1500" b="1" err="1"/>
              <a:t>проекты</a:t>
            </a:r>
            <a:r>
              <a:rPr lang="ru-KZ" sz="1500"/>
              <a:t>: ПЦФ проект на </a:t>
            </a:r>
            <a:r>
              <a:rPr lang="en-US" sz="1500"/>
              <a:t>2021</a:t>
            </a:r>
            <a:r>
              <a:rPr lang="ru-KZ" sz="1500"/>
              <a:t>-</a:t>
            </a:r>
            <a:r>
              <a:rPr lang="en-US" sz="1500"/>
              <a:t>2023 </a:t>
            </a:r>
            <a:r>
              <a:rPr lang="ru-KZ" sz="1500"/>
              <a:t>«</a:t>
            </a:r>
            <a:r>
              <a:rPr lang="en-US" sz="1500" err="1"/>
              <a:t>Разработка</a:t>
            </a:r>
            <a:r>
              <a:rPr lang="en-US" sz="1500"/>
              <a:t> </a:t>
            </a:r>
            <a:r>
              <a:rPr lang="en-US" sz="1500" err="1"/>
              <a:t>интеллектуальных</a:t>
            </a:r>
            <a:r>
              <a:rPr lang="en-US" sz="1500"/>
              <a:t> </a:t>
            </a:r>
            <a:r>
              <a:rPr lang="en-US" sz="1500" err="1"/>
              <a:t>информационно-телекоммуникационных</a:t>
            </a:r>
            <a:r>
              <a:rPr lang="en-US" sz="1500"/>
              <a:t> </a:t>
            </a:r>
            <a:r>
              <a:rPr lang="en-US" sz="1500" err="1"/>
              <a:t>систем</a:t>
            </a:r>
            <a:r>
              <a:rPr lang="en-US" sz="1500"/>
              <a:t> </a:t>
            </a:r>
            <a:r>
              <a:rPr lang="en-US" sz="1500" err="1"/>
              <a:t>для</a:t>
            </a:r>
            <a:r>
              <a:rPr lang="en-US" sz="1500"/>
              <a:t> </a:t>
            </a:r>
            <a:r>
              <a:rPr lang="en-US" sz="1500" err="1"/>
              <a:t>городской</a:t>
            </a:r>
            <a:r>
              <a:rPr lang="en-US" sz="1500"/>
              <a:t> </a:t>
            </a:r>
            <a:r>
              <a:rPr lang="en-US" sz="1500" err="1"/>
              <a:t>инфраструктуры</a:t>
            </a:r>
            <a:r>
              <a:rPr lang="en-US" sz="1500"/>
              <a:t>: </a:t>
            </a:r>
            <a:r>
              <a:rPr lang="en-US" sz="1500" err="1"/>
              <a:t>транспорт</a:t>
            </a:r>
            <a:r>
              <a:rPr lang="en-US" sz="1500"/>
              <a:t>, </a:t>
            </a:r>
            <a:r>
              <a:rPr lang="en-US" sz="1500" err="1"/>
              <a:t>экология</a:t>
            </a:r>
            <a:r>
              <a:rPr lang="en-US" sz="1500"/>
              <a:t>, </a:t>
            </a:r>
            <a:r>
              <a:rPr lang="en-US" sz="1500" err="1"/>
              <a:t>энергетика</a:t>
            </a:r>
            <a:r>
              <a:rPr lang="en-US" sz="1500"/>
              <a:t> и </a:t>
            </a:r>
            <a:r>
              <a:rPr lang="en-US" sz="1500" err="1"/>
              <a:t>аналитика</a:t>
            </a:r>
            <a:r>
              <a:rPr lang="en-US" sz="1500"/>
              <a:t> </a:t>
            </a:r>
            <a:r>
              <a:rPr lang="en-US" sz="1500" err="1"/>
              <a:t>данных</a:t>
            </a:r>
            <a:r>
              <a:rPr lang="en-US" sz="1500"/>
              <a:t> в </a:t>
            </a:r>
            <a:r>
              <a:rPr lang="en-US" sz="1500" err="1"/>
              <a:t>концепте</a:t>
            </a:r>
            <a:r>
              <a:rPr lang="en-US" sz="1500"/>
              <a:t> Smart City</a:t>
            </a:r>
            <a:r>
              <a:rPr lang="ru-KZ" sz="1500"/>
              <a:t>»</a:t>
            </a:r>
            <a:endParaRPr lang="en-US" sz="1500">
              <a:cs typeface="Calibri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7BFF049-6517-9E56-C532-5FDF389E2A19}"/>
              </a:ext>
            </a:extLst>
          </p:cNvPr>
          <p:cNvGrpSpPr/>
          <p:nvPr/>
        </p:nvGrpSpPr>
        <p:grpSpPr>
          <a:xfrm rot="5400000">
            <a:off x="6039427" y="5359123"/>
            <a:ext cx="382893" cy="2529599"/>
            <a:chOff x="50507" y="846697"/>
            <a:chExt cx="626461" cy="3637203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0CB13A0-DD96-AD53-3E82-AC8DBEE090D5}"/>
                </a:ext>
              </a:extLst>
            </p:cNvPr>
            <p:cNvSpPr/>
            <p:nvPr/>
          </p:nvSpPr>
          <p:spPr>
            <a:xfrm rot="16200000">
              <a:off x="-1454864" y="2352068"/>
              <a:ext cx="3637203" cy="626461"/>
            </a:xfrm>
            <a:prstGeom prst="rect">
              <a:avLst/>
            </a:prstGeom>
            <a:solidFill>
              <a:srgbClr val="2E72A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64E829C-4764-D40E-6AF5-B795AC78CB09}"/>
                </a:ext>
              </a:extLst>
            </p:cNvPr>
            <p:cNvSpPr txBox="1"/>
            <p:nvPr/>
          </p:nvSpPr>
          <p:spPr>
            <a:xfrm rot="16200000">
              <a:off x="-1454864" y="2352068"/>
              <a:ext cx="3637203" cy="6264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KZ" sz="1000" b="1">
                  <a:latin typeface="Montserrat" panose="00000500000000000000" pitchFamily="2" charset="-52"/>
                </a:rPr>
                <a:t>МНС (1 ед.)</a:t>
              </a:r>
              <a:endParaRPr lang="ru-RU" sz="1000" b="1" kern="1200">
                <a:latin typeface="Montserrat" panose="00000500000000000000" pitchFamily="2" charset="-52"/>
              </a:endParaRP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2485D86-F5F1-3A98-7C7D-3692520BBE3F}"/>
              </a:ext>
            </a:extLst>
          </p:cNvPr>
          <p:cNvCxnSpPr>
            <a:cxnSpLocks/>
          </p:cNvCxnSpPr>
          <p:nvPr/>
        </p:nvCxnSpPr>
        <p:spPr>
          <a:xfrm>
            <a:off x="6230874" y="5264839"/>
            <a:ext cx="0" cy="1167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CDE7CE-5100-7A7D-FA9D-2F5B9318A9F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  <p:pic>
        <p:nvPicPr>
          <p:cNvPr id="29" name="Рисунок 39">
            <a:extLst>
              <a:ext uri="{FF2B5EF4-FFF2-40B4-BE49-F238E27FC236}">
                <a16:creationId xmlns:a16="http://schemas.microsoft.com/office/drawing/2014/main" id="{442FFF79-9F54-E510-8538-8C84764533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849" y="827385"/>
            <a:ext cx="714185" cy="70102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73BE1BE-3410-4F18-36F2-094966A9ABC9}"/>
              </a:ext>
            </a:extLst>
          </p:cNvPr>
          <p:cNvSpPr txBox="1"/>
          <p:nvPr/>
        </p:nvSpPr>
        <p:spPr>
          <a:xfrm>
            <a:off x="2362471" y="769600"/>
            <a:ext cx="2330553" cy="8694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k-KZ" sz="1050" b="1">
                <a:solidFill>
                  <a:srgbClr val="002060"/>
                </a:solidFill>
                <a:latin typeface="Montserrat"/>
              </a:rPr>
              <a:t>НИЦ "</a:t>
            </a:r>
            <a:r>
              <a:rPr lang="en-US" sz="1050" b="1">
                <a:solidFill>
                  <a:srgbClr val="002060"/>
                </a:solidFill>
                <a:latin typeface="Montserrat"/>
              </a:rPr>
              <a:t>SMART CITY"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Общественный</a:t>
            </a:r>
            <a:r>
              <a:rPr lang="kk-KZ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транспорт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Качество</a:t>
            </a:r>
            <a:r>
              <a:rPr lang="kk-KZ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kk-KZ" sz="100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воздуха</a:t>
            </a:r>
            <a:endParaRPr lang="kk-KZ" sz="100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Энергетика и ЖКХ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k-KZ" sz="100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Устойчивое</a:t>
            </a:r>
            <a:r>
              <a:rPr lang="kk-KZ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kk-KZ" sz="100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развитие</a:t>
            </a:r>
            <a:r>
              <a:rPr lang="kk-KZ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 </a:t>
            </a:r>
            <a:r>
              <a:rPr lang="kk-KZ" sz="100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города</a:t>
            </a:r>
            <a:endParaRPr lang="kk-KZ" sz="100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60793885"/>
      </p:ext>
    </p:extLst>
  </p:cSld>
  <p:clrMapOvr>
    <a:masterClrMapping/>
  </p:clrMapOvr>
  <p:transition spd="slow" advTm="70039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ABE5A07-8150-4B17-A038-7AE8BD3ACE52}"/>
              </a:ext>
            </a:extLst>
          </p:cNvPr>
          <p:cNvGrpSpPr/>
          <p:nvPr/>
        </p:nvGrpSpPr>
        <p:grpSpPr>
          <a:xfrm>
            <a:off x="-5715" y="0"/>
            <a:ext cx="12192000" cy="901896"/>
            <a:chOff x="-5715" y="0"/>
            <a:chExt cx="12192000" cy="901896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227DBDF3-87AD-4AC5-AAC6-034FB275E224}"/>
                </a:ext>
              </a:extLst>
            </p:cNvPr>
            <p:cNvSpPr/>
            <p:nvPr/>
          </p:nvSpPr>
          <p:spPr>
            <a:xfrm>
              <a:off x="-5715" y="196578"/>
              <a:ext cx="12192000" cy="467127"/>
            </a:xfrm>
            <a:prstGeom prst="rect">
              <a:avLst/>
            </a:prstGeom>
            <a:gradFill flip="none" rotWithShape="1">
              <a:gsLst>
                <a:gs pos="35000">
                  <a:srgbClr val="36ACD8"/>
                </a:gs>
                <a:gs pos="78000">
                  <a:srgbClr val="2E6CA4"/>
                </a:gs>
                <a:gs pos="100000">
                  <a:srgbClr val="2E76A5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Пятиугольник 55">
              <a:extLst>
                <a:ext uri="{FF2B5EF4-FFF2-40B4-BE49-F238E27FC236}">
                  <a16:creationId xmlns:a16="http://schemas.microsoft.com/office/drawing/2014/main" id="{FA89970A-A52E-4CF2-B55F-6797963E9096}"/>
                </a:ext>
              </a:extLst>
            </p:cNvPr>
            <p:cNvSpPr/>
            <p:nvPr/>
          </p:nvSpPr>
          <p:spPr>
            <a:xfrm rot="5400000">
              <a:off x="16369" y="101765"/>
              <a:ext cx="901896" cy="698366"/>
            </a:xfrm>
            <a:prstGeom prst="homePlate">
              <a:avLst>
                <a:gd name="adj" fmla="val 22381"/>
              </a:avLst>
            </a:prstGeom>
            <a:solidFill>
              <a:srgbClr val="1CB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D9B4AA8-1521-4B97-A49F-D7CD81643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541" y="276220"/>
              <a:ext cx="593734" cy="305513"/>
            </a:xfrm>
            <a:prstGeom prst="rect">
              <a:avLst/>
            </a:prstGeom>
          </p:spPr>
        </p:pic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03429" y="685289"/>
            <a:ext cx="10227075" cy="506413"/>
          </a:xfrm>
          <a:ln>
            <a:solidFill>
              <a:srgbClr val="C55A11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ru-RU" sz="1400" u="sng">
                <a:solidFill>
                  <a:srgbClr val="376092"/>
                </a:solidFill>
                <a:latin typeface="Century Gothic" pitchFamily="34" charset="0"/>
                <a:cs typeface="Times New Roman" pitchFamily="18" charset="0"/>
              </a:rPr>
              <a:t>Программа:</a:t>
            </a:r>
            <a:r>
              <a:rPr lang="ru-RU" sz="1400">
                <a:solidFill>
                  <a:srgbClr val="0070C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altLang="ru-RU" sz="1400" b="1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«Разработка интеллектуальных информационно-телекоммуникационных систем для городской инфраструктуры: транспорт, экология, энергетика и аналитика данных в концепте </a:t>
            </a:r>
            <a:r>
              <a:rPr lang="ru-RU" altLang="ru-RU" sz="1400" b="1" err="1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Smart</a:t>
            </a:r>
            <a:r>
              <a:rPr lang="ru-RU" altLang="ru-RU" sz="1400" b="1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altLang="ru-RU" sz="1400" b="1" err="1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City</a:t>
            </a:r>
            <a:r>
              <a:rPr lang="ru-RU" altLang="ru-RU" sz="1400" b="1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»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6713" y="85725"/>
            <a:ext cx="5567362" cy="338138"/>
          </a:xfrm>
          <a:prstGeom prst="rect">
            <a:avLst/>
          </a:prstGeom>
          <a:noFill/>
        </p:spPr>
        <p:txBody>
          <a:bodyPr wrap="none"/>
          <a:lstStyle/>
          <a:p>
            <a:pPr eaLnBrk="1" hangingPunct="1">
              <a:defRPr/>
            </a:pPr>
            <a:endParaRPr lang="ru-RU" sz="1600" b="1">
              <a:solidFill>
                <a:schemeClr val="bg1"/>
              </a:solidFill>
              <a:latin typeface="Century Gothic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87713" y="3314951"/>
            <a:ext cx="3381614" cy="272644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40" tIns="45720" rIns="91440" bIns="45720" anchor="ctr" anchorCtr="1"/>
          <a:lstStyle/>
          <a:p>
            <a:pPr>
              <a:spcAft>
                <a:spcPts val="500"/>
              </a:spcAft>
              <a:defRPr/>
            </a:pPr>
            <a:r>
              <a:rPr lang="ru-RU" sz="1100" b="1" u="sng">
                <a:solidFill>
                  <a:schemeClr val="tx2"/>
                </a:solidFill>
                <a:latin typeface="Century Gothic"/>
              </a:rPr>
              <a:t>Результат 2021-2022 года: </a:t>
            </a:r>
            <a:r>
              <a:rPr lang="ru-RU" sz="1100">
                <a:solidFill>
                  <a:schemeClr val="tx2"/>
                </a:solidFill>
                <a:latin typeface="Century Gothic"/>
              </a:rPr>
              <a:t>Реализация согласно календарному плану. </a:t>
            </a:r>
            <a:endParaRPr lang="ru-RU" sz="1100">
              <a:solidFill>
                <a:schemeClr val="tx2"/>
              </a:solidFill>
              <a:latin typeface="Century Gothic" pitchFamily="34" charset="0"/>
            </a:endParaRP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>
                <a:solidFill>
                  <a:schemeClr val="tx2"/>
                </a:solidFill>
                <a:latin typeface="Century Gothic"/>
              </a:rPr>
              <a:t>Публикация </a:t>
            </a:r>
            <a:r>
              <a:rPr lang="ru-RU" sz="1100" b="1">
                <a:solidFill>
                  <a:schemeClr val="tx2"/>
                </a:solidFill>
                <a:latin typeface="Century Gothic"/>
              </a:rPr>
              <a:t>8 статей </a:t>
            </a:r>
            <a:r>
              <a:rPr lang="ru-RU" sz="1100">
                <a:solidFill>
                  <a:schemeClr val="tx2"/>
                </a:solidFill>
                <a:latin typeface="Century Gothic"/>
              </a:rPr>
              <a:t>в журналах КОКСОН, </a:t>
            </a:r>
            <a:r>
              <a:rPr lang="ru-RU" sz="1100" b="1">
                <a:solidFill>
                  <a:schemeClr val="tx2"/>
                </a:solidFill>
                <a:latin typeface="Century Gothic"/>
              </a:rPr>
              <a:t>7 </a:t>
            </a:r>
            <a:r>
              <a:rPr lang="ru-RU" sz="1100">
                <a:solidFill>
                  <a:schemeClr val="tx2"/>
                </a:solidFill>
                <a:latin typeface="Century Gothic"/>
              </a:rPr>
              <a:t>статей в </a:t>
            </a:r>
            <a:r>
              <a:rPr lang="en-US" sz="1100">
                <a:solidFill>
                  <a:schemeClr val="tx2"/>
                </a:solidFill>
                <a:latin typeface="Century Gothic"/>
              </a:rPr>
              <a:t>Scopus</a:t>
            </a:r>
            <a:r>
              <a:rPr lang="ru-RU" sz="1100">
                <a:solidFill>
                  <a:schemeClr val="tx2"/>
                </a:solidFill>
                <a:latin typeface="Century Gothic"/>
              </a:rPr>
              <a:t> </a:t>
            </a:r>
            <a:r>
              <a:rPr lang="en-US" sz="1100" b="1">
                <a:solidFill>
                  <a:schemeClr val="tx2"/>
                </a:solidFill>
                <a:latin typeface="Century Gothic"/>
              </a:rPr>
              <a:t>Q1-Q2, 6 </a:t>
            </a:r>
            <a:r>
              <a:rPr lang="en-US" sz="1100" b="1" err="1">
                <a:solidFill>
                  <a:schemeClr val="tx2"/>
                </a:solidFill>
                <a:latin typeface="Century Gothic"/>
              </a:rPr>
              <a:t>статей</a:t>
            </a:r>
            <a:r>
              <a:rPr lang="en-US" sz="1100" b="1">
                <a:solidFill>
                  <a:schemeClr val="tx2"/>
                </a:solidFill>
                <a:latin typeface="Century Gothic"/>
              </a:rPr>
              <a:t> в </a:t>
            </a:r>
            <a:r>
              <a:rPr lang="en-US" sz="1100" b="1" err="1">
                <a:solidFill>
                  <a:schemeClr val="tx2"/>
                </a:solidFill>
                <a:latin typeface="Century Gothic"/>
              </a:rPr>
              <a:t>трудах</a:t>
            </a:r>
            <a:r>
              <a:rPr lang="en-US" sz="1100" b="1">
                <a:solidFill>
                  <a:schemeClr val="tx2"/>
                </a:solidFill>
                <a:latin typeface="Century Gothic"/>
              </a:rPr>
              <a:t> </a:t>
            </a:r>
            <a:r>
              <a:rPr lang="en-US" sz="1100" b="1" err="1">
                <a:solidFill>
                  <a:schemeClr val="tx2"/>
                </a:solidFill>
                <a:latin typeface="Century Gothic"/>
              </a:rPr>
              <a:t>международных</a:t>
            </a:r>
            <a:r>
              <a:rPr lang="en-US" sz="1100" b="1">
                <a:solidFill>
                  <a:schemeClr val="tx2"/>
                </a:solidFill>
                <a:latin typeface="Century Gothic"/>
              </a:rPr>
              <a:t> </a:t>
            </a:r>
            <a:r>
              <a:rPr lang="en-US" sz="1100" b="1" err="1">
                <a:solidFill>
                  <a:schemeClr val="tx2"/>
                </a:solidFill>
                <a:latin typeface="Century Gothic"/>
              </a:rPr>
              <a:t>конференции</a:t>
            </a:r>
            <a:r>
              <a:rPr lang="ru-RU" sz="1100">
                <a:solidFill>
                  <a:schemeClr val="tx2"/>
                </a:solidFill>
                <a:latin typeface="Century Gothic"/>
              </a:rPr>
              <a:t>.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>
                <a:solidFill>
                  <a:schemeClr val="tx2"/>
                </a:solidFill>
                <a:latin typeface="Century Gothic"/>
              </a:rPr>
              <a:t>Запрос и сбор данных, разработка </a:t>
            </a:r>
            <a:r>
              <a:rPr lang="en-US" sz="1100">
                <a:solidFill>
                  <a:schemeClr val="tx2"/>
                </a:solidFill>
                <a:latin typeface="Century Gothic"/>
              </a:rPr>
              <a:t>IT-</a:t>
            </a:r>
            <a:r>
              <a:rPr lang="ru-RU" sz="1100">
                <a:solidFill>
                  <a:schemeClr val="tx2"/>
                </a:solidFill>
                <a:latin typeface="Century Gothic"/>
              </a:rPr>
              <a:t>систем, моделей и методов. </a:t>
            </a:r>
            <a:endParaRPr lang="ru-RU" sz="1100">
              <a:solidFill>
                <a:schemeClr val="tx2"/>
              </a:solidFill>
              <a:latin typeface="Century Gothic" pitchFamily="34" charset="0"/>
            </a:endParaRP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>
                <a:solidFill>
                  <a:schemeClr val="tx2"/>
                </a:solidFill>
                <a:latin typeface="Century Gothic" pitchFamily="34" charset="0"/>
              </a:rPr>
              <a:t>Сборка биотехнологической системы - фильтра для очистки воздуха.</a:t>
            </a:r>
            <a:endParaRPr lang="ru-RU" sz="1100">
              <a:solidFill>
                <a:schemeClr val="tx2"/>
              </a:solidFill>
              <a:latin typeface="Century Gothic"/>
            </a:endParaRPr>
          </a:p>
        </p:txBody>
      </p:sp>
      <p:sp>
        <p:nvSpPr>
          <p:cNvPr id="307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8570913" y="651986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849BE7C2-39FD-4E83-8F4E-8CA588C4216F}" type="slidenum">
              <a:rPr lang="kk-KZ" altLang="ru-RU" sz="1400">
                <a:solidFill>
                  <a:schemeClr val="accent1"/>
                </a:solidFill>
                <a:latin typeface="Century Gothic" pitchFamily="34" charset="0"/>
              </a:rPr>
              <a:pPr/>
              <a:t>34</a:t>
            </a:fld>
            <a:endParaRPr lang="kk-KZ" altLang="ru-RU" sz="140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079" name="Прямоугольник 1"/>
          <p:cNvSpPr>
            <a:spLocks noChangeArrowheads="1"/>
          </p:cNvSpPr>
          <p:nvPr/>
        </p:nvSpPr>
        <p:spPr bwMode="auto">
          <a:xfrm>
            <a:off x="1487136" y="1148611"/>
            <a:ext cx="9421478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altLang="ru-RU" sz="1300">
                <a:solidFill>
                  <a:schemeClr val="tx2"/>
                </a:solidFill>
                <a:latin typeface="Century Gothic"/>
              </a:rPr>
              <a:t>Разработка комплекса интеллектуальных информационно-коммуникационных систем для развития городской инфраструктуры, который предполагает улучшение качества жизни горожан за счёт совершенствования транспортной инфраструктуры, развитие экологической обстановки, эффективного использования энергетических ресурсов и внедрения принципов предиктивной аналитики данных для принятия управленческих решении в концепте Smart City</a:t>
            </a:r>
          </a:p>
        </p:txBody>
      </p:sp>
      <p:sp>
        <p:nvSpPr>
          <p:cNvPr id="3080" name="Прямоугольник 2"/>
          <p:cNvSpPr>
            <a:spLocks noChangeArrowheads="1"/>
          </p:cNvSpPr>
          <p:nvPr/>
        </p:nvSpPr>
        <p:spPr bwMode="auto">
          <a:xfrm>
            <a:off x="824775" y="1160561"/>
            <a:ext cx="662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1400" u="sng">
                <a:solidFill>
                  <a:schemeClr val="tx2"/>
                </a:solidFill>
                <a:latin typeface="Century Gothic" pitchFamily="34" charset="0"/>
              </a:rPr>
              <a:t>Цель:</a:t>
            </a:r>
          </a:p>
        </p:txBody>
      </p:sp>
      <p:sp>
        <p:nvSpPr>
          <p:cNvPr id="3083" name="Прямоугольник 23"/>
          <p:cNvSpPr>
            <a:spLocks noChangeArrowheads="1"/>
          </p:cNvSpPr>
          <p:nvPr/>
        </p:nvSpPr>
        <p:spPr bwMode="auto">
          <a:xfrm>
            <a:off x="234934" y="2272490"/>
            <a:ext cx="26957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/>
          <a:p>
            <a:r>
              <a:rPr lang="ru-RU" altLang="ru-RU" sz="1400" u="sng">
                <a:solidFill>
                  <a:schemeClr val="tx2"/>
                </a:solidFill>
                <a:latin typeface="Century Gothic"/>
              </a:rPr>
              <a:t>Финансирование </a:t>
            </a:r>
            <a:endParaRPr lang="ru-RU" altLang="ru-RU" sz="1400" u="sng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ru-RU" altLang="ru-RU" sz="1400" u="sng">
                <a:solidFill>
                  <a:schemeClr val="tx2"/>
                </a:solidFill>
                <a:latin typeface="Century Gothic"/>
              </a:rPr>
              <a:t>(одобрено ННС), </a:t>
            </a:r>
            <a:r>
              <a:rPr lang="ru-RU" altLang="ru-RU" sz="1400" i="1" u="sng">
                <a:solidFill>
                  <a:schemeClr val="tx2"/>
                </a:solidFill>
                <a:latin typeface="Century Gothic"/>
              </a:rPr>
              <a:t>млн тенге: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80684"/>
              </p:ext>
            </p:extLst>
          </p:nvPr>
        </p:nvGraphicFramePr>
        <p:xfrm>
          <a:off x="2967127" y="2239523"/>
          <a:ext cx="5616576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4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0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Arial" charset="0"/>
                        </a:rPr>
                        <a:t>2021 г.</a:t>
                      </a:r>
                      <a:r>
                        <a:rPr lang="en-US" sz="1400" kern="120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Arial" charset="0"/>
                        </a:rPr>
                        <a:t> (4</a:t>
                      </a:r>
                      <a:r>
                        <a:rPr lang="ru-RU" sz="1400" kern="120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Arial" charset="0"/>
                        </a:rPr>
                        <a:t> мес.</a:t>
                      </a:r>
                      <a:r>
                        <a:rPr lang="en-US" sz="1400" kern="120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Arial" charset="0"/>
                        </a:rPr>
                        <a:t>)</a:t>
                      </a:r>
                      <a:endParaRPr lang="ru-RU" sz="1400" kern="1200">
                        <a:solidFill>
                          <a:schemeClr val="bg1"/>
                        </a:solidFill>
                        <a:latin typeface="Century Gothic" pitchFamily="34" charset="0"/>
                        <a:ea typeface="+mn-ea"/>
                        <a:cs typeface="Arial" charset="0"/>
                      </a:endParaRPr>
                    </a:p>
                  </a:txBody>
                  <a:tcPr marL="34925" marR="34925" marT="34938" marB="34938">
                    <a:solidFill>
                      <a:srgbClr val="089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Arial" charset="0"/>
                        </a:rPr>
                        <a:t>2022 г.(12 </a:t>
                      </a:r>
                      <a:r>
                        <a:rPr lang="ru-RU" sz="1400" kern="1200" err="1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Arial" charset="0"/>
                        </a:rPr>
                        <a:t>мес</a:t>
                      </a:r>
                      <a:r>
                        <a:rPr lang="ru-RU" sz="1400" kern="120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Arial" charset="0"/>
                        </a:rPr>
                        <a:t>)</a:t>
                      </a:r>
                    </a:p>
                  </a:txBody>
                  <a:tcPr marL="34925" marR="34925" marT="34938" marB="34938">
                    <a:solidFill>
                      <a:srgbClr val="089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Arial" charset="0"/>
                        </a:rPr>
                        <a:t>2023 г. (12 </a:t>
                      </a:r>
                      <a:r>
                        <a:rPr lang="ru-RU" sz="1400" kern="1200" err="1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Arial" charset="0"/>
                        </a:rPr>
                        <a:t>мес</a:t>
                      </a:r>
                      <a:r>
                        <a:rPr lang="ru-RU" sz="1400" kern="120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Arial" charset="0"/>
                        </a:rPr>
                        <a:t>)</a:t>
                      </a:r>
                    </a:p>
                  </a:txBody>
                  <a:tcPr marL="34925" marR="34925" marT="34938" marB="34938">
                    <a:solidFill>
                      <a:srgbClr val="089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Arial" charset="0"/>
                        </a:rPr>
                        <a:t>ВСЕГО</a:t>
                      </a:r>
                    </a:p>
                  </a:txBody>
                  <a:tcPr marL="34925" marR="34925" marT="34938" marB="34938">
                    <a:solidFill>
                      <a:srgbClr val="089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4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altLang="ru-RU" sz="1400" b="1" kern="1200">
                          <a:solidFill>
                            <a:schemeClr val="tx2"/>
                          </a:solidFill>
                          <a:latin typeface="Century Gothic" pitchFamily="34" charset="0"/>
                          <a:ea typeface="+mj-ea"/>
                          <a:cs typeface="Times New Roman" pitchFamily="18" charset="0"/>
                        </a:rPr>
                        <a:t>130,0</a:t>
                      </a:r>
                    </a:p>
                  </a:txBody>
                  <a:tcPr marL="91439" marR="91439" marT="45737" marB="4573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altLang="ru-RU" sz="1400" b="1" kern="1200">
                          <a:solidFill>
                            <a:schemeClr val="tx2"/>
                          </a:solidFill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130,0</a:t>
                      </a:r>
                    </a:p>
                  </a:txBody>
                  <a:tcPr marL="91439" marR="91439" marT="45737" marB="4573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altLang="ru-RU" sz="1400" b="1" kern="1200">
                          <a:solidFill>
                            <a:schemeClr val="tx2"/>
                          </a:solidFill>
                          <a:latin typeface="Century Gothic" pitchFamily="34" charset="0"/>
                          <a:ea typeface="+mn-ea"/>
                          <a:cs typeface="Times New Roman" pitchFamily="18" charset="0"/>
                        </a:rPr>
                        <a:t>130,0</a:t>
                      </a:r>
                    </a:p>
                  </a:txBody>
                  <a:tcPr marL="91439" marR="91439" marT="45737" marB="4573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altLang="ru-RU" sz="1400" b="1" kern="1200">
                          <a:solidFill>
                            <a:schemeClr val="tx2"/>
                          </a:solidFill>
                          <a:latin typeface="Century Gothic" pitchFamily="34" charset="0"/>
                          <a:ea typeface="+mj-ea"/>
                          <a:cs typeface="Times New Roman" pitchFamily="18" charset="0"/>
                        </a:rPr>
                        <a:t>390,0 </a:t>
                      </a:r>
                    </a:p>
                  </a:txBody>
                  <a:tcPr marL="91439" marR="91439" marT="45737" marB="457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93360" y="286219"/>
            <a:ext cx="8785225" cy="338138"/>
          </a:xfrm>
          <a:prstGeom prst="rect">
            <a:avLst/>
          </a:prstGeom>
          <a:noFill/>
        </p:spPr>
        <p:txBody>
          <a:bodyPr wrap="none" lIns="91440" tIns="45720" rIns="91440" bIns="45720" anchor="t"/>
          <a:lstStyle/>
          <a:p>
            <a:pPr>
              <a:defRPr/>
            </a:pPr>
            <a:r>
              <a:rPr lang="ru-RU" sz="1600" b="1">
                <a:solidFill>
                  <a:schemeClr val="bg1"/>
                </a:solidFill>
                <a:ea typeface="+mn-lt"/>
                <a:cs typeface="+mn-lt"/>
              </a:rPr>
              <a:t>ПЦФ проект Smart City МНВО РК - на 2021-2023 годы</a:t>
            </a:r>
            <a:endParaRPr lang="ru-RU" sz="1600">
              <a:ea typeface="+mn-lt"/>
              <a:cs typeface="+mn-lt"/>
            </a:endParaRPr>
          </a:p>
          <a:p>
            <a:pPr>
              <a:defRPr/>
            </a:pPr>
            <a:endParaRPr lang="ru-RU" sz="1600" b="1">
              <a:solidFill>
                <a:schemeClr val="bg1"/>
              </a:solidFill>
              <a:latin typeface="Century Gothic" pitchFamily="34" charset="0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ru-RU" sz="1600" b="1" i="1">
              <a:solidFill>
                <a:schemeClr val="bg1"/>
              </a:solidFill>
              <a:latin typeface="Century Gothic" pitchFamily="34" charset="0"/>
              <a:ea typeface="+mj-ea"/>
              <a:cs typeface="Times New Roman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50D2641-D282-416F-9DDB-5A9699C470FD}"/>
              </a:ext>
            </a:extLst>
          </p:cNvPr>
          <p:cNvGrpSpPr/>
          <p:nvPr/>
        </p:nvGrpSpPr>
        <p:grpSpPr>
          <a:xfrm>
            <a:off x="9215723" y="2134686"/>
            <a:ext cx="2432482" cy="3182070"/>
            <a:chOff x="9055224" y="3232634"/>
            <a:chExt cx="2432482" cy="2894760"/>
          </a:xfrm>
          <a:solidFill>
            <a:srgbClr val="089DE8"/>
          </a:solidFill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B8E68650-9A79-4A14-9A54-E016A02AF1B9}"/>
                </a:ext>
              </a:extLst>
            </p:cNvPr>
            <p:cNvGrpSpPr/>
            <p:nvPr/>
          </p:nvGrpSpPr>
          <p:grpSpPr>
            <a:xfrm>
              <a:off x="9055224" y="3622098"/>
              <a:ext cx="2409528" cy="2505296"/>
              <a:chOff x="8700117" y="2237181"/>
              <a:chExt cx="2409528" cy="2505296"/>
            </a:xfrm>
            <a:grpFill/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062184F3-A6C8-476A-A734-A4D08EEB8729}"/>
                  </a:ext>
                </a:extLst>
              </p:cNvPr>
              <p:cNvGrpSpPr/>
              <p:nvPr/>
            </p:nvGrpSpPr>
            <p:grpSpPr>
              <a:xfrm>
                <a:off x="8700117" y="2237181"/>
                <a:ext cx="1171852" cy="1113299"/>
                <a:chOff x="8927194" y="2228835"/>
                <a:chExt cx="944775" cy="959139"/>
              </a:xfrm>
              <a:grpFill/>
            </p:grpSpPr>
            <p:sp>
              <p:nvSpPr>
                <p:cNvPr id="2" name="Блок-схема: ссылка на другую страницу 1">
                  <a:extLst>
                    <a:ext uri="{FF2B5EF4-FFF2-40B4-BE49-F238E27FC236}">
                      <a16:creationId xmlns:a16="http://schemas.microsoft.com/office/drawing/2014/main" id="{0201DA74-556E-4141-B0E7-78CB99461DBF}"/>
                    </a:ext>
                  </a:extLst>
                </p:cNvPr>
                <p:cNvSpPr/>
                <p:nvPr/>
              </p:nvSpPr>
              <p:spPr>
                <a:xfrm>
                  <a:off x="8927194" y="2502174"/>
                  <a:ext cx="944775" cy="685800"/>
                </a:xfrm>
                <a:prstGeom prst="flowChartOffpageConnector">
                  <a:avLst/>
                </a:prstGeom>
                <a:solidFill>
                  <a:srgbClr val="CFD5E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ru-RU" sz="1100">
                    <a:solidFill>
                      <a:schemeClr val="tx2"/>
                    </a:solidFill>
                    <a:latin typeface="Century Gothic" panose="020B0502020202020204" pitchFamily="34" charset="0"/>
                  </a:endParaRPr>
                </a:p>
                <a:p>
                  <a:pPr algn="ctr"/>
                  <a:r>
                    <a:rPr lang="en-US" sz="1100" b="1">
                      <a:solidFill>
                        <a:schemeClr val="tx2"/>
                      </a:solidFill>
                      <a:latin typeface="Century Gothic"/>
                    </a:rPr>
                    <a:t>Carsharing</a:t>
                  </a:r>
                </a:p>
                <a:p>
                  <a:pPr algn="ctr"/>
                  <a:r>
                    <a:rPr lang="en-US" sz="1100" b="1">
                      <a:solidFill>
                        <a:schemeClr val="tx2"/>
                      </a:solidFill>
                      <a:latin typeface="Century Gothic"/>
                    </a:rPr>
                    <a:t>---</a:t>
                  </a:r>
                </a:p>
                <a:p>
                  <a:pPr algn="ctr"/>
                  <a:r>
                    <a:rPr lang="en-US" sz="1100" b="1">
                      <a:solidFill>
                        <a:schemeClr val="tx2"/>
                      </a:solidFill>
                      <a:latin typeface="Century Gothic"/>
                    </a:rPr>
                    <a:t>8 </a:t>
                  </a:r>
                  <a:r>
                    <a:rPr lang="en-US" sz="1100" b="1" err="1">
                      <a:solidFill>
                        <a:schemeClr val="tx2"/>
                      </a:solidFill>
                      <a:latin typeface="Century Gothic"/>
                    </a:rPr>
                    <a:t>человек</a:t>
                  </a:r>
                  <a:endParaRPr lang="ru-RU" sz="1100" b="1" err="1">
                    <a:solidFill>
                      <a:schemeClr val="tx2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" name="Прямоугольник: скругленные углы 2">
                  <a:extLst>
                    <a:ext uri="{FF2B5EF4-FFF2-40B4-BE49-F238E27FC236}">
                      <a16:creationId xmlns:a16="http://schemas.microsoft.com/office/drawing/2014/main" id="{C5A73D0C-0E0F-4828-9FB3-21B3A89144A9}"/>
                    </a:ext>
                  </a:extLst>
                </p:cNvPr>
                <p:cNvSpPr/>
                <p:nvPr/>
              </p:nvSpPr>
              <p:spPr>
                <a:xfrm>
                  <a:off x="9002401" y="2228835"/>
                  <a:ext cx="809472" cy="307777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>
                      <a:latin typeface="Century Gothic" panose="020B0502020202020204" pitchFamily="34" charset="0"/>
                    </a:rPr>
                    <a:t>РП 1</a:t>
                  </a:r>
                </a:p>
              </p:txBody>
            </p:sp>
          </p:grpSp>
          <p:grpSp>
            <p:nvGrpSpPr>
              <p:cNvPr id="18" name="Группа 17">
                <a:extLst>
                  <a:ext uri="{FF2B5EF4-FFF2-40B4-BE49-F238E27FC236}">
                    <a16:creationId xmlns:a16="http://schemas.microsoft.com/office/drawing/2014/main" id="{9B74BCCB-EAAE-45FC-8840-21254EB71D47}"/>
                  </a:ext>
                </a:extLst>
              </p:cNvPr>
              <p:cNvGrpSpPr/>
              <p:nvPr/>
            </p:nvGrpSpPr>
            <p:grpSpPr>
              <a:xfrm>
                <a:off x="9925236" y="2242759"/>
                <a:ext cx="1171851" cy="1102878"/>
                <a:chOff x="8927194" y="2219675"/>
                <a:chExt cx="944775" cy="966605"/>
              </a:xfrm>
              <a:grpFill/>
            </p:grpSpPr>
            <p:sp>
              <p:nvSpPr>
                <p:cNvPr id="20" name="Блок-схема: ссылка на другую страницу 19">
                  <a:extLst>
                    <a:ext uri="{FF2B5EF4-FFF2-40B4-BE49-F238E27FC236}">
                      <a16:creationId xmlns:a16="http://schemas.microsoft.com/office/drawing/2014/main" id="{A09E0974-BFA6-49FC-9633-3062D8604CD1}"/>
                    </a:ext>
                  </a:extLst>
                </p:cNvPr>
                <p:cNvSpPr/>
                <p:nvPr/>
              </p:nvSpPr>
              <p:spPr>
                <a:xfrm>
                  <a:off x="8927194" y="2500480"/>
                  <a:ext cx="944775" cy="685800"/>
                </a:xfrm>
                <a:prstGeom prst="flowChartOffpageConnector">
                  <a:avLst/>
                </a:prstGeom>
                <a:solidFill>
                  <a:srgbClr val="CFD5E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ru-RU" sz="1100">
                    <a:solidFill>
                      <a:schemeClr val="tx2"/>
                    </a:solidFill>
                    <a:latin typeface="Century Gothic" panose="020B0502020202020204" pitchFamily="34" charset="0"/>
                  </a:endParaRPr>
                </a:p>
                <a:p>
                  <a:pPr algn="ctr"/>
                  <a:r>
                    <a:rPr lang="ru-RU" sz="1100" b="1">
                      <a:solidFill>
                        <a:schemeClr val="tx2"/>
                      </a:solidFill>
                      <a:latin typeface="Century Gothic"/>
                    </a:rPr>
                    <a:t>Умная экология</a:t>
                  </a:r>
                  <a:endParaRPr lang="en-US" sz="1100" b="1">
                    <a:solidFill>
                      <a:schemeClr val="tx2"/>
                    </a:solidFill>
                    <a:latin typeface="Century Gothic"/>
                  </a:endParaRPr>
                </a:p>
                <a:p>
                  <a:pPr algn="ctr"/>
                  <a:r>
                    <a:rPr lang="en-US" sz="1100" b="1">
                      <a:solidFill>
                        <a:schemeClr val="tx2"/>
                      </a:solidFill>
                      <a:latin typeface="Century Gothic"/>
                    </a:rPr>
                    <a:t>---</a:t>
                  </a:r>
                </a:p>
                <a:p>
                  <a:pPr algn="ctr"/>
                  <a:r>
                    <a:rPr lang="en-US" sz="1100" b="1">
                      <a:solidFill>
                        <a:schemeClr val="tx2"/>
                      </a:solidFill>
                      <a:latin typeface="Century Gothic"/>
                    </a:rPr>
                    <a:t>8 </a:t>
                  </a:r>
                  <a:r>
                    <a:rPr lang="en-US" sz="1100" b="1" err="1">
                      <a:solidFill>
                        <a:schemeClr val="tx2"/>
                      </a:solidFill>
                      <a:latin typeface="Century Gothic"/>
                    </a:rPr>
                    <a:t>человек</a:t>
                  </a:r>
                  <a:endParaRPr lang="ru-RU" sz="1100" b="1" err="1">
                    <a:solidFill>
                      <a:schemeClr val="tx2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1" name="Прямоугольник: скругленные углы 20">
                  <a:extLst>
                    <a:ext uri="{FF2B5EF4-FFF2-40B4-BE49-F238E27FC236}">
                      <a16:creationId xmlns:a16="http://schemas.microsoft.com/office/drawing/2014/main" id="{44ACCF9C-2FD9-4414-97BA-2454BCCD789E}"/>
                    </a:ext>
                  </a:extLst>
                </p:cNvPr>
                <p:cNvSpPr/>
                <p:nvPr/>
              </p:nvSpPr>
              <p:spPr>
                <a:xfrm>
                  <a:off x="9002398" y="2219675"/>
                  <a:ext cx="809472" cy="307777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>
                      <a:latin typeface="Century Gothic" panose="020B0502020202020204" pitchFamily="34" charset="0"/>
                    </a:rPr>
                    <a:t>РП 2</a:t>
                  </a:r>
                </a:p>
              </p:txBody>
            </p:sp>
          </p:grp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8E172E1F-DF7A-45C3-B83A-5A2753BFBEE3}"/>
                  </a:ext>
                </a:extLst>
              </p:cNvPr>
              <p:cNvGrpSpPr/>
              <p:nvPr/>
            </p:nvGrpSpPr>
            <p:grpSpPr>
              <a:xfrm>
                <a:off x="8700120" y="3629848"/>
                <a:ext cx="1171850" cy="1112629"/>
                <a:chOff x="8927192" y="2327316"/>
                <a:chExt cx="944775" cy="958562"/>
              </a:xfrm>
              <a:grpFill/>
            </p:grpSpPr>
            <p:sp>
              <p:nvSpPr>
                <p:cNvPr id="23" name="Блок-схема: ссылка на другую страницу 22">
                  <a:extLst>
                    <a:ext uri="{FF2B5EF4-FFF2-40B4-BE49-F238E27FC236}">
                      <a16:creationId xmlns:a16="http://schemas.microsoft.com/office/drawing/2014/main" id="{ED9CA53F-8518-4CE3-A9D9-9DDC00A4C4E5}"/>
                    </a:ext>
                  </a:extLst>
                </p:cNvPr>
                <p:cNvSpPr/>
                <p:nvPr/>
              </p:nvSpPr>
              <p:spPr>
                <a:xfrm>
                  <a:off x="8927192" y="2600078"/>
                  <a:ext cx="944775" cy="685800"/>
                </a:xfrm>
                <a:prstGeom prst="flowChartOffpageConnector">
                  <a:avLst/>
                </a:prstGeom>
                <a:solidFill>
                  <a:srgbClr val="CFD5E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ru-RU" sz="900">
                    <a:solidFill>
                      <a:schemeClr val="tx2"/>
                    </a:solidFill>
                    <a:latin typeface="Century Gothic" panose="020B0502020202020204" pitchFamily="34" charset="0"/>
                  </a:endParaRPr>
                </a:p>
                <a:p>
                  <a:pPr algn="ctr"/>
                  <a:r>
                    <a:rPr lang="ru-RU" sz="1000" b="1">
                      <a:solidFill>
                        <a:schemeClr val="tx2"/>
                      </a:solidFill>
                      <a:latin typeface="Century Gothic"/>
                    </a:rPr>
                    <a:t>Оптимизация энергетики</a:t>
                  </a:r>
                </a:p>
                <a:p>
                  <a:pPr algn="ctr"/>
                  <a:r>
                    <a:rPr lang="en-US" sz="1100" b="1">
                      <a:solidFill>
                        <a:schemeClr val="tx2"/>
                      </a:solidFill>
                      <a:latin typeface="Century Gothic"/>
                    </a:rPr>
                    <a:t>---</a:t>
                  </a:r>
                </a:p>
                <a:p>
                  <a:pPr algn="ctr"/>
                  <a:r>
                    <a:rPr lang="ru-RU" sz="1100" b="1">
                      <a:solidFill>
                        <a:schemeClr val="tx2"/>
                      </a:solidFill>
                      <a:latin typeface="Century Gothic"/>
                    </a:rPr>
                    <a:t>9 человек</a:t>
                  </a:r>
                  <a:endParaRPr lang="ru-RU" sz="1100" b="1">
                    <a:solidFill>
                      <a:schemeClr val="tx2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4" name="Прямоугольник: скругленные углы 23">
                  <a:extLst>
                    <a:ext uri="{FF2B5EF4-FFF2-40B4-BE49-F238E27FC236}">
                      <a16:creationId xmlns:a16="http://schemas.microsoft.com/office/drawing/2014/main" id="{31BA13C5-9230-405A-AFE1-5FBEE3091FEC}"/>
                    </a:ext>
                  </a:extLst>
                </p:cNvPr>
                <p:cNvSpPr/>
                <p:nvPr/>
              </p:nvSpPr>
              <p:spPr>
                <a:xfrm>
                  <a:off x="9002397" y="2327316"/>
                  <a:ext cx="809472" cy="307777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>
                      <a:latin typeface="Century Gothic" panose="020B0502020202020204" pitchFamily="34" charset="0"/>
                    </a:rPr>
                    <a:t>РП 3</a:t>
                  </a:r>
                </a:p>
              </p:txBody>
            </p:sp>
          </p:grpSp>
          <p:grpSp>
            <p:nvGrpSpPr>
              <p:cNvPr id="26" name="Группа 25">
                <a:extLst>
                  <a:ext uri="{FF2B5EF4-FFF2-40B4-BE49-F238E27FC236}">
                    <a16:creationId xmlns:a16="http://schemas.microsoft.com/office/drawing/2014/main" id="{247A3E06-7AEB-410D-B48E-FD458E63F8CD}"/>
                  </a:ext>
                </a:extLst>
              </p:cNvPr>
              <p:cNvGrpSpPr/>
              <p:nvPr/>
            </p:nvGrpSpPr>
            <p:grpSpPr>
              <a:xfrm>
                <a:off x="9923659" y="3633895"/>
                <a:ext cx="1185986" cy="1102879"/>
                <a:chOff x="8925922" y="2319272"/>
                <a:chExt cx="956171" cy="966606"/>
              </a:xfrm>
              <a:grpFill/>
            </p:grpSpPr>
            <p:sp>
              <p:nvSpPr>
                <p:cNvPr id="27" name="Блок-схема: ссылка на другую страницу 26">
                  <a:extLst>
                    <a:ext uri="{FF2B5EF4-FFF2-40B4-BE49-F238E27FC236}">
                      <a16:creationId xmlns:a16="http://schemas.microsoft.com/office/drawing/2014/main" id="{445A3855-150F-4A34-9556-BF156E0E8B0F}"/>
                    </a:ext>
                  </a:extLst>
                </p:cNvPr>
                <p:cNvSpPr/>
                <p:nvPr/>
              </p:nvSpPr>
              <p:spPr>
                <a:xfrm>
                  <a:off x="8925922" y="2600078"/>
                  <a:ext cx="956171" cy="685800"/>
                </a:xfrm>
                <a:prstGeom prst="flowChartOffpageConnector">
                  <a:avLst/>
                </a:prstGeom>
                <a:solidFill>
                  <a:srgbClr val="CFD5EA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endParaRPr lang="ru-RU" sz="1100">
                    <a:solidFill>
                      <a:schemeClr val="tx2"/>
                    </a:solidFill>
                    <a:latin typeface="Century Gothic" panose="020B0502020202020204" pitchFamily="34" charset="0"/>
                  </a:endParaRPr>
                </a:p>
                <a:p>
                  <a:pPr algn="ctr"/>
                  <a:r>
                    <a:rPr lang="ru-RU" sz="900" b="1">
                      <a:solidFill>
                        <a:schemeClr val="tx2"/>
                      </a:solidFill>
                      <a:latin typeface="Century Gothic"/>
                    </a:rPr>
                    <a:t>Аналитика больших данных</a:t>
                  </a:r>
                  <a:endParaRPr lang="en-US" sz="900" b="1">
                    <a:solidFill>
                      <a:schemeClr val="tx2"/>
                    </a:solidFill>
                    <a:latin typeface="Century Gothic"/>
                  </a:endParaRPr>
                </a:p>
                <a:p>
                  <a:pPr algn="ctr"/>
                  <a:r>
                    <a:rPr lang="en-US" sz="1100" b="1">
                      <a:solidFill>
                        <a:schemeClr val="tx2"/>
                      </a:solidFill>
                      <a:latin typeface="Century Gothic"/>
                    </a:rPr>
                    <a:t>---</a:t>
                  </a:r>
                </a:p>
                <a:p>
                  <a:pPr algn="ctr"/>
                  <a:r>
                    <a:rPr lang="ru-RU" sz="1100" b="1">
                      <a:solidFill>
                        <a:schemeClr val="tx2"/>
                      </a:solidFill>
                      <a:latin typeface="Century Gothic"/>
                    </a:rPr>
                    <a:t>12 человек</a:t>
                  </a:r>
                  <a:endParaRPr lang="ru-RU" sz="1100" b="1">
                    <a:solidFill>
                      <a:schemeClr val="tx2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8" name="Прямоугольник: скругленные углы 27">
                  <a:extLst>
                    <a:ext uri="{FF2B5EF4-FFF2-40B4-BE49-F238E27FC236}">
                      <a16:creationId xmlns:a16="http://schemas.microsoft.com/office/drawing/2014/main" id="{589F8931-27C2-45C3-9875-B1698C4CEF78}"/>
                    </a:ext>
                  </a:extLst>
                </p:cNvPr>
                <p:cNvSpPr/>
                <p:nvPr/>
              </p:nvSpPr>
              <p:spPr>
                <a:xfrm>
                  <a:off x="9002395" y="2319272"/>
                  <a:ext cx="809472" cy="307777"/>
                </a:xfrm>
                <a:prstGeom prst="round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>
                      <a:latin typeface="Century Gothic" panose="020B0502020202020204" pitchFamily="34" charset="0"/>
                    </a:rPr>
                    <a:t>РП 4</a:t>
                  </a:r>
                </a:p>
              </p:txBody>
            </p:sp>
          </p:grpSp>
        </p:grp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06211452-F2CA-4DDE-A027-79AC72182F1A}"/>
                </a:ext>
              </a:extLst>
            </p:cNvPr>
            <p:cNvSpPr/>
            <p:nvPr/>
          </p:nvSpPr>
          <p:spPr>
            <a:xfrm>
              <a:off x="9055225" y="3232634"/>
              <a:ext cx="2432481" cy="3651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00" b="1">
                  <a:solidFill>
                    <a:srgbClr val="C55A11"/>
                  </a:solidFill>
                  <a:latin typeface="Century Gothic" panose="020B0502020202020204" pitchFamily="34" charset="0"/>
                </a:rPr>
                <a:t>Сформированные команды</a:t>
              </a:r>
            </a:p>
          </p:txBody>
        </p:sp>
      </p:grp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6F7370A-435A-4034-82E5-EF96B610E196}"/>
              </a:ext>
            </a:extLst>
          </p:cNvPr>
          <p:cNvSpPr/>
          <p:nvPr/>
        </p:nvSpPr>
        <p:spPr>
          <a:xfrm>
            <a:off x="9130947" y="5649400"/>
            <a:ext cx="2602036" cy="813697"/>
          </a:xfrm>
          <a:prstGeom prst="roundRect">
            <a:avLst/>
          </a:prstGeom>
          <a:solidFill>
            <a:srgbClr val="CF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300">
                <a:solidFill>
                  <a:schemeClr val="tx2"/>
                </a:solidFill>
                <a:latin typeface="Century Gothic"/>
              </a:rPr>
              <a:t>Приобретено научного оборудования на сумму более 50 млн тенге </a:t>
            </a:r>
            <a:r>
              <a:rPr lang="ru-RU" sz="1300" err="1">
                <a:solidFill>
                  <a:schemeClr val="tx2"/>
                </a:solidFill>
                <a:latin typeface="Century Gothic"/>
              </a:rPr>
              <a:t>тг</a:t>
            </a:r>
          </a:p>
        </p:txBody>
      </p:sp>
      <p:sp>
        <p:nvSpPr>
          <p:cNvPr id="17" name="Скругленный прямоугольник 45">
            <a:extLst>
              <a:ext uri="{FF2B5EF4-FFF2-40B4-BE49-F238E27FC236}">
                <a16:creationId xmlns:a16="http://schemas.microsoft.com/office/drawing/2014/main" id="{AA8A01F8-F6A8-922A-1488-AF59E1AB5565}"/>
              </a:ext>
            </a:extLst>
          </p:cNvPr>
          <p:cNvSpPr/>
          <p:nvPr/>
        </p:nvSpPr>
        <p:spPr>
          <a:xfrm>
            <a:off x="9036902" y="3833887"/>
            <a:ext cx="1392506" cy="20561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651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000" err="1">
                <a:latin typeface="Montserrat SemiBold"/>
              </a:rPr>
              <a:t>Амиргалиев</a:t>
            </a:r>
            <a:r>
              <a:rPr lang="ru-RU" sz="1000">
                <a:latin typeface="Montserrat SemiBold"/>
              </a:rPr>
              <a:t> Б.Е.</a:t>
            </a:r>
          </a:p>
        </p:txBody>
      </p:sp>
      <p:sp>
        <p:nvSpPr>
          <p:cNvPr id="35" name="Скругленный прямоугольник 45">
            <a:extLst>
              <a:ext uri="{FF2B5EF4-FFF2-40B4-BE49-F238E27FC236}">
                <a16:creationId xmlns:a16="http://schemas.microsoft.com/office/drawing/2014/main" id="{7B9249E9-AB8D-2395-E04B-D2E3E4B29152}"/>
              </a:ext>
            </a:extLst>
          </p:cNvPr>
          <p:cNvSpPr/>
          <p:nvPr/>
        </p:nvSpPr>
        <p:spPr>
          <a:xfrm>
            <a:off x="10423491" y="3833886"/>
            <a:ext cx="1392506" cy="20561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651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000" err="1">
                <a:latin typeface="Montserrat SemiBold"/>
              </a:rPr>
              <a:t>Едилхан</a:t>
            </a:r>
            <a:r>
              <a:rPr lang="ru-RU" sz="1000">
                <a:latin typeface="Montserrat SemiBold"/>
              </a:rPr>
              <a:t> Д.</a:t>
            </a:r>
            <a:endParaRPr lang="en-US"/>
          </a:p>
        </p:txBody>
      </p:sp>
      <p:sp>
        <p:nvSpPr>
          <p:cNvPr id="36" name="Скругленный прямоугольник 45">
            <a:extLst>
              <a:ext uri="{FF2B5EF4-FFF2-40B4-BE49-F238E27FC236}">
                <a16:creationId xmlns:a16="http://schemas.microsoft.com/office/drawing/2014/main" id="{EA5B98D7-6456-74C2-A3AC-4337499F152A}"/>
              </a:ext>
            </a:extLst>
          </p:cNvPr>
          <p:cNvSpPr/>
          <p:nvPr/>
        </p:nvSpPr>
        <p:spPr>
          <a:xfrm>
            <a:off x="9086868" y="5332903"/>
            <a:ext cx="1392506" cy="20561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651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000" err="1">
                <a:latin typeface="Montserrat SemiBold"/>
              </a:rPr>
              <a:t>Жакиев</a:t>
            </a:r>
            <a:r>
              <a:rPr lang="ru-RU" sz="1000">
                <a:latin typeface="Montserrat SemiBold"/>
              </a:rPr>
              <a:t> Н.К.</a:t>
            </a:r>
            <a:endParaRPr lang="en-US"/>
          </a:p>
        </p:txBody>
      </p:sp>
      <p:sp>
        <p:nvSpPr>
          <p:cNvPr id="37" name="Скругленный прямоугольник 45">
            <a:extLst>
              <a:ext uri="{FF2B5EF4-FFF2-40B4-BE49-F238E27FC236}">
                <a16:creationId xmlns:a16="http://schemas.microsoft.com/office/drawing/2014/main" id="{EAFDE509-D069-A16C-AD20-5DE8D37375C8}"/>
              </a:ext>
            </a:extLst>
          </p:cNvPr>
          <p:cNvSpPr/>
          <p:nvPr/>
        </p:nvSpPr>
        <p:spPr>
          <a:xfrm>
            <a:off x="10435984" y="5332904"/>
            <a:ext cx="1392506" cy="20561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65100" algn="c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000">
                <a:latin typeface="Montserrat SemiBold"/>
              </a:rPr>
              <a:t>Нугуманова А.</a:t>
            </a:r>
            <a:endParaRPr lang="en-US"/>
          </a:p>
        </p:txBody>
      </p:sp>
      <p:pic>
        <p:nvPicPr>
          <p:cNvPr id="12" name="Picture 12" descr="Diagram&#10;&#10;Description automatically generated">
            <a:extLst>
              <a:ext uri="{FF2B5EF4-FFF2-40B4-BE49-F238E27FC236}">
                <a16:creationId xmlns:a16="http://schemas.microsoft.com/office/drawing/2014/main" id="{2A127221-CD3D-F950-87B4-9964E69A3B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34" y="2815477"/>
            <a:ext cx="2318479" cy="1862694"/>
          </a:xfrm>
          <a:prstGeom prst="rect">
            <a:avLst/>
          </a:prstGeom>
        </p:spPr>
      </p:pic>
      <p:pic>
        <p:nvPicPr>
          <p:cNvPr id="13" name="Picture 1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FF3311CB-294F-89AB-330A-11E9C670D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759" y="3379111"/>
            <a:ext cx="2194809" cy="2972892"/>
          </a:xfrm>
          <a:prstGeom prst="rect">
            <a:avLst/>
          </a:prstGeom>
        </p:spPr>
      </p:pic>
      <p:pic>
        <p:nvPicPr>
          <p:cNvPr id="15" name="Picture 2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26400E3-49BC-D6E9-20C3-042C3EDE22F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34" y="4766602"/>
            <a:ext cx="2418414" cy="20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29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E1B5DDA-938C-4D3E-8609-B65748FEEDD2}"/>
              </a:ext>
            </a:extLst>
          </p:cNvPr>
          <p:cNvSpPr/>
          <p:nvPr/>
        </p:nvSpPr>
        <p:spPr>
          <a:xfrm>
            <a:off x="6408" y="8619"/>
            <a:ext cx="12185591" cy="573114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Деятельность НИЦ «</a:t>
            </a:r>
            <a:r>
              <a:rPr lang="en-US" b="1"/>
              <a:t>Smart City</a:t>
            </a:r>
            <a:r>
              <a:rPr lang="ru-RU" b="1"/>
              <a:t>»</a:t>
            </a:r>
          </a:p>
        </p:txBody>
      </p:sp>
      <p:sp>
        <p:nvSpPr>
          <p:cNvPr id="23" name="Пятиугольник 31">
            <a:extLst>
              <a:ext uri="{FF2B5EF4-FFF2-40B4-BE49-F238E27FC236}">
                <a16:creationId xmlns:a16="http://schemas.microsoft.com/office/drawing/2014/main" id="{16726ABC-26F6-46CA-9E5B-048D228FBA89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362792" y="1590191"/>
            <a:ext cx="4525519" cy="18640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KZ" sz="1400">
                <a:solidFill>
                  <a:schemeClr val="tx1"/>
                </a:solidFill>
              </a:rPr>
              <a:t>Организация, участие, и выступление на конференциях, семинарах и встречах (более 20 встреч / конференций / семинары), в том числе </a:t>
            </a:r>
            <a:r>
              <a:rPr lang="en-US" sz="1400">
                <a:solidFill>
                  <a:schemeClr val="tx1"/>
                </a:solidFill>
              </a:rPr>
              <a:t>ICECTA 2022 (</a:t>
            </a:r>
            <a:r>
              <a:rPr lang="kk-KZ" sz="1400">
                <a:solidFill>
                  <a:schemeClr val="tx1"/>
                </a:solidFill>
              </a:rPr>
              <a:t>ОАЭ), семинар в </a:t>
            </a:r>
            <a:r>
              <a:rPr lang="en-US" sz="1400" err="1">
                <a:solidFill>
                  <a:schemeClr val="tx1"/>
                </a:solidFill>
              </a:rPr>
              <a:t>UoE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kk-KZ" sz="1400">
                <a:solidFill>
                  <a:schemeClr val="tx1"/>
                </a:solidFill>
              </a:rPr>
              <a:t>и </a:t>
            </a:r>
            <a:r>
              <a:rPr lang="en-US" sz="1400">
                <a:solidFill>
                  <a:schemeClr val="tx1"/>
                </a:solidFill>
              </a:rPr>
              <a:t>RAENG (UK), Profit Smart City Day</a:t>
            </a:r>
            <a:r>
              <a:rPr lang="ru-KZ" sz="1400">
                <a:solidFill>
                  <a:schemeClr val="tx1"/>
                </a:solidFill>
              </a:rPr>
              <a:t> (</a:t>
            </a:r>
            <a:r>
              <a:rPr lang="kk-KZ" sz="1400">
                <a:solidFill>
                  <a:schemeClr val="tx1"/>
                </a:solidFill>
              </a:rPr>
              <a:t>Алматы</a:t>
            </a:r>
            <a:r>
              <a:rPr lang="en-US" sz="1400">
                <a:solidFill>
                  <a:schemeClr val="tx1"/>
                </a:solidFill>
              </a:rPr>
              <a:t>), Digital Bridge, </a:t>
            </a:r>
            <a:r>
              <a:rPr lang="en-US" sz="1400" err="1">
                <a:solidFill>
                  <a:schemeClr val="tx1"/>
                </a:solidFill>
              </a:rPr>
              <a:t>Kolesa</a:t>
            </a:r>
            <a:r>
              <a:rPr lang="en-US" sz="1400">
                <a:solidFill>
                  <a:schemeClr val="tx1"/>
                </a:solidFill>
              </a:rPr>
              <a:t> Conference (</a:t>
            </a:r>
            <a:r>
              <a:rPr lang="ru-KZ" sz="1400">
                <a:solidFill>
                  <a:schemeClr val="tx1"/>
                </a:solidFill>
              </a:rPr>
              <a:t>Алматы</a:t>
            </a:r>
            <a:r>
              <a:rPr lang="en-US" sz="1400">
                <a:solidFill>
                  <a:schemeClr val="tx1"/>
                </a:solidFill>
              </a:rPr>
              <a:t>)</a:t>
            </a:r>
            <a:r>
              <a:rPr lang="ru-KZ" sz="1400">
                <a:solidFill>
                  <a:schemeClr val="tx1"/>
                </a:solidFill>
              </a:rPr>
              <a:t>, научные семинары по </a:t>
            </a:r>
            <a:r>
              <a:rPr lang="en-US" sz="1400">
                <a:solidFill>
                  <a:schemeClr val="tx1"/>
                </a:solidFill>
              </a:rPr>
              <a:t>Smart City / AI / DSML </a:t>
            </a:r>
            <a:r>
              <a:rPr lang="kk-KZ" sz="1400">
                <a:solidFill>
                  <a:schemeClr val="tx1"/>
                </a:solidFill>
              </a:rPr>
              <a:t>и другие</a:t>
            </a:r>
            <a:r>
              <a:rPr lang="ru-KZ" sz="1400">
                <a:solidFill>
                  <a:schemeClr val="tx1"/>
                </a:solidFill>
              </a:rPr>
              <a:t> </a:t>
            </a: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317" y="979157"/>
            <a:ext cx="11430000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1400">
                <a:solidFill>
                  <a:schemeClr val="tx1"/>
                </a:solidFill>
              </a:rPr>
              <a:t>1</a:t>
            </a:r>
            <a:r>
              <a:rPr lang="ru-KZ" sz="1400">
                <a:solidFill>
                  <a:schemeClr val="tx1"/>
                </a:solidFill>
              </a:rPr>
              <a:t>. </a:t>
            </a:r>
            <a:r>
              <a:rPr lang="ru-KZ" sz="14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О</a:t>
            </a:r>
            <a:r>
              <a:rPr lang="ru-RU" sz="14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бщее координирование орг. вопросов в рамках проекта</a:t>
            </a:r>
            <a:r>
              <a:rPr lang="kk-KZ" sz="14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BR10965311</a:t>
            </a:r>
            <a:r>
              <a:rPr lang="ru-RU" sz="14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«Разработка интеллектуальных информационно-телекоммуникационных систем для городской инфраструктуры: транспорт, экология, энергетика и аналитика данных в концепте Smart City»</a:t>
            </a:r>
            <a:r>
              <a:rPr lang="ru-KZ" sz="1400">
                <a:solidFill>
                  <a:schemeClr val="tx1"/>
                </a:solidFill>
                <a:ea typeface="Times New Roman" panose="02020603050405020304" pitchFamily="18" charset="0"/>
              </a:rPr>
              <a:t> </a:t>
            </a: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317" y="1591415"/>
            <a:ext cx="6733085" cy="72752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ru-KZ" sz="1400" b="1" err="1">
                <a:solidFill>
                  <a:schemeClr val="tx1"/>
                </a:solidFill>
                <a:cs typeface="Times New Roman"/>
              </a:rPr>
              <a:t>Количество</a:t>
            </a:r>
            <a:r>
              <a:rPr lang="ru-KZ" sz="1400" b="1">
                <a:solidFill>
                  <a:schemeClr val="tx1"/>
                </a:solidFill>
                <a:cs typeface="Times New Roman"/>
              </a:rPr>
              <a:t> </a:t>
            </a:r>
            <a:r>
              <a:rPr lang="ru-KZ" sz="1400" b="1" err="1">
                <a:solidFill>
                  <a:schemeClr val="tx1"/>
                </a:solidFill>
                <a:cs typeface="Times New Roman"/>
              </a:rPr>
              <a:t>подготовленных</a:t>
            </a:r>
            <a:r>
              <a:rPr lang="ru-KZ" sz="1400" b="1">
                <a:solidFill>
                  <a:schemeClr val="tx1"/>
                </a:solidFill>
                <a:cs typeface="Times New Roman"/>
              </a:rPr>
              <a:t> </a:t>
            </a:r>
            <a:r>
              <a:rPr lang="ru-KZ" sz="1400" b="1" err="1">
                <a:solidFill>
                  <a:schemeClr val="tx1"/>
                </a:solidFill>
                <a:cs typeface="Times New Roman"/>
              </a:rPr>
              <a:t>заявок</a:t>
            </a:r>
            <a:endParaRPr lang="en-US" sz="1400" b="1">
              <a:solidFill>
                <a:schemeClr val="tx1"/>
              </a:solidFill>
              <a:cs typeface="Times New Roman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13432" y="3586303"/>
            <a:ext cx="2726673" cy="8897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400" b="1">
                <a:solidFill>
                  <a:schemeClr val="tx1"/>
                </a:solidFill>
                <a:ea typeface="Times New Roman" panose="02020603050405020304" pitchFamily="18" charset="0"/>
                <a:cs typeface="Calibri"/>
              </a:rPr>
              <a:t>7 - </a:t>
            </a:r>
            <a:r>
              <a:rPr lang="ru-KZ" sz="1400">
                <a:solidFill>
                  <a:schemeClr val="tx1"/>
                </a:solidFill>
                <a:ea typeface="Times New Roman" panose="02020603050405020304" pitchFamily="18" charset="0"/>
              </a:rPr>
              <a:t>Руководство </a:t>
            </a:r>
            <a:r>
              <a:rPr lang="ru-KZ" sz="140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магистерскими</a:t>
            </a:r>
            <a:r>
              <a:rPr lang="ru-KZ" sz="14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работами</a:t>
            </a:r>
            <a:r>
              <a:rPr lang="ru-KZ" sz="14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по</a:t>
            </a:r>
            <a:r>
              <a:rPr lang="ru-KZ" sz="14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темам</a:t>
            </a:r>
            <a:r>
              <a:rPr lang="en-US" sz="14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по</a:t>
            </a:r>
            <a:r>
              <a:rPr lang="ru-KZ" sz="14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направлению</a:t>
            </a:r>
            <a:r>
              <a:rPr lang="ru-KZ" sz="14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1400">
                <a:solidFill>
                  <a:schemeClr val="tx1"/>
                </a:solidFill>
                <a:ea typeface="Times New Roman" panose="02020603050405020304" pitchFamily="18" charset="0"/>
              </a:rPr>
              <a:t>Smart City</a:t>
            </a:r>
            <a:endParaRPr lang="en-US" sz="1400">
              <a:solidFill>
                <a:schemeClr val="tx1"/>
              </a:solidFill>
              <a:cs typeface="Calibri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7317" y="5586160"/>
            <a:ext cx="11430000" cy="11515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RU" sz="1400" b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Открытие центра сбора, обработки и анализа городских данных </a:t>
            </a:r>
            <a:r>
              <a:rPr lang="en-US" sz="1400" b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Data</a:t>
            </a:r>
            <a:r>
              <a:rPr lang="ru-RU" sz="1400" b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1400" b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Driven City</a:t>
            </a:r>
            <a:r>
              <a:rPr lang="ru-RU" sz="1400" b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1400" b="1">
              <a:solidFill>
                <a:schemeClr val="tx1"/>
              </a:solidFill>
              <a:latin typeface="+mj-lt"/>
              <a:ea typeface="Times New Roman" panose="02020603050405020304" pitchFamily="18" charset="0"/>
              <a:cs typeface="Calibri Light"/>
            </a:endParaRPr>
          </a:p>
          <a:p>
            <a:pPr algn="just">
              <a:lnSpc>
                <a:spcPct val="107000"/>
              </a:lnSpc>
            </a:pP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- </a:t>
            </a:r>
            <a:r>
              <a:rPr lang="ru-KZ" sz="140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/>
              </a:rPr>
              <a:t>А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ктуализацию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данных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по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качеству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воздуха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от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Казгидромет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по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трафику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в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городе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Астана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от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Коркем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Телеком</a:t>
            </a:r>
            <a:r>
              <a:rPr lang="ru-KZ" sz="140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/>
              </a:rPr>
              <a:t> </a:t>
            </a:r>
            <a:endParaRPr lang="ru-KZ" sz="140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-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Формирование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команды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бакалавров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и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магистров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BDA и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выполнение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проекта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"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Разработка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интеллектуальный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системы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сбора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,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обработки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и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анализа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открытых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городских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данных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в </a:t>
            </a:r>
            <a:r>
              <a:rPr lang="ru-KZ" sz="1400" err="1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концепте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/>
              </a:rPr>
              <a:t> Smart City”</a:t>
            </a:r>
            <a:endParaRPr lang="en-US" sz="140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/>
            </a:endParaRPr>
          </a:p>
          <a:p>
            <a:r>
              <a:rPr lang="en-US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- 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Обзор </a:t>
            </a:r>
            <a:r>
              <a:rPr lang="en-US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open-source</a:t>
            </a:r>
            <a:r>
              <a:rPr lang="ru-KZ" sz="140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решений для сбора и анализа городских данных</a:t>
            </a:r>
            <a:endParaRPr lang="ru-RU" sz="140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4F1AB45-BDF2-4AA7-9455-D1DDE53B7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EC81AA-83AD-0F0E-EAA4-B35B4AE1CF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  <p:sp>
        <p:nvSpPr>
          <p:cNvPr id="3" name="Скругленный прямоугольник 15">
            <a:extLst>
              <a:ext uri="{FF2B5EF4-FFF2-40B4-BE49-F238E27FC236}">
                <a16:creationId xmlns:a16="http://schemas.microsoft.com/office/drawing/2014/main" id="{3A1A2CCE-E108-5B8E-8F27-03BB30BF8AE7}"/>
              </a:ext>
            </a:extLst>
          </p:cNvPr>
          <p:cNvSpPr/>
          <p:nvPr/>
        </p:nvSpPr>
        <p:spPr>
          <a:xfrm>
            <a:off x="467318" y="2665709"/>
            <a:ext cx="2161085" cy="7899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en-US" sz="1400" b="1">
                <a:solidFill>
                  <a:schemeClr val="tx1"/>
                </a:solidFill>
                <a:cs typeface="Times New Roman"/>
              </a:rPr>
              <a:t>2 </a:t>
            </a:r>
            <a:r>
              <a:rPr lang="en-US" sz="1400" b="1" err="1">
                <a:solidFill>
                  <a:schemeClr val="tx1"/>
                </a:solidFill>
                <a:cs typeface="Times New Roman"/>
              </a:rPr>
              <a:t>заявки</a:t>
            </a:r>
            <a:endParaRPr lang="en-US" sz="1400" b="1">
              <a:solidFill>
                <a:schemeClr val="tx1"/>
              </a:solidFill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ru-KZ" sz="1400" b="1" err="1">
                <a:solidFill>
                  <a:schemeClr val="tx1"/>
                </a:solidFill>
                <a:cs typeface="Times New Roman"/>
              </a:rPr>
              <a:t>на</a:t>
            </a:r>
            <a:r>
              <a:rPr lang="ru-KZ" sz="1400" b="1">
                <a:solidFill>
                  <a:schemeClr val="tx1"/>
                </a:solidFill>
                <a:cs typeface="Times New Roman"/>
              </a:rPr>
              <a:t> </a:t>
            </a:r>
            <a:r>
              <a:rPr lang="ru-KZ" sz="1400" b="1" err="1">
                <a:solidFill>
                  <a:schemeClr val="tx1"/>
                </a:solidFill>
                <a:cs typeface="Times New Roman"/>
              </a:rPr>
              <a:t>Конкурс</a:t>
            </a:r>
            <a:r>
              <a:rPr lang="ru-KZ" sz="1400" b="1">
                <a:solidFill>
                  <a:schemeClr val="tx1"/>
                </a:solidFill>
                <a:cs typeface="Times New Roman"/>
              </a:rPr>
              <a:t> ГФ 2023-2025 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5" name="Скругленный прямоугольник 15">
            <a:extLst>
              <a:ext uri="{FF2B5EF4-FFF2-40B4-BE49-F238E27FC236}">
                <a16:creationId xmlns:a16="http://schemas.microsoft.com/office/drawing/2014/main" id="{80D00588-C0C7-DDAC-047A-6667975846E1}"/>
              </a:ext>
            </a:extLst>
          </p:cNvPr>
          <p:cNvSpPr/>
          <p:nvPr/>
        </p:nvSpPr>
        <p:spPr>
          <a:xfrm>
            <a:off x="2740824" y="2665709"/>
            <a:ext cx="2036167" cy="7899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en-US" sz="1400" b="1">
                <a:solidFill>
                  <a:schemeClr val="tx1"/>
                </a:solidFill>
                <a:cs typeface="Times New Roman"/>
              </a:rPr>
              <a:t>1 </a:t>
            </a:r>
            <a:r>
              <a:rPr lang="en-US" sz="1400" b="1" err="1">
                <a:solidFill>
                  <a:schemeClr val="tx1"/>
                </a:solidFill>
                <a:cs typeface="Times New Roman"/>
              </a:rPr>
              <a:t>заявка</a:t>
            </a:r>
            <a:r>
              <a:rPr lang="en-US" sz="1400" b="1">
                <a:solidFill>
                  <a:schemeClr val="tx1"/>
                </a:solidFill>
                <a:cs typeface="Times New Roman"/>
              </a:rPr>
              <a:t> </a:t>
            </a:r>
            <a:endParaRPr lang="en-US"/>
          </a:p>
          <a:p>
            <a:pPr algn="ctr">
              <a:lnSpc>
                <a:spcPct val="107000"/>
              </a:lnSpc>
            </a:pPr>
            <a:r>
              <a:rPr lang="en-US" sz="1400" b="1" err="1">
                <a:solidFill>
                  <a:schemeClr val="tx1"/>
                </a:solidFill>
                <a:cs typeface="Times New Roman"/>
              </a:rPr>
              <a:t>на</a:t>
            </a:r>
            <a:r>
              <a:rPr lang="en-US" sz="1400" b="1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400" b="1" err="1">
                <a:solidFill>
                  <a:schemeClr val="tx1"/>
                </a:solidFill>
                <a:cs typeface="Times New Roman"/>
              </a:rPr>
              <a:t>Конкурс</a:t>
            </a:r>
            <a:r>
              <a:rPr lang="en-US" sz="1400" b="1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400" b="1" err="1">
                <a:solidFill>
                  <a:schemeClr val="tx1"/>
                </a:solidFill>
                <a:cs typeface="Times New Roman"/>
              </a:rPr>
              <a:t>молодых</a:t>
            </a:r>
            <a:r>
              <a:rPr lang="en-US" sz="1400" b="1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400" b="1" err="1">
                <a:solidFill>
                  <a:schemeClr val="tx1"/>
                </a:solidFill>
                <a:cs typeface="Times New Roman"/>
              </a:rPr>
              <a:t>ученых</a:t>
            </a:r>
            <a:r>
              <a:rPr lang="en-US" sz="1400" b="1">
                <a:solidFill>
                  <a:schemeClr val="tx1"/>
                </a:solidFill>
                <a:cs typeface="Times New Roman"/>
              </a:rPr>
              <a:t> 2023-2025</a:t>
            </a:r>
          </a:p>
        </p:txBody>
      </p:sp>
      <p:sp>
        <p:nvSpPr>
          <p:cNvPr id="6" name="Скругленный прямоугольник 15">
            <a:extLst>
              <a:ext uri="{FF2B5EF4-FFF2-40B4-BE49-F238E27FC236}">
                <a16:creationId xmlns:a16="http://schemas.microsoft.com/office/drawing/2014/main" id="{47501792-FB1B-C44D-F397-73357DE4461C}"/>
              </a:ext>
            </a:extLst>
          </p:cNvPr>
          <p:cNvSpPr/>
          <p:nvPr/>
        </p:nvSpPr>
        <p:spPr>
          <a:xfrm>
            <a:off x="4851939" y="2665709"/>
            <a:ext cx="2360955" cy="7899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07000"/>
              </a:lnSpc>
            </a:pPr>
            <a:r>
              <a:rPr lang="en-US" sz="1400" b="1">
                <a:solidFill>
                  <a:schemeClr val="tx1"/>
                </a:solidFill>
                <a:cs typeface="Times New Roman"/>
              </a:rPr>
              <a:t>1 </a:t>
            </a:r>
            <a:r>
              <a:rPr lang="en-US" sz="1400" b="1" err="1">
                <a:solidFill>
                  <a:schemeClr val="tx1"/>
                </a:solidFill>
                <a:cs typeface="Times New Roman"/>
              </a:rPr>
              <a:t>Заявка</a:t>
            </a:r>
            <a:r>
              <a:rPr lang="en-US" sz="1400" b="1">
                <a:solidFill>
                  <a:schemeClr val="tx1"/>
                </a:solidFill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</a:pPr>
            <a:r>
              <a:rPr lang="en-US" sz="1400" b="1" err="1">
                <a:solidFill>
                  <a:schemeClr val="tx1"/>
                </a:solidFill>
                <a:cs typeface="Times New Roman"/>
              </a:rPr>
              <a:t>на</a:t>
            </a:r>
            <a:r>
              <a:rPr lang="en-US" sz="1400" b="1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400" b="1" err="1">
                <a:solidFill>
                  <a:schemeClr val="tx1"/>
                </a:solidFill>
                <a:cs typeface="Times New Roman"/>
              </a:rPr>
              <a:t>внутривузовский</a:t>
            </a:r>
            <a:r>
              <a:rPr lang="en-US" sz="1400" b="1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400" b="1" err="1">
                <a:solidFill>
                  <a:schemeClr val="tx1"/>
                </a:solidFill>
                <a:cs typeface="Times New Roman"/>
              </a:rPr>
              <a:t>Конкурс</a:t>
            </a:r>
            <a:r>
              <a:rPr lang="en-US" sz="1400" b="1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400" b="1" err="1">
                <a:solidFill>
                  <a:schemeClr val="tx1"/>
                </a:solidFill>
                <a:cs typeface="Times New Roman"/>
              </a:rPr>
              <a:t>научных</a:t>
            </a:r>
            <a:r>
              <a:rPr lang="en-US" sz="1400" b="1">
                <a:solidFill>
                  <a:schemeClr val="tx1"/>
                </a:solidFill>
                <a:cs typeface="Times New Roman"/>
              </a:rPr>
              <a:t> </a:t>
            </a:r>
            <a:r>
              <a:rPr lang="en-US" sz="1400" b="1" err="1">
                <a:solidFill>
                  <a:schemeClr val="tx1"/>
                </a:solidFill>
                <a:cs typeface="Times New Roman"/>
              </a:rPr>
              <a:t>проектов</a:t>
            </a:r>
          </a:p>
        </p:txBody>
      </p:sp>
      <p:sp>
        <p:nvSpPr>
          <p:cNvPr id="9" name="Скругленный прямоугольник 16">
            <a:extLst>
              <a:ext uri="{FF2B5EF4-FFF2-40B4-BE49-F238E27FC236}">
                <a16:creationId xmlns:a16="http://schemas.microsoft.com/office/drawing/2014/main" id="{DCBD70C9-46A3-7E4B-6AC4-CBF121B659AD}"/>
              </a:ext>
            </a:extLst>
          </p:cNvPr>
          <p:cNvSpPr/>
          <p:nvPr/>
        </p:nvSpPr>
        <p:spPr>
          <a:xfrm>
            <a:off x="7859006" y="4535679"/>
            <a:ext cx="3438706" cy="8897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KZ" sz="1400" b="1">
                <a:solidFill>
                  <a:schemeClr val="tx1"/>
                </a:solidFill>
              </a:rPr>
              <a:t>7 </a:t>
            </a:r>
            <a:r>
              <a:rPr lang="ru-KZ" sz="1400">
                <a:solidFill>
                  <a:schemeClr val="tx1"/>
                </a:solidFill>
              </a:rPr>
              <a:t>- </a:t>
            </a:r>
            <a:r>
              <a:rPr lang="ru-KZ" sz="1400" err="1">
                <a:solidFill>
                  <a:schemeClr val="tx1"/>
                </a:solidFill>
              </a:rPr>
              <a:t>Участие</a:t>
            </a:r>
            <a:r>
              <a:rPr lang="ru-KZ" sz="1400">
                <a:solidFill>
                  <a:schemeClr val="tx1"/>
                </a:solidFill>
              </a:rPr>
              <a:t> в </a:t>
            </a:r>
            <a:r>
              <a:rPr lang="ru-KZ" sz="1400" err="1">
                <a:solidFill>
                  <a:schemeClr val="tx1"/>
                </a:solidFill>
              </a:rPr>
              <a:t>составе</a:t>
            </a:r>
            <a:r>
              <a:rPr lang="ru-KZ" sz="1400">
                <a:solidFill>
                  <a:schemeClr val="tx1"/>
                </a:solidFill>
              </a:rPr>
              <a:t> </a:t>
            </a:r>
            <a:r>
              <a:rPr lang="ru-KZ" sz="1400" err="1">
                <a:solidFill>
                  <a:schemeClr val="tx1"/>
                </a:solidFill>
              </a:rPr>
              <a:t>мониторинговой</a:t>
            </a:r>
            <a:r>
              <a:rPr lang="ru-KZ" sz="1400">
                <a:solidFill>
                  <a:schemeClr val="tx1"/>
                </a:solidFill>
              </a:rPr>
              <a:t> </a:t>
            </a:r>
            <a:r>
              <a:rPr lang="ru-KZ" sz="1400" err="1">
                <a:solidFill>
                  <a:schemeClr val="tx1"/>
                </a:solidFill>
              </a:rPr>
              <a:t>группы</a:t>
            </a:r>
            <a:r>
              <a:rPr lang="ru-KZ" sz="1400">
                <a:solidFill>
                  <a:schemeClr val="tx1"/>
                </a:solidFill>
              </a:rPr>
              <a:t> МНВО </a:t>
            </a:r>
            <a:endParaRPr lang="en-US" sz="1400">
              <a:solidFill>
                <a:schemeClr val="tx1"/>
              </a:solidFill>
              <a:cs typeface="Calibri"/>
            </a:endParaRPr>
          </a:p>
        </p:txBody>
      </p:sp>
      <p:sp>
        <p:nvSpPr>
          <p:cNvPr id="10" name="Скругленный прямоугольник 16">
            <a:extLst>
              <a:ext uri="{FF2B5EF4-FFF2-40B4-BE49-F238E27FC236}">
                <a16:creationId xmlns:a16="http://schemas.microsoft.com/office/drawing/2014/main" id="{4673F4DD-2E5D-1F1C-52B1-276CC8E02D45}"/>
              </a:ext>
            </a:extLst>
          </p:cNvPr>
          <p:cNvSpPr/>
          <p:nvPr/>
        </p:nvSpPr>
        <p:spPr>
          <a:xfrm>
            <a:off x="1113431" y="4535679"/>
            <a:ext cx="2726673" cy="8897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KZ" sz="1400" b="1">
                <a:solidFill>
                  <a:schemeClr val="tx1"/>
                </a:solidFill>
              </a:rPr>
              <a:t>7</a:t>
            </a:r>
            <a:r>
              <a:rPr lang="ru-KZ" sz="1400">
                <a:solidFill>
                  <a:schemeClr val="tx1"/>
                </a:solidFill>
              </a:rPr>
              <a:t> - </a:t>
            </a:r>
            <a:r>
              <a:rPr lang="ru-KZ" sz="1400" err="1">
                <a:solidFill>
                  <a:schemeClr val="tx1"/>
                </a:solidFill>
              </a:rPr>
              <a:t>Руководство</a:t>
            </a:r>
            <a:r>
              <a:rPr lang="ru-KZ" sz="1400">
                <a:solidFill>
                  <a:schemeClr val="tx1"/>
                </a:solidFill>
              </a:rPr>
              <a:t> </a:t>
            </a:r>
            <a:r>
              <a:rPr lang="ru-KZ" sz="1400" err="1">
                <a:solidFill>
                  <a:schemeClr val="tx1"/>
                </a:solidFill>
              </a:rPr>
              <a:t>финальными</a:t>
            </a:r>
            <a:r>
              <a:rPr lang="ru-KZ" sz="1400">
                <a:solidFill>
                  <a:schemeClr val="tx1"/>
                </a:solidFill>
              </a:rPr>
              <a:t> </a:t>
            </a:r>
            <a:r>
              <a:rPr lang="ru-KZ" sz="1400" err="1">
                <a:solidFill>
                  <a:schemeClr val="tx1"/>
                </a:solidFill>
              </a:rPr>
              <a:t>работами</a:t>
            </a:r>
            <a:r>
              <a:rPr lang="ru-KZ" sz="1400">
                <a:solidFill>
                  <a:schemeClr val="tx1"/>
                </a:solidFill>
              </a:rPr>
              <a:t> </a:t>
            </a:r>
            <a:r>
              <a:rPr lang="ru-KZ" sz="1400" err="1">
                <a:solidFill>
                  <a:schemeClr val="tx1"/>
                </a:solidFill>
              </a:rPr>
              <a:t>бакалавров</a:t>
            </a:r>
            <a:r>
              <a:rPr lang="ru-KZ" sz="1400">
                <a:solidFill>
                  <a:schemeClr val="tx1"/>
                </a:solidFill>
              </a:rPr>
              <a:t> </a:t>
            </a:r>
            <a:r>
              <a:rPr lang="ru-KZ" sz="1400" err="1">
                <a:solidFill>
                  <a:schemeClr val="tx1"/>
                </a:solidFill>
              </a:rPr>
              <a:t>по</a:t>
            </a:r>
            <a:r>
              <a:rPr lang="ru-KZ" sz="1400">
                <a:solidFill>
                  <a:schemeClr val="tx1"/>
                </a:solidFill>
              </a:rPr>
              <a:t> </a:t>
            </a:r>
            <a:r>
              <a:rPr lang="ru-KZ" sz="1400" err="1">
                <a:solidFill>
                  <a:schemeClr val="tx1"/>
                </a:solidFill>
              </a:rPr>
              <a:t>направлению</a:t>
            </a:r>
            <a:r>
              <a:rPr lang="ru-KZ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Smart City</a:t>
            </a:r>
            <a:r>
              <a:rPr lang="ru-KZ" sz="1400">
                <a:solidFill>
                  <a:schemeClr val="tx1"/>
                </a:solidFill>
              </a:rPr>
              <a:t>  </a:t>
            </a:r>
          </a:p>
        </p:txBody>
      </p:sp>
      <p:sp>
        <p:nvSpPr>
          <p:cNvPr id="11" name="Скругленный прямоугольник 16">
            <a:extLst>
              <a:ext uri="{FF2B5EF4-FFF2-40B4-BE49-F238E27FC236}">
                <a16:creationId xmlns:a16="http://schemas.microsoft.com/office/drawing/2014/main" id="{6B512D4A-E527-C0A3-014C-E7432997AC4D}"/>
              </a:ext>
            </a:extLst>
          </p:cNvPr>
          <p:cNvSpPr/>
          <p:nvPr/>
        </p:nvSpPr>
        <p:spPr>
          <a:xfrm>
            <a:off x="3999038" y="3586302"/>
            <a:ext cx="3201359" cy="8897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400" b="1">
                <a:solidFill>
                  <a:schemeClr val="tx1"/>
                </a:solidFill>
                <a:ea typeface="+mn-lt"/>
                <a:cs typeface="+mn-lt"/>
              </a:rPr>
              <a:t>5</a:t>
            </a:r>
            <a:r>
              <a:rPr lang="en-US" sz="140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ru-KZ" sz="1400">
                <a:solidFill>
                  <a:schemeClr val="tx1"/>
                </a:solidFill>
              </a:rPr>
              <a:t>- </a:t>
            </a:r>
            <a:r>
              <a:rPr lang="ru-KZ" sz="1400" err="1">
                <a:solidFill>
                  <a:schemeClr val="tx1"/>
                </a:solidFill>
              </a:rPr>
              <a:t>Проведение</a:t>
            </a:r>
            <a:r>
              <a:rPr lang="ru-KZ" sz="1400">
                <a:solidFill>
                  <a:schemeClr val="tx1"/>
                </a:solidFill>
              </a:rPr>
              <a:t> </a:t>
            </a:r>
            <a:r>
              <a:rPr lang="ru-KZ" sz="1400" err="1">
                <a:solidFill>
                  <a:schemeClr val="tx1"/>
                </a:solidFill>
              </a:rPr>
              <a:t>на</a:t>
            </a:r>
            <a:r>
              <a:rPr lang="ru-KZ" sz="1400">
                <a:solidFill>
                  <a:schemeClr val="tx1"/>
                </a:solidFill>
              </a:rPr>
              <a:t> </a:t>
            </a:r>
            <a:r>
              <a:rPr lang="ru-KZ" sz="1400" err="1">
                <a:solidFill>
                  <a:schemeClr val="tx1"/>
                </a:solidFill>
              </a:rPr>
              <a:t>базе</a:t>
            </a:r>
            <a:r>
              <a:rPr lang="ru-KZ" sz="1400">
                <a:solidFill>
                  <a:schemeClr val="tx1"/>
                </a:solidFill>
              </a:rPr>
              <a:t> НИЦ </a:t>
            </a:r>
            <a:r>
              <a:rPr lang="ru-KZ" sz="1400" err="1">
                <a:solidFill>
                  <a:schemeClr val="tx1"/>
                </a:solidFill>
              </a:rPr>
              <a:t>научно-исследовательских</a:t>
            </a:r>
            <a:r>
              <a:rPr lang="ru-KZ" sz="1400">
                <a:solidFill>
                  <a:schemeClr val="tx1"/>
                </a:solidFill>
              </a:rPr>
              <a:t> </a:t>
            </a:r>
            <a:r>
              <a:rPr lang="ru-KZ" sz="1400" err="1">
                <a:solidFill>
                  <a:schemeClr val="tx1"/>
                </a:solidFill>
              </a:rPr>
              <a:t>практик</a:t>
            </a:r>
            <a:r>
              <a:rPr lang="ru-KZ" sz="1400">
                <a:solidFill>
                  <a:schemeClr val="tx1"/>
                </a:solidFill>
              </a:rPr>
              <a:t> </a:t>
            </a:r>
            <a:r>
              <a:rPr lang="ru-KZ" sz="1400" err="1">
                <a:solidFill>
                  <a:schemeClr val="tx1"/>
                </a:solidFill>
              </a:rPr>
              <a:t>магистрантов</a:t>
            </a:r>
            <a:r>
              <a:rPr lang="ru-KZ" sz="1400">
                <a:solidFill>
                  <a:schemeClr val="tx1"/>
                </a:solidFill>
              </a:rPr>
              <a:t> </a:t>
            </a:r>
            <a:endParaRPr lang="en-US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12" name="Скругленный прямоугольник 16">
            <a:extLst>
              <a:ext uri="{FF2B5EF4-FFF2-40B4-BE49-F238E27FC236}">
                <a16:creationId xmlns:a16="http://schemas.microsoft.com/office/drawing/2014/main" id="{3180A5DA-E0F5-BF1C-BED1-9FE064ED0EE5}"/>
              </a:ext>
            </a:extLst>
          </p:cNvPr>
          <p:cNvSpPr/>
          <p:nvPr/>
        </p:nvSpPr>
        <p:spPr>
          <a:xfrm>
            <a:off x="3999038" y="4535678"/>
            <a:ext cx="3726016" cy="8897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KZ" sz="1400" b="1">
                <a:solidFill>
                  <a:schemeClr val="tx1"/>
                </a:solidFill>
              </a:rPr>
              <a:t>4 </a:t>
            </a:r>
            <a:r>
              <a:rPr lang="ru-KZ" sz="1400">
                <a:solidFill>
                  <a:schemeClr val="tx1"/>
                </a:solidFill>
              </a:rPr>
              <a:t>- </a:t>
            </a:r>
            <a:r>
              <a:rPr lang="ru-KZ" sz="1400" err="1">
                <a:solidFill>
                  <a:schemeClr val="tx1"/>
                </a:solidFill>
              </a:rPr>
              <a:t>Участие</a:t>
            </a:r>
            <a:r>
              <a:rPr lang="ru-KZ" sz="1400">
                <a:solidFill>
                  <a:schemeClr val="tx1"/>
                </a:solidFill>
              </a:rPr>
              <a:t> в </a:t>
            </a:r>
            <a:r>
              <a:rPr lang="ru-KZ" sz="1400" err="1">
                <a:solidFill>
                  <a:schemeClr val="tx1"/>
                </a:solidFill>
              </a:rPr>
              <a:t>составе</a:t>
            </a:r>
            <a:r>
              <a:rPr lang="ru-KZ" sz="1400">
                <a:solidFill>
                  <a:schemeClr val="tx1"/>
                </a:solidFill>
              </a:rPr>
              <a:t> </a:t>
            </a:r>
            <a:r>
              <a:rPr lang="ru-KZ" sz="1400" err="1">
                <a:solidFill>
                  <a:schemeClr val="tx1"/>
                </a:solidFill>
              </a:rPr>
              <a:t>рабочих</a:t>
            </a:r>
            <a:r>
              <a:rPr lang="ru-KZ" sz="1400">
                <a:solidFill>
                  <a:schemeClr val="tx1"/>
                </a:solidFill>
              </a:rPr>
              <a:t> </a:t>
            </a:r>
            <a:r>
              <a:rPr lang="ru-KZ" sz="1400" err="1">
                <a:solidFill>
                  <a:schemeClr val="tx1"/>
                </a:solidFill>
              </a:rPr>
              <a:t>групп:МНВО</a:t>
            </a:r>
            <a:r>
              <a:rPr lang="ru-KZ" sz="1400">
                <a:solidFill>
                  <a:schemeClr val="tx1"/>
                </a:solidFill>
              </a:rPr>
              <a:t> – </a:t>
            </a:r>
            <a:r>
              <a:rPr lang="ru-KZ" sz="1400" err="1">
                <a:solidFill>
                  <a:schemeClr val="tx1"/>
                </a:solidFill>
              </a:rPr>
              <a:t>Цифровая</a:t>
            </a:r>
            <a:r>
              <a:rPr lang="ru-KZ" sz="1400">
                <a:solidFill>
                  <a:schemeClr val="tx1"/>
                </a:solidFill>
              </a:rPr>
              <a:t> </a:t>
            </a:r>
            <a:r>
              <a:rPr lang="ru-KZ" sz="1400" err="1">
                <a:solidFill>
                  <a:schemeClr val="tx1"/>
                </a:solidFill>
              </a:rPr>
              <a:t>экосистема</a:t>
            </a:r>
            <a:r>
              <a:rPr lang="ru-KZ" sz="1400">
                <a:solidFill>
                  <a:schemeClr val="tx1"/>
                </a:solidFill>
              </a:rPr>
              <a:t> </a:t>
            </a:r>
            <a:r>
              <a:rPr lang="ru-KZ" sz="1400" err="1">
                <a:solidFill>
                  <a:schemeClr val="tx1"/>
                </a:solidFill>
              </a:rPr>
              <a:t>науки</a:t>
            </a:r>
            <a:r>
              <a:rPr lang="ru-KZ" sz="1400">
                <a:solidFill>
                  <a:schemeClr val="tx1"/>
                </a:solidFill>
              </a:rPr>
              <a:t>, НТС </a:t>
            </a:r>
            <a:r>
              <a:rPr lang="ru-KZ" sz="1400" err="1">
                <a:solidFill>
                  <a:schemeClr val="tx1"/>
                </a:solidFill>
              </a:rPr>
              <a:t>при</a:t>
            </a:r>
            <a:r>
              <a:rPr lang="ru-KZ" sz="1400">
                <a:solidFill>
                  <a:schemeClr val="tx1"/>
                </a:solidFill>
              </a:rPr>
              <a:t> АП РК, и </a:t>
            </a:r>
            <a:r>
              <a:rPr lang="ru-KZ" sz="1400" err="1">
                <a:solidFill>
                  <a:schemeClr val="tx1"/>
                </a:solidFill>
              </a:rPr>
              <a:t>Академ</a:t>
            </a:r>
            <a:r>
              <a:rPr lang="ru-KZ" sz="1400">
                <a:solidFill>
                  <a:schemeClr val="tx1"/>
                </a:solidFill>
              </a:rPr>
              <a:t>. </a:t>
            </a:r>
            <a:r>
              <a:rPr lang="ru-KZ" sz="1400" err="1">
                <a:solidFill>
                  <a:schemeClr val="tx1"/>
                </a:solidFill>
              </a:rPr>
              <a:t>Комитетах</a:t>
            </a:r>
            <a:r>
              <a:rPr lang="ru-KZ" sz="1400">
                <a:solidFill>
                  <a:schemeClr val="tx1"/>
                </a:solidFill>
              </a:rPr>
              <a:t>, KPI</a:t>
            </a:r>
          </a:p>
        </p:txBody>
      </p:sp>
      <p:sp>
        <p:nvSpPr>
          <p:cNvPr id="13" name="Скругленный прямоугольник 16">
            <a:extLst>
              <a:ext uri="{FF2B5EF4-FFF2-40B4-BE49-F238E27FC236}">
                <a16:creationId xmlns:a16="http://schemas.microsoft.com/office/drawing/2014/main" id="{ABD96552-83C8-3E17-2391-C0270C8AAC73}"/>
              </a:ext>
            </a:extLst>
          </p:cNvPr>
          <p:cNvSpPr/>
          <p:nvPr/>
        </p:nvSpPr>
        <p:spPr>
          <a:xfrm>
            <a:off x="7359333" y="3586301"/>
            <a:ext cx="3938377" cy="8897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ru-KZ" sz="1400" b="1">
                <a:solidFill>
                  <a:schemeClr val="tx1"/>
                </a:solidFill>
              </a:rPr>
              <a:t>5</a:t>
            </a:r>
            <a:r>
              <a:rPr lang="ru-KZ" sz="1400">
                <a:solidFill>
                  <a:schemeClr val="tx1"/>
                </a:solidFill>
              </a:rPr>
              <a:t> - </a:t>
            </a:r>
            <a:r>
              <a:rPr lang="ru-KZ" sz="1400" err="1">
                <a:solidFill>
                  <a:schemeClr val="tx1"/>
                </a:solidFill>
              </a:rPr>
              <a:t>Участие</a:t>
            </a:r>
            <a:r>
              <a:rPr lang="ru-KZ" sz="1400">
                <a:solidFill>
                  <a:schemeClr val="tx1"/>
                </a:solidFill>
              </a:rPr>
              <a:t> в </a:t>
            </a:r>
            <a:r>
              <a:rPr lang="ru-KZ" sz="1400" err="1">
                <a:solidFill>
                  <a:schemeClr val="tx1"/>
                </a:solidFill>
              </a:rPr>
              <a:t>качестве</a:t>
            </a:r>
            <a:r>
              <a:rPr lang="ru-KZ" sz="1400">
                <a:solidFill>
                  <a:schemeClr val="tx1"/>
                </a:solidFill>
              </a:rPr>
              <a:t> </a:t>
            </a:r>
            <a:r>
              <a:rPr lang="ru-KZ" sz="1400" err="1">
                <a:solidFill>
                  <a:schemeClr val="tx1"/>
                </a:solidFill>
              </a:rPr>
              <a:t>независимого</a:t>
            </a:r>
            <a:r>
              <a:rPr lang="ru-KZ" sz="1400">
                <a:solidFill>
                  <a:schemeClr val="tx1"/>
                </a:solidFill>
              </a:rPr>
              <a:t> </a:t>
            </a:r>
            <a:r>
              <a:rPr lang="ru-KZ" sz="1400" err="1">
                <a:solidFill>
                  <a:schemeClr val="tx1"/>
                </a:solidFill>
              </a:rPr>
              <a:t>эксперта</a:t>
            </a:r>
            <a:r>
              <a:rPr lang="ru-KZ" sz="1400">
                <a:solidFill>
                  <a:schemeClr val="tx1"/>
                </a:solidFill>
              </a:rPr>
              <a:t> </a:t>
            </a:r>
            <a:r>
              <a:rPr lang="ru-KZ" sz="1400" err="1">
                <a:solidFill>
                  <a:schemeClr val="tx1"/>
                </a:solidFill>
              </a:rPr>
              <a:t>при</a:t>
            </a:r>
            <a:r>
              <a:rPr lang="ru-KZ" sz="1400">
                <a:solidFill>
                  <a:schemeClr val="tx1"/>
                </a:solidFill>
              </a:rPr>
              <a:t> </a:t>
            </a:r>
            <a:r>
              <a:rPr lang="ru-KZ" sz="1400" err="1">
                <a:solidFill>
                  <a:schemeClr val="tx1"/>
                </a:solidFill>
              </a:rPr>
              <a:t>оценке</a:t>
            </a:r>
            <a:r>
              <a:rPr lang="ru-KZ" sz="1400">
                <a:solidFill>
                  <a:schemeClr val="tx1"/>
                </a:solidFill>
              </a:rPr>
              <a:t> </a:t>
            </a:r>
            <a:r>
              <a:rPr lang="ru-KZ" sz="1400" err="1">
                <a:solidFill>
                  <a:schemeClr val="tx1"/>
                </a:solidFill>
              </a:rPr>
              <a:t>проектов</a:t>
            </a:r>
            <a:r>
              <a:rPr lang="ru-KZ" sz="1400">
                <a:solidFill>
                  <a:schemeClr val="tx1"/>
                </a:solidFill>
              </a:rPr>
              <a:t> </a:t>
            </a:r>
            <a:r>
              <a:rPr lang="en-US" sz="1400" err="1">
                <a:solidFill>
                  <a:schemeClr val="tx1"/>
                </a:solidFill>
              </a:rPr>
              <a:t>QazInnovations</a:t>
            </a:r>
            <a:endParaRPr lang="ru-KZ" sz="1400" err="1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08D82F-2F4C-49ED-30A4-4EFA326A3F73}"/>
              </a:ext>
            </a:extLst>
          </p:cNvPr>
          <p:cNvCxnSpPr/>
          <p:nvPr/>
        </p:nvCxnSpPr>
        <p:spPr>
          <a:xfrm flipH="1">
            <a:off x="2081135" y="2334718"/>
            <a:ext cx="1546485" cy="314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FC2165-C94C-BCB8-B253-F9B5254DBA91}"/>
              </a:ext>
            </a:extLst>
          </p:cNvPr>
          <p:cNvCxnSpPr>
            <a:cxnSpLocks/>
          </p:cNvCxnSpPr>
          <p:nvPr/>
        </p:nvCxnSpPr>
        <p:spPr>
          <a:xfrm flipH="1">
            <a:off x="3879953" y="2322226"/>
            <a:ext cx="22484" cy="33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84791F-7777-49BA-C165-04E0012139F5}"/>
              </a:ext>
            </a:extLst>
          </p:cNvPr>
          <p:cNvCxnSpPr>
            <a:cxnSpLocks/>
          </p:cNvCxnSpPr>
          <p:nvPr/>
        </p:nvCxnSpPr>
        <p:spPr>
          <a:xfrm>
            <a:off x="4327159" y="2334718"/>
            <a:ext cx="1751352" cy="302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859412"/>
      </p:ext>
    </p:extLst>
  </p:cSld>
  <p:clrMapOvr>
    <a:masterClrMapping/>
  </p:clrMapOvr>
  <p:transition spd="slow" advTm="70039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7CD69B0-333B-4D9C-BAF6-A6BCB12ED0BF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0759D491-2149-48A1-B8BB-ADB67CD42EED}"/>
              </a:ext>
            </a:extLst>
          </p:cNvPr>
          <p:cNvSpPr/>
          <p:nvPr/>
        </p:nvSpPr>
        <p:spPr>
          <a:xfrm>
            <a:off x="11796506" y="115081"/>
            <a:ext cx="206809" cy="6717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ятиугольник 84"/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3B7FB085-32DF-4B0A-A7CC-0BE432E93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70E5C7-0B7C-48E5-A58A-ABC12DA04F63}"/>
              </a:ext>
            </a:extLst>
          </p:cNvPr>
          <p:cNvSpPr txBox="1"/>
          <p:nvPr/>
        </p:nvSpPr>
        <p:spPr>
          <a:xfrm>
            <a:off x="941678" y="242038"/>
            <a:ext cx="951016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Montserrat Black"/>
                <a:ea typeface="+mn-lt"/>
                <a:cs typeface="+mn-lt"/>
              </a:rPr>
              <a:t>Н</a:t>
            </a:r>
            <a:r>
              <a:rPr lang="ru-RU">
                <a:solidFill>
                  <a:schemeClr val="bg1"/>
                </a:solidFill>
                <a:latin typeface="Montserrat Black"/>
                <a:ea typeface="+mn-lt"/>
                <a:cs typeface="+mn-lt"/>
              </a:rPr>
              <a:t>аучно-инно</a:t>
            </a:r>
            <a:r>
              <a:rPr lang="ru-RU" b="1">
                <a:solidFill>
                  <a:schemeClr val="bg1"/>
                </a:solidFill>
                <a:latin typeface="Montserrat Black"/>
                <a:ea typeface="+mn-lt"/>
                <a:cs typeface="+mn-lt"/>
              </a:rPr>
              <a:t>вационны</a:t>
            </a:r>
            <a:r>
              <a:rPr lang="kk-KZ" b="1">
                <a:solidFill>
                  <a:schemeClr val="bg1"/>
                </a:solidFill>
                <a:latin typeface="Montserrat Black"/>
                <a:ea typeface="+mn-lt"/>
                <a:cs typeface="+mn-lt"/>
              </a:rPr>
              <a:t>й</a:t>
            </a:r>
            <a:r>
              <a:rPr lang="ru-RU" b="1">
                <a:solidFill>
                  <a:schemeClr val="bg1"/>
                </a:solidFill>
                <a:latin typeface="Montserrat Black"/>
                <a:ea typeface="+mn-lt"/>
                <a:cs typeface="+mn-lt"/>
              </a:rPr>
              <a:t> Центр "</a:t>
            </a:r>
            <a:r>
              <a:rPr lang="en-AU" b="1">
                <a:solidFill>
                  <a:schemeClr val="bg1"/>
                </a:solidFill>
                <a:latin typeface="Montserrat Black"/>
                <a:ea typeface="+mn-lt"/>
                <a:cs typeface="+mn-lt"/>
              </a:rPr>
              <a:t>Big Data and Blockchain Technologies" </a:t>
            </a:r>
          </a:p>
        </p:txBody>
      </p:sp>
      <p:graphicFrame>
        <p:nvGraphicFramePr>
          <p:cNvPr id="13" name="Таблица 4">
            <a:extLst>
              <a:ext uri="{FF2B5EF4-FFF2-40B4-BE49-F238E27FC236}">
                <a16:creationId xmlns:a16="http://schemas.microsoft.com/office/drawing/2014/main" id="{94C98B73-020B-4746-B414-391DC967C990}"/>
              </a:ext>
            </a:extLst>
          </p:cNvPr>
          <p:cNvGraphicFramePr>
            <a:graphicFrameLocks noGrp="1"/>
          </p:cNvGraphicFramePr>
          <p:nvPr/>
        </p:nvGraphicFramePr>
        <p:xfrm>
          <a:off x="176201" y="6033345"/>
          <a:ext cx="11838613" cy="648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464">
                  <a:extLst>
                    <a:ext uri="{9D8B030D-6E8A-4147-A177-3AD203B41FA5}">
                      <a16:colId xmlns:a16="http://schemas.microsoft.com/office/drawing/2014/main" val="705985499"/>
                    </a:ext>
                  </a:extLst>
                </a:gridCol>
                <a:gridCol w="2239167">
                  <a:extLst>
                    <a:ext uri="{9D8B030D-6E8A-4147-A177-3AD203B41FA5}">
                      <a16:colId xmlns:a16="http://schemas.microsoft.com/office/drawing/2014/main" val="1724924900"/>
                    </a:ext>
                  </a:extLst>
                </a:gridCol>
                <a:gridCol w="2675244">
                  <a:extLst>
                    <a:ext uri="{9D8B030D-6E8A-4147-A177-3AD203B41FA5}">
                      <a16:colId xmlns:a16="http://schemas.microsoft.com/office/drawing/2014/main" val="3279582096"/>
                    </a:ext>
                  </a:extLst>
                </a:gridCol>
                <a:gridCol w="3098369">
                  <a:extLst>
                    <a:ext uri="{9D8B030D-6E8A-4147-A177-3AD203B41FA5}">
                      <a16:colId xmlns:a16="http://schemas.microsoft.com/office/drawing/2014/main" val="1674155404"/>
                    </a:ext>
                  </a:extLst>
                </a:gridCol>
                <a:gridCol w="3098369">
                  <a:extLst>
                    <a:ext uri="{9D8B030D-6E8A-4147-A177-3AD203B41FA5}">
                      <a16:colId xmlns:a16="http://schemas.microsoft.com/office/drawing/2014/main" val="1673132634"/>
                    </a:ext>
                  </a:extLst>
                </a:gridCol>
              </a:tblGrid>
              <a:tr h="648478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KPI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Заявки на ГФ, ПЦФ, межд. проекты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ППС в </a:t>
                      </a: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WoS/Scopus</a:t>
                      </a:r>
                      <a:r>
                        <a:rPr lang="ru-RU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НИР и НИРС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кадров (</a:t>
                      </a:r>
                      <a:r>
                        <a:rPr lang="en-US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MSc, PhD</a:t>
                      </a:r>
                      <a:r>
                        <a:rPr lang="kk-KZ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r>
                        <a:rPr lang="kk-KZ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Лабораторная база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Стартапы, Олимпиады, Хакатоны, Робототехника</a:t>
                      </a:r>
                      <a:endParaRPr lang="ru-RU" sz="1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644337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39CF19A-3ABB-4BE9-A140-C2F45FDBE715}"/>
              </a:ext>
            </a:extLst>
          </p:cNvPr>
          <p:cNvSpPr txBox="1"/>
          <p:nvPr/>
        </p:nvSpPr>
        <p:spPr>
          <a:xfrm>
            <a:off x="1807618" y="1128631"/>
            <a:ext cx="2248814" cy="13388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050" b="1">
                <a:solidFill>
                  <a:srgbClr val="002060"/>
                </a:solidFill>
                <a:latin typeface="Montserrat"/>
              </a:rPr>
              <a:t>Big Data &amp; Blockchain Technologies</a:t>
            </a:r>
            <a:endParaRPr lang="en-AU" sz="1050" b="1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k-KZ" sz="1000">
              <a:solidFill>
                <a:schemeClr val="tx1">
                  <a:lumMod val="85000"/>
                  <a:lumOff val="15000"/>
                </a:schemeClr>
              </a:solidFill>
              <a:latin typeface="Montserra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Аналитика больших данных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Искусственный интеллект и обработка естественного языка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Блокчейн</a:t>
            </a:r>
            <a:r>
              <a:rPr lang="ru-RU" sz="1000">
                <a:solidFill>
                  <a:schemeClr val="tx1">
                    <a:lumMod val="85000"/>
                    <a:lumOff val="15000"/>
                  </a:schemeClr>
                </a:solidFill>
                <a:latin typeface="Montserrat"/>
              </a:rPr>
              <a:t>-технологии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49FDD79-28D0-415C-A776-65602847E43F}"/>
              </a:ext>
            </a:extLst>
          </p:cNvPr>
          <p:cNvSpPr/>
          <p:nvPr/>
        </p:nvSpPr>
        <p:spPr>
          <a:xfrm>
            <a:off x="262340" y="1444918"/>
            <a:ext cx="151880" cy="151880"/>
          </a:xfrm>
          <a:prstGeom prst="ellipse">
            <a:avLst/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CE657208-4079-45E9-A82B-DC17E4DAE635}"/>
              </a:ext>
            </a:extLst>
          </p:cNvPr>
          <p:cNvCxnSpPr>
            <a:cxnSpLocks/>
          </p:cNvCxnSpPr>
          <p:nvPr/>
        </p:nvCxnSpPr>
        <p:spPr>
          <a:xfrm>
            <a:off x="414220" y="1520858"/>
            <a:ext cx="573549" cy="0"/>
          </a:xfrm>
          <a:prstGeom prst="line">
            <a:avLst/>
          </a:prstGeom>
          <a:ln>
            <a:solidFill>
              <a:srgbClr val="1CB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1213017-AD3E-468C-B757-C8112FB739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130" y="1123282"/>
            <a:ext cx="768160" cy="743851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1E897D-E833-EB44-13CC-6F2CCA6396D0}"/>
              </a:ext>
            </a:extLst>
          </p:cNvPr>
          <p:cNvSpPr txBox="1"/>
          <p:nvPr/>
        </p:nvSpPr>
        <p:spPr>
          <a:xfrm>
            <a:off x="469056" y="2707059"/>
            <a:ext cx="5795240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/>
              <a:t>Миссия</a:t>
            </a:r>
            <a:r>
              <a:rPr lang="ru-RU" sz="1400"/>
              <a:t> - формирование высококонкурентной наукоемкой среды для решения актуальных исследовательских задач и разработки инноваций в области искусственного интеллекта, больших данных и </a:t>
            </a:r>
            <a:r>
              <a:rPr lang="ru-RU" sz="1400" err="1"/>
              <a:t>блокчейн</a:t>
            </a:r>
            <a:r>
              <a:rPr lang="ru-RU" sz="1400"/>
              <a:t>-технологий.</a:t>
            </a:r>
            <a:endParaRPr lang="ru-RU" sz="1400">
              <a:cs typeface="Calibri"/>
            </a:endParaRPr>
          </a:p>
          <a:p>
            <a:pPr algn="just"/>
            <a:endParaRPr lang="ru-RU" sz="140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/>
              <a:t>Цель</a:t>
            </a:r>
            <a:r>
              <a:rPr lang="ru-RU" sz="1400"/>
              <a:t> - </a:t>
            </a:r>
            <a:r>
              <a:rPr lang="ru-RU" sz="1400">
                <a:ea typeface="+mn-lt"/>
                <a:cs typeface="+mn-lt"/>
              </a:rPr>
              <a:t>повышение качества, количества и результативности реализуемых научных исследований и проектов</a:t>
            </a:r>
            <a:r>
              <a:rPr lang="ru-RU" sz="1400"/>
              <a:t>.</a:t>
            </a:r>
            <a:endParaRPr lang="ru-RU" sz="1400">
              <a:cs typeface="Calibri"/>
            </a:endParaRPr>
          </a:p>
          <a:p>
            <a:pPr algn="just"/>
            <a:endParaRPr lang="ru-RU" sz="1400">
              <a:cs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/>
              <a:t>Действующие проекты</a:t>
            </a:r>
            <a:r>
              <a:rPr lang="ru-RU" sz="1400"/>
              <a:t>: ПЦФ проект на 2021-2023 «Разработка интеллектуальных информационно-телекоммуникационных систем для городской инфраструктуры: транспорт, экология, энергетика и аналитика данных в концепте Smart City».</a:t>
            </a:r>
            <a:endParaRPr lang="ru-RU" sz="1400">
              <a:cs typeface="Calibri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A35F22F-13A3-57B4-98FB-335FB9255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3132452"/>
              </p:ext>
            </p:extLst>
          </p:nvPr>
        </p:nvGraphicFramePr>
        <p:xfrm>
          <a:off x="6331135" y="900280"/>
          <a:ext cx="5371757" cy="4722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81112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D5AA3B13-D804-4BFF-A675-B65B813F8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4F6043-7A67-491B-98BC-F933DED7226D}" type="slidenum">
              <a:rPr lang="ru-RU" smtClean="0"/>
              <a:pPr rtl="0"/>
              <a:t>37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55ECB4-A32A-10D5-F0AD-E8E53ADC941B}"/>
              </a:ext>
            </a:extLst>
          </p:cNvPr>
          <p:cNvSpPr/>
          <p:nvPr/>
        </p:nvSpPr>
        <p:spPr>
          <a:xfrm>
            <a:off x="6408" y="8619"/>
            <a:ext cx="12185591" cy="573114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" name="Пятиугольник 31">
            <a:extLst>
              <a:ext uri="{FF2B5EF4-FFF2-40B4-BE49-F238E27FC236}">
                <a16:creationId xmlns:a16="http://schemas.microsoft.com/office/drawing/2014/main" id="{7DBF08C4-FB8F-E23C-2630-0BD0C801A076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9C988F-3555-4233-0D30-0F430EA4A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91794-986C-4679-93EA-5F3C3EE6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75" y="92975"/>
            <a:ext cx="10543032" cy="488758"/>
          </a:xfrm>
        </p:spPr>
        <p:txBody>
          <a:bodyPr rtlCol="0">
            <a:no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/>
                <a:cs typeface="Times New Roman"/>
              </a:rPr>
              <a:t>Деятельность НИЦ Big Data &amp; </a:t>
            </a:r>
            <a:r>
              <a:rPr lang="en-US" sz="2000" b="1">
                <a:solidFill>
                  <a:schemeClr val="bg1"/>
                </a:solidFill>
                <a:latin typeface="Times New Roman"/>
                <a:cs typeface="Times New Roman"/>
              </a:rPr>
              <a:t>Blockchain </a:t>
            </a:r>
            <a:r>
              <a:rPr lang="ru-RU" sz="2000" b="1">
                <a:solidFill>
                  <a:schemeClr val="bg1"/>
                </a:solidFill>
                <a:latin typeface="Times New Roman"/>
                <a:cs typeface="Times New Roman"/>
              </a:rPr>
              <a:t>Technologies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19" name="Рисунок 19">
            <a:extLst>
              <a:ext uri="{FF2B5EF4-FFF2-40B4-BE49-F238E27FC236}">
                <a16:creationId xmlns:a16="http://schemas.microsoft.com/office/drawing/2014/main" id="{9DA5BAFA-5B39-4488-727B-07718C928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588" y="992021"/>
            <a:ext cx="8192217" cy="50464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9B18A92-D712-162C-2900-014F6F4CC1AF}"/>
              </a:ext>
            </a:extLst>
          </p:cNvPr>
          <p:cNvSpPr txBox="1"/>
          <p:nvPr/>
        </p:nvSpPr>
        <p:spPr>
          <a:xfrm>
            <a:off x="4674219" y="3513335"/>
            <a:ext cx="6449121" cy="2852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spcBef>
                <a:spcPts val="1000"/>
              </a:spcBef>
              <a:buAutoNum type="arabicPeriod"/>
            </a:pPr>
            <a:r>
              <a:rPr lang="ru-RU" sz="1000"/>
              <a:t>Участие в работе инновационной комиссии по отбору резидентов коворкинга AITU.</a:t>
            </a:r>
            <a:endParaRPr lang="ru-RU" sz="1000">
              <a:cs typeface="Calibri"/>
            </a:endParaRPr>
          </a:p>
          <a:p>
            <a:pPr marL="228600" indent="-228600">
              <a:spcBef>
                <a:spcPts val="1000"/>
              </a:spcBef>
              <a:buAutoNum type="arabicPeriod"/>
            </a:pPr>
            <a:r>
              <a:rPr lang="ru-RU" sz="1000"/>
              <a:t>Выступление на научном семинаре AITU с докладом «Применение методологии </a:t>
            </a:r>
            <a:r>
              <a:rPr lang="ru-RU" sz="1000" err="1"/>
              <a:t>MLOps</a:t>
            </a:r>
            <a:r>
              <a:rPr lang="ru-RU" sz="1000"/>
              <a:t> для реализации моделей </a:t>
            </a:r>
            <a:r>
              <a:rPr lang="ru-RU" sz="1000" err="1"/>
              <a:t>Opinion</a:t>
            </a:r>
            <a:r>
              <a:rPr lang="ru-RU" sz="1000"/>
              <a:t> Mining в составе сервисов Smart City».</a:t>
            </a:r>
            <a:endParaRPr lang="ru-RU" sz="1000">
              <a:cs typeface="Calibri"/>
            </a:endParaRPr>
          </a:p>
          <a:p>
            <a:pPr marL="228600" indent="-228600">
              <a:spcBef>
                <a:spcPts val="1000"/>
              </a:spcBef>
              <a:buAutoNum type="arabicPeriod"/>
            </a:pPr>
            <a:r>
              <a:rPr lang="ru-RU" sz="1000"/>
              <a:t>Участие в проведении </a:t>
            </a:r>
            <a:r>
              <a:rPr lang="ru-RU" sz="1000" err="1"/>
              <a:t>хакатона</a:t>
            </a:r>
            <a:r>
              <a:rPr lang="ru-RU" sz="1000"/>
              <a:t> “</a:t>
            </a:r>
            <a:r>
              <a:rPr lang="en-US" sz="1000"/>
              <a:t>AITUHACKDAY:</a:t>
            </a:r>
            <a:r>
              <a:rPr lang="ru-RU" sz="1000"/>
              <a:t> </a:t>
            </a:r>
            <a:r>
              <a:rPr lang="en-US" sz="1000"/>
              <a:t>GIS TECHNOLOGIES</a:t>
            </a:r>
            <a:r>
              <a:rPr lang="ru-RU" sz="1000"/>
              <a:t>” среди студентов AITU (25.11-26.11)</a:t>
            </a:r>
            <a:endParaRPr lang="ru-RU" sz="1000"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ru-RU" sz="1000"/>
              <a:t>Участие в онлайн-семинаре «Геоинформационные экосистемы в городском управлении», проводимом KAZAEROSPACE совместно с представительством компании ESRI (</a:t>
            </a:r>
            <a:r>
              <a:rPr lang="ru-RU" sz="1000" err="1"/>
              <a:t>ArcGIS</a:t>
            </a:r>
            <a:r>
              <a:rPr lang="ru-RU" sz="1000"/>
              <a:t>) по СНГ.</a:t>
            </a:r>
            <a:endParaRPr lang="en-US" sz="1000"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ru-RU" sz="1000"/>
              <a:t>Участие в панельной сессии «Развитие экосистемы Web 3.0 и </a:t>
            </a:r>
            <a:r>
              <a:rPr lang="ru-RU" sz="1000" err="1"/>
              <a:t>блокчейн</a:t>
            </a:r>
            <a:r>
              <a:rPr lang="ru-RU" sz="1000"/>
              <a:t>-технологий» на международном форуме Digital Bridge 2022.</a:t>
            </a:r>
            <a:endParaRPr lang="ru-RU" sz="1000"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ru-RU" sz="1000"/>
              <a:t>Онлайн участие в работе международной научной конференции</a:t>
            </a:r>
            <a:r>
              <a:rPr lang="en-US" sz="1000"/>
              <a:t> 14th Asian Conference on Intelligent Information and Database Systems </a:t>
            </a:r>
            <a:r>
              <a:rPr lang="ru-RU" sz="1000"/>
              <a:t>с докладом. </a:t>
            </a:r>
            <a:endParaRPr lang="ru-RU" sz="1000"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ru-RU" sz="1000"/>
              <a:t>Участие в рабочей группе по вопросам создания и функционирования цифровой экосистемы науки (ноябрь 2022 – январь 2023).</a:t>
            </a:r>
            <a:endParaRPr lang="ru-RU" sz="1000">
              <a:cs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AutoNum type="arabicPeriod"/>
            </a:pPr>
            <a:r>
              <a:rPr lang="ru-RU" sz="1000"/>
              <a:t>Встречи с Яндексом, Блокчейн-центром.</a:t>
            </a:r>
            <a:endParaRPr lang="ru-RU" sz="1000"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73A453-E634-6A4E-E4E3-F6731C6EA8CE}"/>
              </a:ext>
            </a:extLst>
          </p:cNvPr>
          <p:cNvSpPr txBox="1"/>
          <p:nvPr/>
        </p:nvSpPr>
        <p:spPr>
          <a:xfrm>
            <a:off x="9199756" y="2313878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D5F16-6E16-8A7B-D190-7129203EA7AC}"/>
              </a:ext>
            </a:extLst>
          </p:cNvPr>
          <p:cNvSpPr txBox="1"/>
          <p:nvPr/>
        </p:nvSpPr>
        <p:spPr>
          <a:xfrm>
            <a:off x="8735122" y="2964366"/>
            <a:ext cx="24179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cs typeface="Calibri"/>
              </a:rPr>
              <a:t>Мероприятия 2022-23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282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C1D8EE-8029-4ECF-818F-39AF3CC465A5}"/>
              </a:ext>
            </a:extLst>
          </p:cNvPr>
          <p:cNvSpPr/>
          <p:nvPr/>
        </p:nvSpPr>
        <p:spPr>
          <a:xfrm>
            <a:off x="-5715" y="-66"/>
            <a:ext cx="12192000" cy="725570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/>
              <a:t>Созданы и сертифицированы Лаборатории AITU</a:t>
            </a:r>
            <a:endParaRPr lang="ru-RU" b="1">
              <a:cs typeface="Calibri"/>
            </a:endParaRPr>
          </a:p>
        </p:txBody>
      </p:sp>
      <p:sp>
        <p:nvSpPr>
          <p:cNvPr id="3" name="Пятиугольник 31">
            <a:extLst>
              <a:ext uri="{FF2B5EF4-FFF2-40B4-BE49-F238E27FC236}">
                <a16:creationId xmlns:a16="http://schemas.microsoft.com/office/drawing/2014/main" id="{9028996A-6FBC-48FC-999D-A6070E01F47B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C71100-B616-4F30-B6F7-68EE7E794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AD0A4A28-7A26-47D6-B833-E95586A324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1508352"/>
              </p:ext>
            </p:extLst>
          </p:nvPr>
        </p:nvGraphicFramePr>
        <p:xfrm>
          <a:off x="764274" y="901896"/>
          <a:ext cx="10913919" cy="5679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7AAA085-8E57-4FFC-9DF6-968C0CCB7CE0}"/>
              </a:ext>
            </a:extLst>
          </p:cNvPr>
          <p:cNvSpPr/>
          <p:nvPr/>
        </p:nvSpPr>
        <p:spPr>
          <a:xfrm>
            <a:off x="8187801" y="1171848"/>
            <a:ext cx="1324441" cy="541537"/>
          </a:xfrm>
          <a:prstGeom prst="roundRect">
            <a:avLst/>
          </a:prstGeom>
          <a:solidFill>
            <a:srgbClr val="D9BA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Лаборатория </a:t>
            </a:r>
            <a:r>
              <a:rPr lang="en-US" sz="1400" b="1" dirty="0">
                <a:solidFill>
                  <a:schemeClr val="tx1"/>
                </a:solidFill>
              </a:rPr>
              <a:t>Industry 4.0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3B32445-D5E5-4037-8641-189719333806}"/>
              </a:ext>
            </a:extLst>
          </p:cNvPr>
          <p:cNvSpPr/>
          <p:nvPr/>
        </p:nvSpPr>
        <p:spPr>
          <a:xfrm>
            <a:off x="9835313" y="1171848"/>
            <a:ext cx="1324441" cy="541537"/>
          </a:xfrm>
          <a:prstGeom prst="roundRect">
            <a:avLst/>
          </a:prstGeom>
          <a:solidFill>
            <a:srgbClr val="CCE5B9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k-KZ" sz="12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/>
              </a:rPr>
              <a:t>Лаборатория </a:t>
            </a:r>
            <a:r>
              <a:rPr lang="kk-KZ" sz="1200" b="1" err="1">
                <a:solidFill>
                  <a:schemeClr val="tx1"/>
                </a:solidFill>
                <a:ea typeface="Calibri" panose="020F0502020204030204" pitchFamily="34" charset="0"/>
                <a:cs typeface="Calibri"/>
              </a:rPr>
              <a:t>Smart</a:t>
            </a:r>
            <a:r>
              <a:rPr lang="kk-KZ" sz="1200" b="1">
                <a:solidFill>
                  <a:schemeClr val="tx1"/>
                </a:solidFill>
                <a:ea typeface="Calibri" panose="020F0502020204030204" pitchFamily="34" charset="0"/>
                <a:cs typeface="Calibri"/>
              </a:rPr>
              <a:t> </a:t>
            </a:r>
            <a:r>
              <a:rPr lang="kk-KZ" sz="1200" b="1" err="1">
                <a:solidFill>
                  <a:schemeClr val="tx1"/>
                </a:solidFill>
                <a:ea typeface="Calibri" panose="020F0502020204030204" pitchFamily="34" charset="0"/>
                <a:cs typeface="Calibri"/>
              </a:rPr>
              <a:t>City</a:t>
            </a:r>
            <a:endParaRPr lang="kk-KZ" sz="1200" b="1" err="1">
              <a:solidFill>
                <a:schemeClr val="tx1"/>
              </a:solidFill>
              <a:cs typeface="Calibri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F132CDB-F90A-8AD4-248F-74AD8B197CB9}"/>
              </a:ext>
            </a:extLst>
          </p:cNvPr>
          <p:cNvSpPr/>
          <p:nvPr/>
        </p:nvSpPr>
        <p:spPr>
          <a:xfrm>
            <a:off x="6354646" y="4219865"/>
            <a:ext cx="1324441" cy="541537"/>
          </a:xfrm>
          <a:prstGeom prst="roundRect">
            <a:avLst/>
          </a:prstGeom>
          <a:solidFill>
            <a:srgbClr val="D9BA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Лаборатория </a:t>
            </a:r>
            <a:r>
              <a:rPr lang="ru-KZ" sz="1400" b="1" dirty="0">
                <a:solidFill>
                  <a:schemeClr val="tx1"/>
                </a:solidFill>
              </a:rPr>
              <a:t>Самсунг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61F7940-9879-7A46-55DA-35B5BD48A89B}"/>
              </a:ext>
            </a:extLst>
          </p:cNvPr>
          <p:cNvSpPr/>
          <p:nvPr/>
        </p:nvSpPr>
        <p:spPr>
          <a:xfrm>
            <a:off x="8187800" y="4219865"/>
            <a:ext cx="1324441" cy="541537"/>
          </a:xfrm>
          <a:prstGeom prst="roundRect">
            <a:avLst/>
          </a:prstGeom>
          <a:solidFill>
            <a:srgbClr val="D9BA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Лаборатория </a:t>
            </a:r>
            <a:r>
              <a:rPr lang="ru-KZ" sz="1400" b="1" dirty="0">
                <a:solidFill>
                  <a:schemeClr val="tx1"/>
                </a:solidFill>
              </a:rPr>
              <a:t>1С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1FA6253-4AAF-ABAC-FEA5-6F49A6A295DD}"/>
              </a:ext>
            </a:extLst>
          </p:cNvPr>
          <p:cNvSpPr/>
          <p:nvPr/>
        </p:nvSpPr>
        <p:spPr>
          <a:xfrm>
            <a:off x="9835313" y="4219865"/>
            <a:ext cx="1324441" cy="541537"/>
          </a:xfrm>
          <a:prstGeom prst="roundRect">
            <a:avLst/>
          </a:prstGeom>
          <a:solidFill>
            <a:srgbClr val="D9BA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Лаборатория </a:t>
            </a:r>
            <a:r>
              <a:rPr lang="en-US" sz="1400" b="1" dirty="0">
                <a:solidFill>
                  <a:schemeClr val="tx1"/>
                </a:solidFill>
              </a:rPr>
              <a:t>Apple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266A745-9733-7718-C4A7-3149D174DF8B}"/>
              </a:ext>
            </a:extLst>
          </p:cNvPr>
          <p:cNvSpPr/>
          <p:nvPr/>
        </p:nvSpPr>
        <p:spPr>
          <a:xfrm>
            <a:off x="6354646" y="4859285"/>
            <a:ext cx="1324441" cy="15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Лаборатория </a:t>
            </a:r>
            <a:r>
              <a:rPr lang="ru-KZ" sz="1400" b="1" dirty="0">
                <a:solidFill>
                  <a:schemeClr val="tx1"/>
                </a:solidFill>
              </a:rPr>
              <a:t>Самсунг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8AD8C9-700A-BC1D-2726-50A60E331251}"/>
              </a:ext>
            </a:extLst>
          </p:cNvPr>
          <p:cNvSpPr/>
          <p:nvPr/>
        </p:nvSpPr>
        <p:spPr>
          <a:xfrm>
            <a:off x="8187799" y="4900164"/>
            <a:ext cx="1324441" cy="15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Лаборатория </a:t>
            </a:r>
            <a:r>
              <a:rPr lang="ru-KZ" sz="1400" b="1" dirty="0">
                <a:solidFill>
                  <a:schemeClr val="tx1"/>
                </a:solidFill>
              </a:rPr>
              <a:t>Самсунг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C49BB93C-6CA7-82F7-0BE1-A3A8B53A721A}"/>
              </a:ext>
            </a:extLst>
          </p:cNvPr>
          <p:cNvSpPr/>
          <p:nvPr/>
        </p:nvSpPr>
        <p:spPr>
          <a:xfrm>
            <a:off x="9835312" y="4900164"/>
            <a:ext cx="1592414" cy="15023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Лаборатория </a:t>
            </a:r>
            <a:r>
              <a:rPr lang="en-US" sz="1400" b="1" dirty="0">
                <a:solidFill>
                  <a:schemeClr val="tx1"/>
                </a:solidFill>
              </a:rPr>
              <a:t>Apple</a:t>
            </a:r>
          </a:p>
        </p:txBody>
      </p:sp>
    </p:spTree>
    <p:extLst>
      <p:ext uri="{BB962C8B-B14F-4D97-AF65-F5344CB8AC3E}">
        <p14:creationId xmlns:p14="http://schemas.microsoft.com/office/powerpoint/2010/main" val="3263854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7CD69B0-333B-4D9C-BAF6-A6BCB12ED0BF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0759D491-2149-48A1-B8BB-ADB67CD42EED}"/>
              </a:ext>
            </a:extLst>
          </p:cNvPr>
          <p:cNvSpPr/>
          <p:nvPr/>
        </p:nvSpPr>
        <p:spPr>
          <a:xfrm>
            <a:off x="10613538" y="88500"/>
            <a:ext cx="1580852" cy="6717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ятиугольник 84"/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3B7FB085-32DF-4B0A-A7CC-0BE432E93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70E5C7-0B7C-48E5-A58A-ABC12DA04F63}"/>
              </a:ext>
            </a:extLst>
          </p:cNvPr>
          <p:cNvSpPr txBox="1"/>
          <p:nvPr/>
        </p:nvSpPr>
        <p:spPr>
          <a:xfrm>
            <a:off x="940348" y="244310"/>
            <a:ext cx="995056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k-KZ" b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Лаборатория </a:t>
            </a:r>
            <a:r>
              <a:rPr lang="kk-KZ" b="1" err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прототипирования</a:t>
            </a:r>
            <a:r>
              <a:rPr lang="kk-KZ" b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AU" b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FabLab</a:t>
            </a:r>
            <a:r>
              <a:rPr lang="ru-RU" b="1">
                <a:solidFill>
                  <a:schemeClr val="bg1"/>
                </a:solidFill>
                <a:latin typeface="Times New Roman"/>
                <a:ea typeface="+mn-lt"/>
                <a:cs typeface="+mn-lt"/>
              </a:rPr>
              <a:t>, отчет за 2022 год и </a:t>
            </a:r>
            <a:r>
              <a:rPr lang="ru-RU" b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план работы на 2023 год</a:t>
            </a:r>
            <a:endParaRPr lang="ru-RU">
              <a:solidFill>
                <a:schemeClr val="bg1"/>
              </a:solidFill>
              <a:ea typeface="+mn-lt"/>
              <a:cs typeface="+mn-lt"/>
            </a:endParaRPr>
          </a:p>
          <a:p>
            <a:endParaRPr lang="ru-RU" b="1">
              <a:solidFill>
                <a:schemeClr val="bg1"/>
              </a:solidFill>
              <a:latin typeface="Times New Roman"/>
              <a:ea typeface="+mn-lt"/>
              <a:cs typeface="+mn-lt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5BA9567-B4C4-4BC5-953C-37C855A801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626" y="4008023"/>
            <a:ext cx="2869374" cy="29233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3D21D4-BC52-4132-8E00-F84FF5B50D95}"/>
              </a:ext>
            </a:extLst>
          </p:cNvPr>
          <p:cNvSpPr txBox="1"/>
          <p:nvPr/>
        </p:nvSpPr>
        <p:spPr>
          <a:xfrm>
            <a:off x="848243" y="824841"/>
            <a:ext cx="1000943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 b="1" err="1">
                <a:latin typeface="Times New Roman"/>
                <a:cs typeface="Times New Roman"/>
              </a:rPr>
              <a:t>FabLab</a:t>
            </a:r>
            <a:r>
              <a:rPr lang="ru-RU" sz="1600" b="0" i="0">
                <a:effectLst/>
                <a:latin typeface="Times New Roman"/>
                <a:cs typeface="Times New Roman"/>
              </a:rPr>
              <a:t> —мал</a:t>
            </a:r>
            <a:r>
              <a:rPr lang="kk-KZ" sz="1600">
                <a:latin typeface="Times New Roman"/>
                <a:cs typeface="Times New Roman"/>
              </a:rPr>
              <a:t>ая</a:t>
            </a:r>
            <a:r>
              <a:rPr lang="ru-RU" sz="1600" b="0" i="0">
                <a:effectLst/>
                <a:latin typeface="Times New Roman"/>
                <a:cs typeface="Times New Roman"/>
              </a:rPr>
              <a:t> лаборатория-мастерская </a:t>
            </a:r>
            <a:r>
              <a:rPr lang="ru-RU" sz="1600">
                <a:latin typeface="Times New Roman"/>
                <a:cs typeface="Times New Roman"/>
              </a:rPr>
              <a:t>с высокотехнологичным оборудованием </a:t>
            </a:r>
            <a:r>
              <a:rPr lang="ru-RU" sz="1600" b="0" i="0">
                <a:effectLst/>
                <a:latin typeface="Times New Roman"/>
                <a:cs typeface="Times New Roman"/>
              </a:rPr>
              <a:t>для прототипирования, реализации научно-инновационных проектов ППС и студентов</a:t>
            </a:r>
            <a:r>
              <a:rPr lang="ru-RU" sz="160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12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933A5A38-AA1E-4489-891D-E55F020683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705" y="188241"/>
            <a:ext cx="795346" cy="9533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25561B-54D6-4D60-A234-8F8834913DF1}"/>
              </a:ext>
            </a:extLst>
          </p:cNvPr>
          <p:cNvSpPr txBox="1"/>
          <p:nvPr/>
        </p:nvSpPr>
        <p:spPr>
          <a:xfrm>
            <a:off x="2558562" y="6349108"/>
            <a:ext cx="2154059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>
                <a:latin typeface="Times New Roman"/>
                <a:cs typeface="Times New Roman"/>
              </a:rPr>
              <a:t>3D </a:t>
            </a:r>
            <a:r>
              <a:rPr lang="ru-RU" sz="1400">
                <a:latin typeface="Times New Roman"/>
                <a:cs typeface="Times New Roman"/>
              </a:rPr>
              <a:t>Фрезерный станок</a:t>
            </a:r>
            <a:endParaRPr lang="en-US" sz="1400">
              <a:latin typeface="Times New Roman"/>
              <a:cs typeface="Times New Roma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486963-8FC7-4EF3-8177-CBE3D45864A5}"/>
              </a:ext>
            </a:extLst>
          </p:cNvPr>
          <p:cNvSpPr txBox="1"/>
          <p:nvPr/>
        </p:nvSpPr>
        <p:spPr>
          <a:xfrm>
            <a:off x="125026" y="6237969"/>
            <a:ext cx="251419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1400">
                <a:latin typeface="Times New Roman"/>
                <a:cs typeface="Times New Roman"/>
              </a:rPr>
              <a:t>Паяльные станции и цифровые осциллографы</a:t>
            </a:r>
            <a:endParaRPr lang="ru-RU" sz="1400">
              <a:cs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154" y="4573278"/>
            <a:ext cx="1572180" cy="1631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71" y="4570555"/>
            <a:ext cx="2119882" cy="1633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F8A1384-535A-4674-AD9A-E9AF9354B07A}"/>
              </a:ext>
            </a:extLst>
          </p:cNvPr>
          <p:cNvSpPr txBox="1"/>
          <p:nvPr/>
        </p:nvSpPr>
        <p:spPr>
          <a:xfrm>
            <a:off x="322650" y="1630619"/>
            <a:ext cx="5532281" cy="26314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500" b="1">
                <a:latin typeface="Times New Roman"/>
                <a:cs typeface="Arial"/>
              </a:rPr>
              <a:t>Сделано:</a:t>
            </a:r>
          </a:p>
          <a:p>
            <a:pPr marL="342900" indent="-342900">
              <a:buAutoNum type="arabicPeriod"/>
            </a:pPr>
            <a:r>
              <a:rPr lang="ru-RU" sz="1500" b="1">
                <a:latin typeface="Times New Roman"/>
                <a:cs typeface="Arial"/>
              </a:rPr>
              <a:t>Закуп на сумму </a:t>
            </a:r>
            <a:r>
              <a:rPr lang="en-US" sz="1500" b="1">
                <a:latin typeface="Times New Roman"/>
                <a:cs typeface="Arial"/>
              </a:rPr>
              <a:t>8</a:t>
            </a:r>
            <a:r>
              <a:rPr lang="ru-RU" sz="1500" b="1">
                <a:latin typeface="Times New Roman"/>
                <a:cs typeface="Arial"/>
              </a:rPr>
              <a:t> млн тенге</a:t>
            </a:r>
            <a:endParaRPr lang="ru-RU" sz="1500">
              <a:cs typeface="Calibri"/>
            </a:endParaRPr>
          </a:p>
          <a:p>
            <a:pPr marL="342900" indent="-342900">
              <a:buAutoNum type="arabicPeriod"/>
            </a:pPr>
            <a:r>
              <a:rPr lang="ru-KZ" sz="1500">
                <a:latin typeface="Times New Roman"/>
                <a:cs typeface="Arial"/>
              </a:rPr>
              <a:t>С</a:t>
            </a:r>
            <a:r>
              <a:rPr lang="ru-RU" sz="1500">
                <a:latin typeface="Times New Roman"/>
                <a:cs typeface="Arial"/>
              </a:rPr>
              <a:t>туденческ</a:t>
            </a:r>
            <a:r>
              <a:rPr lang="ru-KZ" sz="1500">
                <a:latin typeface="Times New Roman"/>
                <a:cs typeface="Arial"/>
              </a:rPr>
              <a:t>ий</a:t>
            </a:r>
            <a:r>
              <a:rPr lang="ru-RU" sz="1500">
                <a:latin typeface="Times New Roman"/>
                <a:cs typeface="Arial"/>
              </a:rPr>
              <a:t> круж</a:t>
            </a:r>
            <a:r>
              <a:rPr lang="ru-KZ" sz="1500">
                <a:latin typeface="Times New Roman"/>
                <a:cs typeface="Arial"/>
              </a:rPr>
              <a:t>ок</a:t>
            </a:r>
            <a:r>
              <a:rPr lang="ru-RU" sz="1500" b="1">
                <a:latin typeface="Times New Roman"/>
                <a:cs typeface="Arial"/>
              </a:rPr>
              <a:t> </a:t>
            </a:r>
            <a:r>
              <a:rPr lang="ru-RU" sz="1500" b="1" err="1">
                <a:latin typeface="Times New Roman"/>
                <a:cs typeface="Arial"/>
              </a:rPr>
              <a:t>IoT</a:t>
            </a:r>
            <a:r>
              <a:rPr lang="ru-RU" sz="1500" b="1">
                <a:latin typeface="Times New Roman"/>
                <a:cs typeface="Arial"/>
              </a:rPr>
              <a:t> </a:t>
            </a:r>
            <a:r>
              <a:rPr lang="ru-RU" sz="1500">
                <a:latin typeface="Times New Roman"/>
                <a:cs typeface="Arial"/>
              </a:rPr>
              <a:t> </a:t>
            </a:r>
            <a:r>
              <a:rPr lang="ru-KZ" sz="1500">
                <a:latin typeface="Times New Roman"/>
                <a:cs typeface="Arial"/>
              </a:rPr>
              <a:t>(</a:t>
            </a:r>
            <a:r>
              <a:rPr lang="ru-RU" sz="1500" b="1">
                <a:latin typeface="Times New Roman"/>
                <a:cs typeface="Arial"/>
              </a:rPr>
              <a:t>10+</a:t>
            </a:r>
            <a:r>
              <a:rPr lang="ru-KZ" sz="1500" b="1">
                <a:latin typeface="Times New Roman"/>
                <a:cs typeface="Arial"/>
              </a:rPr>
              <a:t> </a:t>
            </a:r>
            <a:r>
              <a:rPr lang="ru-RU" sz="1500" b="1">
                <a:latin typeface="Times New Roman"/>
                <a:cs typeface="Arial"/>
              </a:rPr>
              <a:t>проектов</a:t>
            </a:r>
            <a:r>
              <a:rPr lang="ru-KZ" sz="1500" b="1">
                <a:latin typeface="Times New Roman"/>
                <a:cs typeface="Arial"/>
              </a:rPr>
              <a:t>)</a:t>
            </a:r>
            <a:endParaRPr lang="ru-RU" sz="1500">
              <a:latin typeface="Times New Roman"/>
              <a:cs typeface="Arial"/>
            </a:endParaRPr>
          </a:p>
          <a:p>
            <a:pPr marL="342900" indent="-342900">
              <a:buAutoNum type="arabicPeriod"/>
            </a:pPr>
            <a:r>
              <a:rPr lang="ru-RU" sz="1500" b="1">
                <a:latin typeface="Times New Roman"/>
                <a:cs typeface="Arial"/>
              </a:rPr>
              <a:t>10+ проектов </a:t>
            </a:r>
            <a:r>
              <a:rPr lang="ru-RU" sz="1500">
                <a:latin typeface="Times New Roman"/>
                <a:cs typeface="Arial"/>
              </a:rPr>
              <a:t>(Стенд Умный дом, </a:t>
            </a:r>
            <a:r>
              <a:rPr lang="en-US" sz="1500">
                <a:latin typeface="Times New Roman"/>
                <a:cs typeface="Arial"/>
              </a:rPr>
              <a:t>Hardcore LED </a:t>
            </a:r>
            <a:r>
              <a:rPr lang="ru-RU" sz="1500">
                <a:latin typeface="Times New Roman"/>
                <a:cs typeface="Arial"/>
              </a:rPr>
              <a:t>Бегущая Строка, Доработка/дооснащение 3</a:t>
            </a:r>
            <a:r>
              <a:rPr lang="en-US" sz="1500">
                <a:latin typeface="Times New Roman"/>
                <a:cs typeface="Arial"/>
              </a:rPr>
              <a:t>D </a:t>
            </a:r>
            <a:r>
              <a:rPr lang="ru-RU" sz="1500">
                <a:latin typeface="Times New Roman"/>
                <a:cs typeface="Arial"/>
              </a:rPr>
              <a:t>принтеров датчиками саморегулирования, </a:t>
            </a:r>
            <a:r>
              <a:rPr lang="en-US" sz="1500">
                <a:latin typeface="Times New Roman"/>
                <a:cs typeface="Arial"/>
              </a:rPr>
              <a:t>LED</a:t>
            </a:r>
            <a:r>
              <a:rPr lang="ru-RU" sz="1500">
                <a:latin typeface="Times New Roman"/>
                <a:cs typeface="Arial"/>
              </a:rPr>
              <a:t> Куб и </a:t>
            </a:r>
            <a:r>
              <a:rPr lang="ru-RU" sz="1500" err="1">
                <a:latin typeface="Times New Roman"/>
                <a:cs typeface="Arial"/>
              </a:rPr>
              <a:t>тд</a:t>
            </a:r>
            <a:r>
              <a:rPr lang="ru-RU" sz="1500">
                <a:latin typeface="Times New Roman"/>
                <a:cs typeface="Arial"/>
              </a:rPr>
              <a:t>) - в процессе.</a:t>
            </a:r>
          </a:p>
          <a:p>
            <a:pPr marL="342900" indent="-342900">
              <a:buAutoNum type="arabicPeriod"/>
            </a:pPr>
            <a:r>
              <a:rPr lang="ru-RU" sz="1500" b="1">
                <a:latin typeface="Times New Roman"/>
                <a:cs typeface="Arial"/>
              </a:rPr>
              <a:t>2 заявки </a:t>
            </a:r>
            <a:r>
              <a:rPr lang="ru-RU" sz="1500">
                <a:latin typeface="Times New Roman"/>
                <a:cs typeface="Arial"/>
              </a:rPr>
              <a:t>на Конкурс </a:t>
            </a:r>
            <a:r>
              <a:rPr lang="ru-RU" sz="1500" err="1">
                <a:latin typeface="Times New Roman"/>
                <a:cs typeface="Arial"/>
              </a:rPr>
              <a:t>внутривузовского</a:t>
            </a:r>
            <a:r>
              <a:rPr lang="ru-RU" sz="1500">
                <a:latin typeface="Times New Roman"/>
                <a:cs typeface="Arial"/>
              </a:rPr>
              <a:t> гранта.</a:t>
            </a:r>
            <a:endParaRPr lang="en-US" sz="1500">
              <a:latin typeface="Times New Roman"/>
              <a:cs typeface="Arial"/>
            </a:endParaRPr>
          </a:p>
          <a:p>
            <a:pPr marL="342900" indent="-342900">
              <a:buAutoNum type="arabicPeriod"/>
            </a:pPr>
            <a:r>
              <a:rPr lang="ru-RU" sz="1500" b="1">
                <a:latin typeface="Times New Roman"/>
                <a:cs typeface="Arial"/>
              </a:rPr>
              <a:t>Заявка на </a:t>
            </a:r>
            <a:r>
              <a:rPr lang="en-US" sz="1500" b="1">
                <a:latin typeface="Times New Roman"/>
                <a:cs typeface="Arial"/>
              </a:rPr>
              <a:t>ENACTUS KAZAKHSTAN</a:t>
            </a:r>
            <a:r>
              <a:rPr lang="ru-RU" sz="1500" b="1">
                <a:latin typeface="Times New Roman"/>
                <a:cs typeface="Arial"/>
              </a:rPr>
              <a:t> </a:t>
            </a:r>
            <a:r>
              <a:rPr lang="ru-RU" sz="1500">
                <a:latin typeface="Times New Roman"/>
                <a:cs typeface="Arial"/>
              </a:rPr>
              <a:t>на СПЕЦИАЛЬНЫЙ КОНКУРС "KAZAKHSTAN WATER RACE» </a:t>
            </a:r>
            <a:endParaRPr lang="ru-RU" sz="1500">
              <a:latin typeface="Times New Roman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500" b="1">
                <a:latin typeface="Times New Roman"/>
                <a:cs typeface="Arial"/>
              </a:rPr>
              <a:t>Заявка на </a:t>
            </a:r>
            <a:r>
              <a:rPr lang="en-US" sz="1500" b="1">
                <a:latin typeface="Times New Roman"/>
                <a:cs typeface="Times New Roman"/>
              </a:rPr>
              <a:t>ENACTUS KAZAKHSTAN</a:t>
            </a:r>
            <a:r>
              <a:rPr lang="en-US" sz="1500">
                <a:latin typeface="Times New Roman"/>
                <a:cs typeface="Times New Roman"/>
              </a:rPr>
              <a:t> </a:t>
            </a:r>
            <a:r>
              <a:rPr lang="en-US" sz="1500" b="1">
                <a:latin typeface="Times New Roman"/>
                <a:cs typeface="Times New Roman"/>
              </a:rPr>
              <a:t>BOOT CAMP 2022</a:t>
            </a:r>
            <a:endParaRPr lang="ru-RU" sz="1500" b="1">
              <a:latin typeface="Times New Roman"/>
              <a:cs typeface="Times New Roman"/>
            </a:endParaRPr>
          </a:p>
          <a:p>
            <a:pPr marL="342900" indent="-342900">
              <a:buAutoNum type="arabicPeriod"/>
            </a:pPr>
            <a:r>
              <a:rPr lang="ru-RU" sz="1500" b="1">
                <a:latin typeface="Times New Roman"/>
                <a:cs typeface="Arial"/>
              </a:rPr>
              <a:t>3 Меморандума по телекому, 5</a:t>
            </a:r>
            <a:r>
              <a:rPr lang="en-US" sz="1500" b="1">
                <a:latin typeface="Times New Roman"/>
                <a:cs typeface="Arial"/>
              </a:rPr>
              <a:t>G, OPEN-RAN</a:t>
            </a:r>
            <a:r>
              <a:rPr lang="ru-RU" sz="1500" b="1">
                <a:latin typeface="Times New Roman"/>
                <a:cs typeface="Arial"/>
              </a:rPr>
              <a:t> </a:t>
            </a:r>
            <a:endParaRPr lang="ru-RU" sz="1500" b="1"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E4A0AC-7222-7530-7937-DB55F2348433}"/>
              </a:ext>
            </a:extLst>
          </p:cNvPr>
          <p:cNvSpPr txBox="1"/>
          <p:nvPr/>
        </p:nvSpPr>
        <p:spPr>
          <a:xfrm>
            <a:off x="5107541" y="6351714"/>
            <a:ext cx="1616020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400">
                <a:latin typeface="Times New Roman"/>
                <a:ea typeface="+mn-lt"/>
                <a:cs typeface="+mn-lt"/>
              </a:rPr>
              <a:t> </a:t>
            </a:r>
            <a:r>
              <a:rPr lang="kk-KZ" sz="1400" err="1">
                <a:latin typeface="Times New Roman"/>
                <a:ea typeface="+mn-lt"/>
                <a:cs typeface="+mn-lt"/>
              </a:rPr>
              <a:t>Торцовочная</a:t>
            </a:r>
            <a:r>
              <a:rPr lang="kk-KZ" sz="1400">
                <a:latin typeface="Times New Roman"/>
                <a:ea typeface="+mn-lt"/>
                <a:cs typeface="+mn-lt"/>
              </a:rPr>
              <a:t> </a:t>
            </a:r>
            <a:r>
              <a:rPr lang="kk-KZ" sz="1400" err="1">
                <a:latin typeface="Times New Roman"/>
                <a:ea typeface="+mn-lt"/>
                <a:cs typeface="Calibri"/>
              </a:rPr>
              <a:t>п</a:t>
            </a:r>
            <a:r>
              <a:rPr lang="kk-KZ" sz="1400" err="1">
                <a:latin typeface="Times New Roman"/>
                <a:ea typeface="+mn-lt"/>
                <a:cs typeface="Times New Roman"/>
              </a:rPr>
              <a:t>ила</a:t>
            </a:r>
            <a:endParaRPr lang="ru-RU" sz="1400">
              <a:latin typeface="Times New Roman"/>
              <a:cs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611AF6-9951-953C-8F7E-E249AB04F08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14"/>
          <a:stretch/>
        </p:blipFill>
        <p:spPr>
          <a:xfrm>
            <a:off x="4922072" y="4569597"/>
            <a:ext cx="1989656" cy="1640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CE43299A-0A30-FB50-0DDF-B53638EA1E52}"/>
              </a:ext>
            </a:extLst>
          </p:cNvPr>
          <p:cNvSpPr txBox="1"/>
          <p:nvPr/>
        </p:nvSpPr>
        <p:spPr>
          <a:xfrm>
            <a:off x="7607601" y="6336472"/>
            <a:ext cx="1075936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latin typeface="Times New Roman"/>
                <a:cs typeface="Times New Roman"/>
              </a:rPr>
              <a:t>3D </a:t>
            </a:r>
            <a:r>
              <a:rPr lang="en-US" sz="1400" err="1">
                <a:latin typeface="Times New Roman"/>
                <a:cs typeface="Times New Roman"/>
              </a:rPr>
              <a:t>принтер</a:t>
            </a:r>
            <a:endParaRPr lang="en-US" sz="1400">
              <a:latin typeface="Times New Roman"/>
              <a:cs typeface="Times New Roman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A5C9A0-4DD0-2BFF-5228-815FAD3543D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2827" y="4571555"/>
            <a:ext cx="1604989" cy="1632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4C71D0-29EA-771D-FAE9-7C6D0497D08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417" y="4569527"/>
            <a:ext cx="2199683" cy="1640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6E52F2-C679-AD51-EBB6-FD3BEA70DE99}"/>
              </a:ext>
            </a:extLst>
          </p:cNvPr>
          <p:cNvSpPr txBox="1"/>
          <p:nvPr/>
        </p:nvSpPr>
        <p:spPr>
          <a:xfrm>
            <a:off x="6234074" y="1795080"/>
            <a:ext cx="5753188" cy="21698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500" b="1">
                <a:latin typeface="Times New Roman"/>
                <a:cs typeface="Times New Roman"/>
              </a:rPr>
              <a:t>Планируется:</a:t>
            </a:r>
            <a:endParaRPr lang="ru-RU" sz="1500">
              <a:latin typeface="Times New Roman"/>
              <a:cs typeface="Calibri"/>
            </a:endParaRPr>
          </a:p>
          <a:p>
            <a:pPr marL="342900" indent="-342900">
              <a:buAutoNum type="arabicPeriod"/>
            </a:pPr>
            <a:r>
              <a:rPr lang="ru-RU" sz="1500" b="1">
                <a:latin typeface="Times New Roman"/>
                <a:cs typeface="Arial"/>
              </a:rPr>
              <a:t>Закуп на сумму </a:t>
            </a:r>
            <a:r>
              <a:rPr lang="en-US" sz="1500" b="1">
                <a:latin typeface="Times New Roman"/>
                <a:cs typeface="Arial"/>
              </a:rPr>
              <a:t>8</a:t>
            </a:r>
            <a:r>
              <a:rPr lang="ru-RU" sz="1500" b="1">
                <a:latin typeface="Times New Roman"/>
                <a:cs typeface="Arial"/>
              </a:rPr>
              <a:t> млн тенге</a:t>
            </a:r>
            <a:endParaRPr lang="ru-RU" sz="1500">
              <a:latin typeface="Times New Roman"/>
              <a:cs typeface="Calibri"/>
            </a:endParaRPr>
          </a:p>
          <a:p>
            <a:pPr marL="342900" indent="-342900">
              <a:buAutoNum type="arabicPeriod"/>
            </a:pPr>
            <a:r>
              <a:rPr lang="ru-RU" sz="1500">
                <a:latin typeface="Times New Roman"/>
                <a:cs typeface="Arial"/>
              </a:rPr>
              <a:t>Открыть студенчески</a:t>
            </a:r>
            <a:r>
              <a:rPr lang="ru-KZ" sz="1500">
                <a:latin typeface="Times New Roman"/>
                <a:cs typeface="Arial"/>
              </a:rPr>
              <a:t>й</a:t>
            </a:r>
            <a:r>
              <a:rPr lang="ru-RU" sz="1500">
                <a:latin typeface="Times New Roman"/>
                <a:cs typeface="Arial"/>
              </a:rPr>
              <a:t> </a:t>
            </a:r>
            <a:r>
              <a:rPr lang="ru-RU" sz="1500" err="1">
                <a:latin typeface="Times New Roman"/>
                <a:cs typeface="Arial"/>
              </a:rPr>
              <a:t>круж</a:t>
            </a:r>
            <a:r>
              <a:rPr lang="ru-KZ" sz="1500" err="1">
                <a:latin typeface="Times New Roman"/>
                <a:cs typeface="Arial"/>
              </a:rPr>
              <a:t>ок</a:t>
            </a:r>
            <a:r>
              <a:rPr lang="ru-RU" sz="1500" b="1">
                <a:latin typeface="Times New Roman"/>
                <a:cs typeface="Arial"/>
              </a:rPr>
              <a:t> по робототехнике и прототипированию</a:t>
            </a:r>
          </a:p>
          <a:p>
            <a:pPr marL="342900" indent="-342900">
              <a:buAutoNum type="arabicPeriod"/>
            </a:pPr>
            <a:r>
              <a:rPr lang="ru-RU" sz="1500">
                <a:latin typeface="Times New Roman"/>
                <a:cs typeface="Arial"/>
              </a:rPr>
              <a:t>Калибровка и наладка оборудования лаборатории </a:t>
            </a:r>
            <a:r>
              <a:rPr lang="ru-RU" sz="1500" err="1">
                <a:latin typeface="Times New Roman"/>
                <a:cs typeface="Arial"/>
              </a:rPr>
              <a:t>FabLab</a:t>
            </a:r>
            <a:endParaRPr lang="ru-RU" sz="1500">
              <a:latin typeface="Times New Roman"/>
              <a:cs typeface="Arial"/>
            </a:endParaRPr>
          </a:p>
          <a:p>
            <a:pPr marL="342900" indent="-342900">
              <a:buAutoNum type="arabicPeriod"/>
            </a:pPr>
            <a:r>
              <a:rPr lang="ru-RU" sz="1500">
                <a:latin typeface="Times New Roman"/>
                <a:cs typeface="Arial"/>
              </a:rPr>
              <a:t>Организация и проведение мероприятий по направлениям </a:t>
            </a:r>
            <a:r>
              <a:rPr lang="ru-RU" sz="1500" err="1">
                <a:latin typeface="Times New Roman"/>
                <a:cs typeface="Arial"/>
              </a:rPr>
              <a:t>FabLab</a:t>
            </a:r>
            <a:endParaRPr lang="ru-RU" sz="1500">
              <a:latin typeface="Times New Roman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500">
                <a:latin typeface="Times New Roman"/>
                <a:cs typeface="Arial"/>
              </a:rPr>
              <a:t>Разработка демонстрационного прототипа робота с мобильной платформой </a:t>
            </a:r>
            <a:r>
              <a:rPr lang="ru-RU" sz="1500" b="1">
                <a:latin typeface="Times New Roman"/>
                <a:cs typeface="Arial"/>
              </a:rPr>
              <a:t>совместно со студентами</a:t>
            </a:r>
            <a:endParaRPr lang="ru-RU" sz="1500" b="1">
              <a:latin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8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651485-3BBA-DA59-D98F-73EB3C39E170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1C628BE-3FE0-291E-36DC-0A3C06AF06E4}"/>
              </a:ext>
            </a:extLst>
          </p:cNvPr>
          <p:cNvSpPr/>
          <p:nvPr/>
        </p:nvSpPr>
        <p:spPr>
          <a:xfrm>
            <a:off x="979636" y="214262"/>
            <a:ext cx="10539264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ea typeface="+mn-lt"/>
                <a:cs typeface="+mn-lt"/>
              </a:rPr>
              <a:t>Ключевые показатели Стратегии развития до 2025 по НИР</a:t>
            </a:r>
          </a:p>
        </p:txBody>
      </p:sp>
      <p:sp>
        <p:nvSpPr>
          <p:cNvPr id="6" name="Пятиугольник 55">
            <a:extLst>
              <a:ext uri="{FF2B5EF4-FFF2-40B4-BE49-F238E27FC236}">
                <a16:creationId xmlns:a16="http://schemas.microsoft.com/office/drawing/2014/main" id="{5907A36D-DD66-BD02-38EA-F19B285316DC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2">
            <a:extLst>
              <a:ext uri="{FF2B5EF4-FFF2-40B4-BE49-F238E27FC236}">
                <a16:creationId xmlns:a16="http://schemas.microsoft.com/office/drawing/2014/main" id="{83753443-D5D6-2794-2A1E-2F1CDFC03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472245"/>
              </p:ext>
            </p:extLst>
          </p:nvPr>
        </p:nvGraphicFramePr>
        <p:xfrm>
          <a:off x="618489" y="919580"/>
          <a:ext cx="11261558" cy="5436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036">
                  <a:extLst>
                    <a:ext uri="{9D8B030D-6E8A-4147-A177-3AD203B41FA5}">
                      <a16:colId xmlns:a16="http://schemas.microsoft.com/office/drawing/2014/main" val="1984751719"/>
                    </a:ext>
                  </a:extLst>
                </a:gridCol>
                <a:gridCol w="1204805">
                  <a:extLst>
                    <a:ext uri="{9D8B030D-6E8A-4147-A177-3AD203B41FA5}">
                      <a16:colId xmlns:a16="http://schemas.microsoft.com/office/drawing/2014/main" val="3605921599"/>
                    </a:ext>
                  </a:extLst>
                </a:gridCol>
                <a:gridCol w="4386384">
                  <a:extLst>
                    <a:ext uri="{9D8B030D-6E8A-4147-A177-3AD203B41FA5}">
                      <a16:colId xmlns:a16="http://schemas.microsoft.com/office/drawing/2014/main" val="1329363768"/>
                    </a:ext>
                  </a:extLst>
                </a:gridCol>
                <a:gridCol w="953990">
                  <a:extLst>
                    <a:ext uri="{9D8B030D-6E8A-4147-A177-3AD203B41FA5}">
                      <a16:colId xmlns:a16="http://schemas.microsoft.com/office/drawing/2014/main" val="4272966446"/>
                    </a:ext>
                  </a:extLst>
                </a:gridCol>
                <a:gridCol w="1053036">
                  <a:extLst>
                    <a:ext uri="{9D8B030D-6E8A-4147-A177-3AD203B41FA5}">
                      <a16:colId xmlns:a16="http://schemas.microsoft.com/office/drawing/2014/main" val="622879006"/>
                    </a:ext>
                  </a:extLst>
                </a:gridCol>
                <a:gridCol w="583258">
                  <a:extLst>
                    <a:ext uri="{9D8B030D-6E8A-4147-A177-3AD203B41FA5}">
                      <a16:colId xmlns:a16="http://schemas.microsoft.com/office/drawing/2014/main" val="2399504772"/>
                    </a:ext>
                  </a:extLst>
                </a:gridCol>
                <a:gridCol w="808522">
                  <a:extLst>
                    <a:ext uri="{9D8B030D-6E8A-4147-A177-3AD203B41FA5}">
                      <a16:colId xmlns:a16="http://schemas.microsoft.com/office/drawing/2014/main" val="1545523488"/>
                    </a:ext>
                  </a:extLst>
                </a:gridCol>
                <a:gridCol w="962527">
                  <a:extLst>
                    <a:ext uri="{9D8B030D-6E8A-4147-A177-3AD203B41FA5}">
                      <a16:colId xmlns:a16="http://schemas.microsoft.com/office/drawing/2014/main" val="1459391358"/>
                    </a:ext>
                  </a:extLst>
                </a:gridCol>
              </a:tblGrid>
              <a:tr h="380559">
                <a:tc gridSpan="8">
                  <a:txBody>
                    <a:bodyPr/>
                    <a:lstStyle/>
                    <a:p>
                      <a:r>
                        <a:rPr lang="ru-RU" sz="18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Лидерство в исследованиях и инновациях</a:t>
                      </a:r>
                      <a:endParaRPr lang="ru-KZ"/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019007"/>
                  </a:ext>
                </a:extLst>
              </a:tr>
              <a:tr h="385845">
                <a:tc>
                  <a:txBody>
                    <a:bodyPr/>
                    <a:lstStyle/>
                    <a:p>
                      <a:pPr marL="0" marR="4889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Цели</a:t>
                      </a:r>
                      <a:endParaRPr lang="ru-KZ" sz="12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73088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Задачи</a:t>
                      </a:r>
                      <a:endParaRPr lang="ru-KZ" sz="12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1252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KPI</a:t>
                      </a:r>
                      <a:endParaRPr lang="ru-KZ" sz="12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KZ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9225" algn="ctr">
                        <a:lnSpc>
                          <a:spcPts val="1355"/>
                        </a:lnSpc>
                      </a:pPr>
                      <a:r>
                        <a:rPr lang="kk-KZ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План/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KZ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40970" marR="1295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140970" marR="12954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План/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KZ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855" marR="1003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KZ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7475" marR="1003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KZ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2725" marR="1936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KZ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716986"/>
                  </a:ext>
                </a:extLst>
              </a:tr>
              <a:tr h="475699">
                <a:tc rowSpan="12">
                  <a:txBody>
                    <a:bodyPr/>
                    <a:lstStyle/>
                    <a:p>
                      <a:pPr marL="6985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Интеграция</a:t>
                      </a:r>
                    </a:p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научных</a:t>
                      </a:r>
                    </a:p>
                    <a:p>
                      <a:pPr marL="69850">
                        <a:lnSpc>
                          <a:spcPts val="1425"/>
                        </a:lnSpc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исследований и</a:t>
                      </a:r>
                    </a:p>
                    <a:p>
                      <a:pPr marL="69850">
                        <a:lnSpc>
                          <a:spcPts val="1330"/>
                        </a:lnSpc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образовательного</a:t>
                      </a:r>
                    </a:p>
                    <a:p>
                      <a:pPr marL="69850">
                        <a:lnSpc>
                          <a:spcPts val="1265"/>
                        </a:lnSpc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процесса</a:t>
                      </a:r>
                      <a:endParaRPr lang="ru-KZ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</a:t>
                      </a:r>
                      <a:endParaRPr lang="ru-KZ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продвинутых</a:t>
                      </a:r>
                      <a:endParaRPr lang="ru-KZ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НИР в IT сфере и смежных</a:t>
                      </a:r>
                      <a:endParaRPr lang="ru-KZ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областях (в</a:t>
                      </a:r>
                      <a:endParaRPr lang="ru-KZ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т.ч. в   рамках</a:t>
                      </a:r>
                      <a:endParaRPr lang="ru-KZ" sz="11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Альянса)</a:t>
                      </a:r>
                      <a:endParaRPr lang="ru-KZ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 внешних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грантов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исследование – не менее (ед.)</a:t>
                      </a: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11/11</a:t>
                      </a: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13/28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108194"/>
                  </a:ext>
                </a:extLst>
              </a:tr>
              <a:tr h="298282">
                <a:tc vMerge="1">
                  <a:txBody>
                    <a:bodyPr/>
                    <a:lstStyle/>
                    <a:p>
                      <a:pPr marL="69850">
                        <a:lnSpc>
                          <a:spcPts val="1245"/>
                        </a:lnSpc>
                      </a:pPr>
                      <a:r>
                        <a:rPr lang="ru-RU" sz="120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научных</a:t>
                      </a:r>
                      <a:endParaRPr lang="ru-KZ" sz="11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коммерциализированных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РННТД – не менее (ед.)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1/1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782417"/>
                  </a:ext>
                </a:extLst>
              </a:tr>
              <a:tr h="285419">
                <a:tc vMerge="1">
                  <a:txBody>
                    <a:bodyPr/>
                    <a:lstStyle/>
                    <a:p>
                      <a:pPr marL="69850">
                        <a:lnSpc>
                          <a:spcPts val="1425"/>
                        </a:lnSpc>
                      </a:pPr>
                      <a:r>
                        <a:rPr lang="ru-RU" sz="120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исследований</a:t>
                      </a:r>
                      <a:endParaRPr lang="ru-KZ" sz="11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стартапов – не менее (ед.)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2/5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674394"/>
                  </a:ext>
                </a:extLst>
              </a:tr>
              <a:tr h="337442">
                <a:tc vMerge="1">
                  <a:txBody>
                    <a:bodyPr/>
                    <a:lstStyle/>
                    <a:p>
                      <a:pPr marL="69850">
                        <a:lnSpc>
                          <a:spcPts val="1330"/>
                        </a:lnSpc>
                      </a:pPr>
                      <a:r>
                        <a:rPr lang="ru-RU" sz="120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образовательного</a:t>
                      </a:r>
                      <a:endParaRPr lang="ru-KZ" sz="11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изданных Международных журналов–не менее (ед.)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1/4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1/4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385052"/>
                  </a:ext>
                </a:extLst>
              </a:tr>
              <a:tr h="285419">
                <a:tc vMerge="1">
                  <a:txBody>
                    <a:bodyPr/>
                    <a:lstStyle/>
                    <a:p>
                      <a:pPr marL="69850">
                        <a:lnSpc>
                          <a:spcPts val="1265"/>
                        </a:lnSpc>
                      </a:pPr>
                      <a:r>
                        <a:rPr lang="ru-RU" sz="120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процесса</a:t>
                      </a:r>
                      <a:endParaRPr lang="ru-KZ" sz="11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Получение патентов – не менее (ед.)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862121"/>
                  </a:ext>
                </a:extLst>
              </a:tr>
              <a:tr h="320748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</a:t>
                      </a:r>
                      <a:endParaRPr lang="ru-KZ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экосистемы</a:t>
                      </a:r>
                      <a:endParaRPr lang="ru-KZ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поддержки стартапов, малых</a:t>
                      </a:r>
                      <a:endParaRPr lang="ru-KZ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инновационных</a:t>
                      </a:r>
                      <a:endParaRPr lang="ru-KZ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предприятий в IT сфере</a:t>
                      </a:r>
                      <a:endParaRPr lang="ru-KZ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Ввод в эксплуатацию учебно-научно- лабораторного корпуса</a:t>
                      </a: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5960478"/>
                  </a:ext>
                </a:extLst>
              </a:tr>
              <a:tr h="475699">
                <a:tc vMerge="1">
                  <a:txBody>
                    <a:bodyPr/>
                    <a:lstStyle/>
                    <a:p>
                      <a:pPr marL="69850">
                        <a:lnSpc>
                          <a:spcPts val="1265"/>
                        </a:lnSpc>
                      </a:pPr>
                      <a:endParaRPr lang="ru-KZ" sz="1100"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KZ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дипломных проектов,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реализованных в виде стартапов – не менее (ед.)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7904807"/>
                  </a:ext>
                </a:extLst>
              </a:tr>
              <a:tr h="475699">
                <a:tc vMerge="1">
                  <a:txBody>
                    <a:bodyPr/>
                    <a:lstStyle/>
                    <a:p>
                      <a:pPr marL="69850">
                        <a:lnSpc>
                          <a:spcPts val="1265"/>
                        </a:lnSpc>
                      </a:pPr>
                      <a:endParaRPr lang="ru-KZ" sz="1100"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KZ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предприятий, созданных выпускниками Университета  –   не менее (ед.)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1/1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1/2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834449"/>
                  </a:ext>
                </a:extLst>
              </a:tr>
              <a:tr h="320748">
                <a:tc vMerge="1">
                  <a:txBody>
                    <a:bodyPr/>
                    <a:lstStyle/>
                    <a:p>
                      <a:pPr marL="69850">
                        <a:lnSpc>
                          <a:spcPts val="1265"/>
                        </a:lnSpc>
                      </a:pPr>
                      <a:endParaRPr lang="ru-KZ" sz="1100"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4"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</a:t>
                      </a:r>
                    </a:p>
                    <a:p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научного-</a:t>
                      </a:r>
                    </a:p>
                    <a:p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инновационного потенциала</a:t>
                      </a:r>
                    </a:p>
                    <a:p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ППС и сотрудников</a:t>
                      </a:r>
                    </a:p>
                    <a:p>
                      <a:endParaRPr lang="ru-KZ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ППС, имеющих индекс </a:t>
                      </a:r>
                      <a:r>
                        <a:rPr lang="ru-RU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Хирша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не ниже 2 – не менее (%)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5/5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15/15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3385468"/>
                  </a:ext>
                </a:extLst>
              </a:tr>
              <a:tr h="443986">
                <a:tc vMerge="1">
                  <a:txBody>
                    <a:bodyPr/>
                    <a:lstStyle/>
                    <a:p>
                      <a:pPr marL="69850">
                        <a:lnSpc>
                          <a:spcPts val="1265"/>
                        </a:lnSpc>
                      </a:pPr>
                      <a:endParaRPr lang="ru-KZ" sz="1100"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KZ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ежегодной международной научной конференции IEEE с индексацией в Scopus – не менее (ед.)</a:t>
                      </a:r>
                      <a:endParaRPr lang="ru-KZ" sz="11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1/1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1/1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8751815"/>
                  </a:ext>
                </a:extLst>
              </a:tr>
              <a:tr h="475699">
                <a:tc vMerge="1">
                  <a:txBody>
                    <a:bodyPr/>
                    <a:lstStyle/>
                    <a:p>
                      <a:pPr marL="69850">
                        <a:lnSpc>
                          <a:spcPts val="1265"/>
                        </a:lnSpc>
                      </a:pPr>
                      <a:endParaRPr lang="ru-KZ" sz="1100"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KZ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докторантов (в т.ч. по целевым грантам), защитившихся в первый год после выпуска – не менее (%)</a:t>
                      </a: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564929"/>
                  </a:ext>
                </a:extLst>
              </a:tr>
              <a:tr h="475699">
                <a:tc vMerge="1">
                  <a:txBody>
                    <a:bodyPr/>
                    <a:lstStyle/>
                    <a:p>
                      <a:pPr marL="69850">
                        <a:lnSpc>
                          <a:spcPts val="1265"/>
                        </a:lnSpc>
                      </a:pPr>
                      <a:endParaRPr lang="ru-KZ" sz="1100"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KZ" sz="11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	действующих	научно- инновационных центров (НИЦ)</a:t>
                      </a:r>
                      <a:r>
                        <a:rPr lang="ru-KZ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или НИИ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не менее (ед.)</a:t>
                      </a: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2/2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3/</a:t>
                      </a:r>
                      <a:r>
                        <a:rPr lang="ru-KZ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KZ" sz="120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KZ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410709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7ADCF0-A7D4-DFC6-E759-BE1CF7F651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80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8028B5-D7BF-DEA7-94BD-01668536C8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626" y="3934691"/>
            <a:ext cx="2869374" cy="2923309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D778CD6-2EE9-4A35-B229-9F87DBF63F02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110600A-3592-4ABA-951D-BB03360E3527}"/>
              </a:ext>
            </a:extLst>
          </p:cNvPr>
          <p:cNvSpPr/>
          <p:nvPr/>
        </p:nvSpPr>
        <p:spPr>
          <a:xfrm>
            <a:off x="979636" y="214262"/>
            <a:ext cx="10539264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kk-KZ" sz="2000" b="1">
                <a:solidFill>
                  <a:schemeClr val="bg1"/>
                </a:solidFill>
                <a:ea typeface="+mn-lt"/>
                <a:cs typeface="+mn-lt"/>
              </a:rPr>
              <a:t>Научный потенциал 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AITU</a:t>
            </a:r>
          </a:p>
        </p:txBody>
      </p:sp>
      <p:sp>
        <p:nvSpPr>
          <p:cNvPr id="25" name="Пятиугольник 84">
            <a:extLst>
              <a:ext uri="{FF2B5EF4-FFF2-40B4-BE49-F238E27FC236}">
                <a16:creationId xmlns:a16="http://schemas.microsoft.com/office/drawing/2014/main" id="{0FF5ADFD-4B4B-456F-B412-A185F2830928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2C1C92C-5C9D-4817-AA7F-1DE2BF7989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84EE3F0-E537-405B-823E-FE6A5FACD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028684"/>
              </p:ext>
            </p:extLst>
          </p:nvPr>
        </p:nvGraphicFramePr>
        <p:xfrm>
          <a:off x="1018102" y="4992899"/>
          <a:ext cx="3441582" cy="15316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7100">
                  <a:extLst>
                    <a:ext uri="{9D8B030D-6E8A-4147-A177-3AD203B41FA5}">
                      <a16:colId xmlns:a16="http://schemas.microsoft.com/office/drawing/2014/main" val="2238346379"/>
                    </a:ext>
                  </a:extLst>
                </a:gridCol>
                <a:gridCol w="884482">
                  <a:extLst>
                    <a:ext uri="{9D8B030D-6E8A-4147-A177-3AD203B41FA5}">
                      <a16:colId xmlns:a16="http://schemas.microsoft.com/office/drawing/2014/main" val="2940099112"/>
                    </a:ext>
                  </a:extLst>
                </a:gridCol>
              </a:tblGrid>
              <a:tr h="27157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Профессор (штат)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037279"/>
                  </a:ext>
                </a:extLst>
              </a:tr>
              <a:tr h="2933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Ассоц.проф (штат)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445481"/>
                  </a:ext>
                </a:extLst>
              </a:tr>
              <a:tr h="282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Ассистент.проф (штат)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342857"/>
                  </a:ext>
                </a:extLst>
              </a:tr>
              <a:tr h="315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Сеньор лектор (штат)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79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193932"/>
                  </a:ext>
                </a:extLst>
              </a:tr>
              <a:tr h="3693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Преподаватель (штат)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804689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0EEF4D2-8CE2-4715-AEA4-9EB43F45F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748568"/>
              </p:ext>
            </p:extLst>
          </p:nvPr>
        </p:nvGraphicFramePr>
        <p:xfrm>
          <a:off x="1018102" y="3645370"/>
          <a:ext cx="3433228" cy="1204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6885">
                  <a:extLst>
                    <a:ext uri="{9D8B030D-6E8A-4147-A177-3AD203B41FA5}">
                      <a16:colId xmlns:a16="http://schemas.microsoft.com/office/drawing/2014/main" val="1178100028"/>
                    </a:ext>
                  </a:extLst>
                </a:gridCol>
                <a:gridCol w="866343">
                  <a:extLst>
                    <a:ext uri="{9D8B030D-6E8A-4147-A177-3AD203B41FA5}">
                      <a16:colId xmlns:a16="http://schemas.microsoft.com/office/drawing/2014/main" val="3309468291"/>
                    </a:ext>
                  </a:extLst>
                </a:gridCol>
              </a:tblGrid>
              <a:tr h="374268">
                <a:tc>
                  <a:txBody>
                    <a:bodyPr/>
                    <a:lstStyle/>
                    <a:p>
                      <a:pPr algn="l" fontAlgn="b"/>
                      <a:r>
                        <a:rPr lang="kk-KZ" sz="1200" b="1" u="none" strike="noStrike">
                          <a:effectLst/>
                        </a:rPr>
                        <a:t>Штатный ППС со степенью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ru-RU" sz="1200" b="1" u="none" strike="noStrike">
                        <a:effectLst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52</a:t>
                      </a:r>
                    </a:p>
                    <a:p>
                      <a:pPr algn="ctr" fontAlgn="b"/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7167"/>
                  </a:ext>
                </a:extLst>
              </a:tr>
              <a:tr h="3338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АУП со степенью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350728"/>
                  </a:ext>
                </a:extLst>
              </a:tr>
              <a:tr h="49565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>
                          <a:effectLst/>
                        </a:rPr>
                        <a:t>Внешние совместители со степенью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655870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52FD29-1AC1-41EB-B513-B71FC409C9FA}"/>
              </a:ext>
            </a:extLst>
          </p:cNvPr>
          <p:cNvSpPr/>
          <p:nvPr/>
        </p:nvSpPr>
        <p:spPr>
          <a:xfrm>
            <a:off x="5912947" y="901951"/>
            <a:ext cx="4856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В перспективе: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B264B13-A8F6-429A-94BF-D70063D8120F}"/>
              </a:ext>
            </a:extLst>
          </p:cNvPr>
          <p:cNvSpPr/>
          <p:nvPr/>
        </p:nvSpPr>
        <p:spPr>
          <a:xfrm>
            <a:off x="4870085" y="1240505"/>
            <a:ext cx="3393767" cy="162952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k-KZ" sz="1200" b="1">
                <a:solidFill>
                  <a:schemeClr val="tx1"/>
                </a:solidFill>
              </a:rPr>
              <a:t>Докторанты-целевики</a:t>
            </a:r>
            <a:endParaRPr lang="kk-KZ" sz="1200" b="1">
              <a:solidFill>
                <a:schemeClr val="tx1"/>
              </a:solidFill>
              <a:cs typeface="Calibri"/>
            </a:endParaRPr>
          </a:p>
          <a:p>
            <a:pPr algn="ctr"/>
            <a:endParaRPr lang="kk-KZ" sz="800">
              <a:solidFill>
                <a:schemeClr val="tx1"/>
              </a:solidFill>
            </a:endParaRPr>
          </a:p>
          <a:p>
            <a:pPr algn="ctr"/>
            <a:r>
              <a:rPr lang="kk-KZ" sz="1200">
                <a:solidFill>
                  <a:schemeClr val="tx1"/>
                </a:solidFill>
              </a:rPr>
              <a:t>Докторанты поступившие</a:t>
            </a:r>
            <a:r>
              <a:rPr lang="ru-RU" sz="1200">
                <a:solidFill>
                  <a:schemeClr val="tx1"/>
                </a:solidFill>
              </a:rPr>
              <a:t> по целевому гранту </a:t>
            </a:r>
            <a:r>
              <a:rPr lang="en-US" sz="1200">
                <a:solidFill>
                  <a:schemeClr val="tx1"/>
                </a:solidFill>
              </a:rPr>
              <a:t>AITU -10: </a:t>
            </a:r>
            <a:r>
              <a:rPr lang="kk-KZ" sz="1200">
                <a:solidFill>
                  <a:schemeClr val="tx1"/>
                </a:solidFill>
              </a:rPr>
              <a:t>КазНУ </a:t>
            </a:r>
            <a:r>
              <a:rPr lang="ru-RU" sz="1200">
                <a:solidFill>
                  <a:schemeClr val="tx1"/>
                </a:solidFill>
              </a:rPr>
              <a:t>(1</a:t>
            </a:r>
            <a:r>
              <a:rPr lang="kk-KZ" sz="1200">
                <a:solidFill>
                  <a:schemeClr val="tx1"/>
                </a:solidFill>
              </a:rPr>
              <a:t>), ЕНУ (8), МУИТ (1)</a:t>
            </a:r>
            <a:endParaRPr lang="en-US" sz="1200">
              <a:solidFill>
                <a:schemeClr val="tx1"/>
              </a:solidFill>
            </a:endParaRPr>
          </a:p>
          <a:p>
            <a:pPr algn="ctr"/>
            <a:r>
              <a:rPr lang="kk-KZ" sz="1200">
                <a:solidFill>
                  <a:schemeClr val="tx1"/>
                </a:solidFill>
              </a:rPr>
              <a:t>Ожидается выпуск докторантов-целевиков:</a:t>
            </a:r>
          </a:p>
          <a:p>
            <a:pPr algn="ctr"/>
            <a:r>
              <a:rPr lang="kk-KZ" sz="1200">
                <a:solidFill>
                  <a:schemeClr val="tx1"/>
                </a:solidFill>
              </a:rPr>
              <a:t>- к 2023 - 3 </a:t>
            </a:r>
            <a:endParaRPr lang="kk-KZ" sz="120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kk-KZ" sz="1200">
                <a:solidFill>
                  <a:schemeClr val="tx1"/>
                </a:solidFill>
              </a:rPr>
              <a:t>- к 2024 - </a:t>
            </a:r>
            <a:r>
              <a:rPr lang="en-US" sz="1200">
                <a:solidFill>
                  <a:schemeClr val="tx1"/>
                </a:solidFill>
              </a:rPr>
              <a:t>4</a:t>
            </a:r>
            <a:r>
              <a:rPr lang="kk-KZ" sz="1200">
                <a:solidFill>
                  <a:schemeClr val="tx1"/>
                </a:solidFill>
              </a:rPr>
              <a:t> </a:t>
            </a:r>
            <a:endParaRPr lang="kk-KZ" sz="120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kk-KZ" sz="1200">
                <a:solidFill>
                  <a:schemeClr val="tx1"/>
                </a:solidFill>
                <a:ea typeface="+mn-lt"/>
                <a:cs typeface="+mn-lt"/>
              </a:rPr>
              <a:t>- к 2025 - 3</a:t>
            </a:r>
            <a:endParaRPr lang="kk-KZ">
              <a:solidFill>
                <a:schemeClr val="tx1"/>
              </a:solidFill>
            </a:endParaRPr>
          </a:p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0424F48-28E5-422E-9C78-782B2BC453A0}"/>
              </a:ext>
            </a:extLst>
          </p:cNvPr>
          <p:cNvSpPr/>
          <p:nvPr/>
        </p:nvSpPr>
        <p:spPr>
          <a:xfrm>
            <a:off x="8435883" y="1240505"/>
            <a:ext cx="3376012" cy="162952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k-KZ" sz="1200" b="1">
                <a:solidFill>
                  <a:schemeClr val="tx1"/>
                </a:solidFill>
              </a:rPr>
              <a:t>Постдокторантура</a:t>
            </a:r>
            <a:endParaRPr lang="kk-KZ" sz="1200" b="1">
              <a:solidFill>
                <a:schemeClr val="tx1"/>
              </a:solidFill>
              <a:cs typeface="Calibri"/>
            </a:endParaRPr>
          </a:p>
          <a:p>
            <a:pPr algn="ctr"/>
            <a:endParaRPr lang="kk-KZ" sz="1200" b="1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kk-KZ" sz="1200">
                <a:solidFill>
                  <a:schemeClr val="tx1"/>
                </a:solidFill>
              </a:rPr>
              <a:t>Положение о постдокторантуре и программа постдокторантуры разработаны и утверждены. </a:t>
            </a:r>
            <a:endParaRPr lang="kk-KZ" sz="120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kk-KZ" sz="1200">
                <a:solidFill>
                  <a:schemeClr val="tx1"/>
                </a:solidFill>
                <a:cs typeface="Calibri"/>
              </a:rPr>
              <a:t>Постодокторанты AITU – 7</a:t>
            </a:r>
          </a:p>
          <a:p>
            <a:pPr algn="ctr"/>
            <a:r>
              <a:rPr lang="kk-KZ" sz="1200">
                <a:solidFill>
                  <a:schemeClr val="tx1"/>
                </a:solidFill>
                <a:cs typeface="Calibri"/>
              </a:rPr>
              <a:t>В ноябре 2022 года подано </a:t>
            </a:r>
          </a:p>
          <a:p>
            <a:pPr algn="ctr"/>
            <a:r>
              <a:rPr lang="kk-KZ" sz="1200">
                <a:solidFill>
                  <a:schemeClr val="tx1"/>
                </a:solidFill>
                <a:cs typeface="Calibri"/>
              </a:rPr>
              <a:t>7 заявок - на рассмотрении ННС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725E794-9B77-4FEB-9DF5-6FB735DDF265}"/>
              </a:ext>
            </a:extLst>
          </p:cNvPr>
          <p:cNvSpPr/>
          <p:nvPr/>
        </p:nvSpPr>
        <p:spPr>
          <a:xfrm>
            <a:off x="4887840" y="3249774"/>
            <a:ext cx="3376012" cy="320067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100" b="1">
                <a:solidFill>
                  <a:schemeClr val="tx1"/>
                </a:solidFill>
              </a:rPr>
              <a:t>Совет Молодых ученых</a:t>
            </a:r>
          </a:p>
          <a:p>
            <a:pPr algn="ctr"/>
            <a:r>
              <a:rPr lang="ru-RU" sz="1100">
                <a:solidFill>
                  <a:schemeClr val="tx1"/>
                </a:solidFill>
              </a:rPr>
              <a:t>Участие в конкурсах ГФ</a:t>
            </a:r>
          </a:p>
          <a:p>
            <a:pPr algn="ctr"/>
            <a:r>
              <a:rPr lang="ru-RU" sz="1100">
                <a:solidFill>
                  <a:schemeClr val="tx1"/>
                </a:solidFill>
              </a:rPr>
              <a:t>Участие в организации в IEEE SIST</a:t>
            </a:r>
          </a:p>
          <a:p>
            <a:pPr algn="ctr"/>
            <a:r>
              <a:rPr lang="ru-RU" sz="1100">
                <a:solidFill>
                  <a:schemeClr val="tx1"/>
                </a:solidFill>
              </a:rPr>
              <a:t>Участие в инновационном форуме «Молодежь и Инновации» при поддержке Министерства Информации и Общественного Развития Республики Казахстан и в UNESCO Global Education Monitoring Report </a:t>
            </a:r>
            <a:r>
              <a:rPr lang="ru-RU" sz="1100" err="1">
                <a:solidFill>
                  <a:schemeClr val="tx1"/>
                </a:solidFill>
              </a:rPr>
              <a:t>Fellowship</a:t>
            </a:r>
            <a:endParaRPr lang="ru-RU" sz="1100">
              <a:solidFill>
                <a:schemeClr val="tx1"/>
              </a:solidFill>
            </a:endParaRPr>
          </a:p>
          <a:p>
            <a:pPr algn="ctr"/>
            <a:r>
              <a:rPr lang="ru-RU" sz="1100">
                <a:solidFill>
                  <a:schemeClr val="tx1"/>
                </a:solidFill>
              </a:rPr>
              <a:t>Участие и со-</a:t>
            </a:r>
            <a:r>
              <a:rPr lang="ru-RU" sz="1100" err="1">
                <a:solidFill>
                  <a:schemeClr val="tx1"/>
                </a:solidFill>
              </a:rPr>
              <a:t>организаторство</a:t>
            </a:r>
            <a:r>
              <a:rPr lang="ru-RU" sz="1100">
                <a:solidFill>
                  <a:schemeClr val="tx1"/>
                </a:solidFill>
              </a:rPr>
              <a:t> в 7 семинарах</a:t>
            </a:r>
          </a:p>
          <a:p>
            <a:pPr algn="ctr"/>
            <a:r>
              <a:rPr lang="ru-RU" sz="1100">
                <a:solidFill>
                  <a:schemeClr val="tx1"/>
                </a:solidFill>
              </a:rPr>
              <a:t>Публикация научных статей</a:t>
            </a:r>
          </a:p>
          <a:p>
            <a:pPr algn="ctr"/>
            <a:r>
              <a:rPr lang="ru-RU" sz="1100">
                <a:solidFill>
                  <a:schemeClr val="tx1"/>
                </a:solidFill>
              </a:rPr>
              <a:t>Участие в общественной жизни университета</a:t>
            </a:r>
          </a:p>
          <a:p>
            <a:pPr algn="ctr"/>
            <a:r>
              <a:rPr lang="ru-RU" sz="1100">
                <a:solidFill>
                  <a:schemeClr val="tx1"/>
                </a:solidFill>
              </a:rPr>
              <a:t>Супервайзеры, жюри в конкурсах / </a:t>
            </a:r>
            <a:r>
              <a:rPr lang="ru-RU" sz="1100" err="1">
                <a:solidFill>
                  <a:schemeClr val="tx1"/>
                </a:solidFill>
              </a:rPr>
              <a:t>хакатонах</a:t>
            </a:r>
            <a:endParaRPr lang="ru-RU" sz="1100">
              <a:solidFill>
                <a:schemeClr val="tx1"/>
              </a:solidFill>
            </a:endParaRPr>
          </a:p>
          <a:p>
            <a:pPr algn="ctr"/>
            <a:r>
              <a:rPr lang="ru-RU" sz="1100">
                <a:solidFill>
                  <a:schemeClr val="tx1"/>
                </a:solidFill>
              </a:rPr>
              <a:t>Участие в работе Научно-Технического Совета, Академического Комитета, Комитета по Этике и Учебно-методического Совета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D1FF86D-C641-4A39-BF16-BBA1E1561739}"/>
              </a:ext>
            </a:extLst>
          </p:cNvPr>
          <p:cNvSpPr/>
          <p:nvPr/>
        </p:nvSpPr>
        <p:spPr>
          <a:xfrm>
            <a:off x="8435883" y="3243169"/>
            <a:ext cx="3376012" cy="3281406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kk-KZ" sz="1100" b="1">
              <a:solidFill>
                <a:schemeClr val="tx1"/>
              </a:solidFill>
            </a:endParaRPr>
          </a:p>
          <a:p>
            <a:endParaRPr lang="kk-KZ" sz="1100" b="1">
              <a:solidFill>
                <a:schemeClr val="tx1"/>
              </a:solidFill>
            </a:endParaRPr>
          </a:p>
          <a:p>
            <a:pPr algn="ctr"/>
            <a:endParaRPr lang="ru-RU" sz="1100" b="1">
              <a:solidFill>
                <a:schemeClr val="tx1"/>
              </a:solidFill>
            </a:endParaRPr>
          </a:p>
          <a:p>
            <a:pPr algn="ctr"/>
            <a:endParaRPr lang="ru-RU" sz="1100" b="1">
              <a:solidFill>
                <a:schemeClr val="tx1"/>
              </a:solidFill>
            </a:endParaRPr>
          </a:p>
          <a:p>
            <a:pPr algn="ctr"/>
            <a:r>
              <a:rPr lang="ru-RU" sz="1100" b="1">
                <a:solidFill>
                  <a:schemeClr val="tx1"/>
                </a:solidFill>
              </a:rPr>
              <a:t>Докторантура</a:t>
            </a:r>
          </a:p>
          <a:p>
            <a:pPr algn="ctr"/>
            <a:endParaRPr lang="ru-RU" sz="1100" b="1">
              <a:solidFill>
                <a:schemeClr val="tx1"/>
              </a:solidFill>
            </a:endParaRPr>
          </a:p>
          <a:p>
            <a:pPr algn="ctr"/>
            <a:r>
              <a:rPr lang="ru-RU" sz="1100">
                <a:solidFill>
                  <a:schemeClr val="tx1"/>
                </a:solidFill>
              </a:rPr>
              <a:t>Открытие докторантуры </a:t>
            </a:r>
            <a:endParaRPr lang="ru-RU" sz="110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ru-RU" sz="1100">
                <a:solidFill>
                  <a:schemeClr val="tx1"/>
                </a:solidFill>
              </a:rPr>
              <a:t>8D06101 «Компьютерные науки»,</a:t>
            </a:r>
          </a:p>
          <a:p>
            <a:pPr algn="ctr"/>
            <a:r>
              <a:rPr lang="ru-RU" sz="1100">
                <a:solidFill>
                  <a:schemeClr val="tx1"/>
                </a:solidFill>
                <a:ea typeface="+mn-lt"/>
                <a:cs typeface="+mn-lt"/>
              </a:rPr>
              <a:t>8D04102</a:t>
            </a:r>
            <a:r>
              <a:rPr lang="ru-RU" sz="1100">
                <a:solidFill>
                  <a:schemeClr val="tx1"/>
                </a:solidFill>
              </a:rPr>
              <a:t> </a:t>
            </a:r>
            <a:r>
              <a:rPr lang="ru-RU" sz="1100">
                <a:solidFill>
                  <a:schemeClr val="tx1"/>
                </a:solidFill>
                <a:ea typeface="+mn-lt"/>
                <a:cs typeface="+mn-lt"/>
              </a:rPr>
              <a:t>«Проектный менеджмент»</a:t>
            </a:r>
            <a:endParaRPr lang="ru-RU" sz="110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ru-RU" sz="1100">
                <a:solidFill>
                  <a:schemeClr val="tx1"/>
                </a:solidFill>
              </a:rPr>
              <a:t>Программы разработаны совместно с Департаментом по обеспечению качества, Департаментом науки и инноваций и </a:t>
            </a:r>
            <a:endParaRPr lang="ru-RU" sz="110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ru-RU" sz="1100">
                <a:solidFill>
                  <a:schemeClr val="tx1"/>
                </a:solidFill>
              </a:rPr>
              <a:t>Декан</a:t>
            </a:r>
            <a:r>
              <a:rPr lang="kk-KZ" sz="1100">
                <a:solidFill>
                  <a:schemeClr val="tx1"/>
                </a:solidFill>
              </a:rPr>
              <a:t>атом</a:t>
            </a:r>
            <a:endParaRPr lang="ru-RU" sz="1100">
              <a:solidFill>
                <a:schemeClr val="tx1"/>
              </a:solidFill>
            </a:endParaRPr>
          </a:p>
          <a:p>
            <a:pPr algn="ctr"/>
            <a:endParaRPr lang="ru-RU" sz="1100">
              <a:solidFill>
                <a:schemeClr val="tx1"/>
              </a:solidFill>
            </a:endParaRPr>
          </a:p>
          <a:p>
            <a:pPr algn="ctr"/>
            <a:endParaRPr lang="kk-KZ" sz="1100" b="1">
              <a:solidFill>
                <a:schemeClr val="tx1"/>
              </a:solidFill>
            </a:endParaRPr>
          </a:p>
          <a:p>
            <a:pPr algn="ctr"/>
            <a:endParaRPr lang="kk-KZ" sz="1100" b="1">
              <a:solidFill>
                <a:schemeClr val="tx1"/>
              </a:solidFill>
            </a:endParaRPr>
          </a:p>
          <a:p>
            <a:pPr algn="ctr"/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952AA995-1835-D0E4-AFBB-CC575A7AC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74" y="1108804"/>
            <a:ext cx="4116680" cy="246728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4307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D778CD6-2EE9-4A35-B229-9F87DBF63F02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110600A-3592-4ABA-951D-BB03360E3527}"/>
              </a:ext>
            </a:extLst>
          </p:cNvPr>
          <p:cNvSpPr/>
          <p:nvPr/>
        </p:nvSpPr>
        <p:spPr>
          <a:xfrm>
            <a:off x="979636" y="214262"/>
            <a:ext cx="10539264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PhD </a:t>
            </a:r>
            <a:r>
              <a:rPr lang="kk-KZ" sz="2000" b="1">
                <a:solidFill>
                  <a:schemeClr val="bg1"/>
                </a:solidFill>
                <a:ea typeface="+mn-lt"/>
                <a:cs typeface="+mn-lt"/>
              </a:rPr>
              <a:t>д</a:t>
            </a:r>
            <a:r>
              <a:rPr lang="ru-RU" sz="2000" b="1" err="1">
                <a:solidFill>
                  <a:schemeClr val="bg1"/>
                </a:solidFill>
                <a:ea typeface="+mn-lt"/>
                <a:cs typeface="+mn-lt"/>
              </a:rPr>
              <a:t>окторанты</a:t>
            </a:r>
            <a:r>
              <a:rPr lang="ru-RU" sz="2000" b="1">
                <a:solidFill>
                  <a:schemeClr val="bg1"/>
                </a:solidFill>
                <a:ea typeface="+mn-lt"/>
                <a:cs typeface="+mn-lt"/>
              </a:rPr>
              <a:t>-целевики</a:t>
            </a:r>
            <a:endParaRPr lang="en-US" sz="2000" b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25" name="Пятиугольник 84">
            <a:extLst>
              <a:ext uri="{FF2B5EF4-FFF2-40B4-BE49-F238E27FC236}">
                <a16:creationId xmlns:a16="http://schemas.microsoft.com/office/drawing/2014/main" id="{0FF5ADFD-4B4B-456F-B412-A185F2830928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2C1C92C-5C9D-4817-AA7F-1DE2BF7989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012281A9-920A-544C-4089-8686E17A5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950824"/>
              </p:ext>
            </p:extLst>
          </p:nvPr>
        </p:nvGraphicFramePr>
        <p:xfrm>
          <a:off x="799629" y="978370"/>
          <a:ext cx="10878812" cy="4804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148">
                  <a:extLst>
                    <a:ext uri="{9D8B030D-6E8A-4147-A177-3AD203B41FA5}">
                      <a16:colId xmlns:a16="http://schemas.microsoft.com/office/drawing/2014/main" val="608320497"/>
                    </a:ext>
                  </a:extLst>
                </a:gridCol>
                <a:gridCol w="1957637">
                  <a:extLst>
                    <a:ext uri="{9D8B030D-6E8A-4147-A177-3AD203B41FA5}">
                      <a16:colId xmlns:a16="http://schemas.microsoft.com/office/drawing/2014/main" val="1020079102"/>
                    </a:ext>
                  </a:extLst>
                </a:gridCol>
                <a:gridCol w="2154296">
                  <a:extLst>
                    <a:ext uri="{9D8B030D-6E8A-4147-A177-3AD203B41FA5}">
                      <a16:colId xmlns:a16="http://schemas.microsoft.com/office/drawing/2014/main" val="3958926730"/>
                    </a:ext>
                  </a:extLst>
                </a:gridCol>
                <a:gridCol w="6324731">
                  <a:extLst>
                    <a:ext uri="{9D8B030D-6E8A-4147-A177-3AD203B41FA5}">
                      <a16:colId xmlns:a16="http://schemas.microsoft.com/office/drawing/2014/main" val="23794083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ФИО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ВУЗ, ГОП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Тема диссертации и руководители</a:t>
                      </a:r>
                      <a:endParaRPr lang="ru-RU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97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Петров Богдан Сергеевич</a:t>
                      </a:r>
                    </a:p>
                    <a:p>
                      <a:pPr lvl="0">
                        <a:buNone/>
                      </a:pPr>
                      <a:r>
                        <a:rPr lang="ru-RU" sz="1100" b="1" i="0" u="none" strike="noStrike" noProof="0" dirty="0">
                          <a:effectLst/>
                          <a:latin typeface="Calibri"/>
                        </a:rPr>
                        <a:t>Период обучения: 2022-2025</a:t>
                      </a:r>
                      <a:endParaRPr lang="ru-RU"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Евразийский национальный университет имени Л. Н. Гумилева </a:t>
                      </a:r>
                    </a:p>
                    <a:p>
                      <a:r>
                        <a:rPr lang="ru-RU" sz="1100" dirty="0">
                          <a:effectLst/>
                        </a:rPr>
                        <a:t>«Журналистика»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Тема: Роль медиа в формировании национальной идентичности современного Казахстана</a:t>
                      </a:r>
                    </a:p>
                    <a:p>
                      <a:r>
                        <a:rPr lang="ru-RU" sz="1100" dirty="0">
                          <a:effectLst/>
                        </a:rPr>
                        <a:t>Научный руководитель: кандидат филологических наук, доцент </a:t>
                      </a:r>
                      <a:r>
                        <a:rPr lang="ru-RU" sz="1100" dirty="0" err="1">
                          <a:effectLst/>
                        </a:rPr>
                        <a:t>Есдаулетов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Айтмуханбет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Оразбаевич</a:t>
                      </a:r>
                    </a:p>
                    <a:p>
                      <a:r>
                        <a:rPr lang="ru-RU" sz="1100" dirty="0">
                          <a:effectLst/>
                        </a:rPr>
                        <a:t>Зарубежный консультант: </a:t>
                      </a:r>
                      <a:r>
                        <a:rPr lang="af-ZA" sz="1100" dirty="0">
                          <a:effectLst/>
                        </a:rPr>
                        <a:t>PhD </a:t>
                      </a:r>
                      <a:r>
                        <a:rPr lang="af-ZA" sz="1100" dirty="0" err="1">
                          <a:effectLst/>
                        </a:rPr>
                        <a:t>Alessandro</a:t>
                      </a:r>
                      <a:r>
                        <a:rPr lang="af-ZA" sz="1100" dirty="0">
                          <a:effectLst/>
                        </a:rPr>
                        <a:t> </a:t>
                      </a:r>
                      <a:r>
                        <a:rPr lang="af-ZA" sz="1100" dirty="0" err="1">
                          <a:effectLst/>
                        </a:rPr>
                        <a:t>Figus</a:t>
                      </a:r>
                      <a:r>
                        <a:rPr lang="af-ZA" sz="1100" dirty="0">
                          <a:effectLst/>
                        </a:rPr>
                        <a:t>, </a:t>
                      </a:r>
                      <a:r>
                        <a:rPr lang="ru-RU" sz="1100" dirty="0">
                          <a:effectLst/>
                        </a:rPr>
                        <a:t>советник ректора </a:t>
                      </a:r>
                      <a:r>
                        <a:rPr lang="af-ZA" sz="1100" b="1" dirty="0" err="1">
                          <a:effectLst/>
                        </a:rPr>
                        <a:t>Cassino</a:t>
                      </a:r>
                      <a:r>
                        <a:rPr lang="af-ZA" sz="1100" b="1" dirty="0">
                          <a:effectLst/>
                        </a:rPr>
                        <a:t> Southern Lazio University, </a:t>
                      </a:r>
                      <a:r>
                        <a:rPr lang="ru-RU" sz="1100" b="1" dirty="0">
                          <a:effectLst/>
                        </a:rPr>
                        <a:t>Италия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346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>
                          <a:effectLst/>
                        </a:rPr>
                        <a:t>Акижанова</a:t>
                      </a:r>
                      <a:r>
                        <a:rPr lang="ru-RU" sz="1100" dirty="0">
                          <a:effectLst/>
                        </a:rPr>
                        <a:t> Айгерим Муратовна</a:t>
                      </a:r>
                    </a:p>
                    <a:p>
                      <a:pPr lvl="0">
                        <a:buNone/>
                      </a:pPr>
                      <a:r>
                        <a:rPr lang="ru-RU" sz="1100" b="1" i="0" u="none" strike="noStrike" noProof="0" dirty="0">
                          <a:effectLst/>
                        </a:rPr>
                        <a:t>Период обучения: 2022-2025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Евразийский национальный университет имени Л. Н. Гумилева </a:t>
                      </a:r>
                    </a:p>
                    <a:p>
                      <a:r>
                        <a:rPr lang="af-ZA" sz="1100" dirty="0">
                          <a:effectLst/>
                        </a:rPr>
                        <a:t>D057 – «</a:t>
                      </a:r>
                      <a:r>
                        <a:rPr lang="ru-RU" sz="1100" dirty="0">
                          <a:effectLst/>
                        </a:rPr>
                        <a:t>Экономика»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Тема: </a:t>
                      </a:r>
                    </a:p>
                    <a:p>
                      <a:r>
                        <a:rPr lang="ru-RU" sz="1100" dirty="0">
                          <a:effectLst/>
                        </a:rPr>
                        <a:t>Научный руководитель: </a:t>
                      </a:r>
                      <a:r>
                        <a:rPr lang="ru-RU" sz="1100" dirty="0" err="1">
                          <a:effectLst/>
                        </a:rPr>
                        <a:t>Майдырова</a:t>
                      </a:r>
                      <a:r>
                        <a:rPr lang="ru-RU" sz="1100" dirty="0">
                          <a:effectLst/>
                        </a:rPr>
                        <a:t> Айгуль </a:t>
                      </a:r>
                      <a:r>
                        <a:rPr lang="ru-RU" sz="1100" dirty="0" err="1">
                          <a:effectLst/>
                        </a:rPr>
                        <a:t>Болатовна</a:t>
                      </a:r>
                      <a:r>
                        <a:rPr lang="ru-RU" sz="1100" dirty="0">
                          <a:effectLst/>
                        </a:rPr>
                        <a:t> - д.э.н., профессор ЕНУ имени Л. Н. Гумилева</a:t>
                      </a:r>
                    </a:p>
                    <a:p>
                      <a:r>
                        <a:rPr lang="ru-RU" sz="1100" dirty="0">
                          <a:effectLst/>
                        </a:rPr>
                        <a:t>Зарубежный консультант: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8094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100" b="0" i="0" u="none" strike="noStrike" noProof="0" dirty="0">
                          <a:effectLst/>
                          <a:latin typeface="Calibri"/>
                        </a:rPr>
                        <a:t>Амина </a:t>
                      </a:r>
                      <a:r>
                        <a:rPr lang="ru-RU" sz="1100" b="0" i="0" u="none" strike="noStrike" noProof="0" dirty="0" err="1">
                          <a:effectLst/>
                          <a:latin typeface="Calibri"/>
                        </a:rPr>
                        <a:t>Нурадинова</a:t>
                      </a:r>
                      <a:endParaRPr lang="ru-RU" sz="1100" b="0" dirty="0" err="1"/>
                    </a:p>
                    <a:p>
                      <a:pPr lvl="0">
                        <a:buNone/>
                      </a:pPr>
                      <a:r>
                        <a:rPr lang="ru-RU" sz="1100" b="1" i="0" u="none" strike="noStrike" noProof="0" dirty="0">
                          <a:effectLst/>
                        </a:rPr>
                        <a:t>Период обучения: 2022-2025</a:t>
                      </a:r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effectLst/>
                        </a:rPr>
                        <a:t>Евразийский национальный университет имени Л. Н. Гумилева </a:t>
                      </a:r>
                    </a:p>
                    <a:p>
                      <a:r>
                        <a:rPr lang="ru-RU" sz="1100" dirty="0">
                          <a:effectLst/>
                        </a:rPr>
                        <a:t>«Педагогика и психология»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100" b="0" i="0" u="none" strike="noStrike" noProof="0" dirty="0">
                          <a:effectLst/>
                          <a:latin typeface="Calibri"/>
                        </a:rPr>
                        <a:t>Тема: Формирование глобальных компетенций студентов в условиях </a:t>
                      </a:r>
                      <a:r>
                        <a:rPr lang="ru-RU" sz="1100" b="0" i="0" u="none" strike="noStrike" noProof="0" dirty="0" err="1">
                          <a:effectLst/>
                          <a:latin typeface="Calibri"/>
                        </a:rPr>
                        <a:t>полиязычного</a:t>
                      </a:r>
                      <a:r>
                        <a:rPr lang="ru-RU" sz="1100" b="0" i="0" u="none" strike="noStrike" noProof="0" dirty="0">
                          <a:effectLst/>
                          <a:latin typeface="Calibri"/>
                        </a:rPr>
                        <a:t> образования </a:t>
                      </a:r>
                    </a:p>
                    <a:p>
                      <a:pPr lvl="0">
                        <a:buNone/>
                      </a:pPr>
                      <a:r>
                        <a:rPr lang="ru-RU" sz="1100" b="0" i="0" u="none" strike="noStrike" noProof="0" dirty="0">
                          <a:effectLst/>
                          <a:latin typeface="Calibri"/>
                        </a:rPr>
                        <a:t>Научный руководитель: </a:t>
                      </a:r>
                      <a:r>
                        <a:rPr lang="ru-RU" sz="1100" b="0" i="0" u="none" strike="noStrike" noProof="0" dirty="0" err="1">
                          <a:effectLst/>
                          <a:latin typeface="Calibri"/>
                        </a:rPr>
                        <a:t>Длимбетова</a:t>
                      </a:r>
                      <a:r>
                        <a:rPr lang="ru-RU" sz="1100" b="0" i="0" u="none" strike="noStrike" noProof="0" dirty="0">
                          <a:effectLst/>
                          <a:latin typeface="Calibri"/>
                        </a:rPr>
                        <a:t> </a:t>
                      </a:r>
                      <a:r>
                        <a:rPr lang="ru-RU" sz="1100" b="0" i="0" u="none" strike="noStrike" noProof="0" dirty="0" err="1">
                          <a:effectLst/>
                          <a:latin typeface="Calibri"/>
                        </a:rPr>
                        <a:t>Гайни</a:t>
                      </a:r>
                      <a:r>
                        <a:rPr lang="ru-RU" sz="1100" b="0" i="0" u="none" strike="noStrike" noProof="0" dirty="0">
                          <a:effectLst/>
                          <a:latin typeface="Calibri"/>
                        </a:rPr>
                        <a:t> </a:t>
                      </a:r>
                      <a:r>
                        <a:rPr lang="ru-RU" sz="1100" b="0" i="0" u="none" strike="noStrike" noProof="0" dirty="0" err="1">
                          <a:effectLst/>
                          <a:latin typeface="Calibri"/>
                        </a:rPr>
                        <a:t>Карекеевна</a:t>
                      </a:r>
                      <a:r>
                        <a:rPr lang="ru-RU" sz="1100" b="0" i="0" u="none" strike="noStrike" noProof="0" dirty="0">
                          <a:effectLst/>
                          <a:latin typeface="Calibri"/>
                        </a:rPr>
                        <a:t>, доктор педагогических наук, профессор</a:t>
                      </a:r>
                    </a:p>
                    <a:p>
                      <a:pPr lvl="0">
                        <a:buNone/>
                      </a:pPr>
                      <a:r>
                        <a:rPr lang="ru-RU" sz="1100" b="0" i="0" u="none" strike="noStrike" noProof="0" dirty="0">
                          <a:effectLst/>
                          <a:latin typeface="Calibri"/>
                        </a:rPr>
                        <a:t>Зарубежный консультант: Фахрутдинова </a:t>
                      </a:r>
                      <a:r>
                        <a:rPr lang="ru-RU" sz="1100" b="0" i="0" u="none" strike="noStrike" noProof="0" dirty="0" err="1">
                          <a:effectLst/>
                          <a:latin typeface="Calibri"/>
                        </a:rPr>
                        <a:t>Гузалия</a:t>
                      </a:r>
                      <a:r>
                        <a:rPr lang="ru-RU" sz="1100" b="0" i="0" u="none" strike="noStrike" noProof="0" dirty="0">
                          <a:effectLst/>
                          <a:latin typeface="Calibri"/>
                        </a:rPr>
                        <a:t> </a:t>
                      </a:r>
                      <a:r>
                        <a:rPr lang="ru-RU" sz="1100" b="0" i="0" u="none" strike="noStrike" noProof="0" dirty="0" err="1">
                          <a:effectLst/>
                          <a:latin typeface="Calibri"/>
                        </a:rPr>
                        <a:t>Жевдятовна</a:t>
                      </a:r>
                      <a:r>
                        <a:rPr lang="ru-RU" sz="1100" b="0" i="0" u="none" strike="noStrike" noProof="0" dirty="0">
                          <a:effectLst/>
                          <a:latin typeface="Calibri"/>
                        </a:rPr>
                        <a:t>, </a:t>
                      </a:r>
                      <a:r>
                        <a:rPr lang="ru-RU" sz="1100" b="0" i="0" u="none" strike="noStrike" noProof="0" dirty="0" err="1">
                          <a:effectLst/>
                          <a:latin typeface="Calibri"/>
                        </a:rPr>
                        <a:t>д.п.н</a:t>
                      </a:r>
                      <a:r>
                        <a:rPr lang="ru-RU" sz="1100" b="0" i="0" u="none" strike="noStrike" noProof="0" dirty="0">
                          <a:effectLst/>
                          <a:latin typeface="Calibri"/>
                        </a:rPr>
                        <a:t>., профессор КФУ.</a:t>
                      </a:r>
                      <a:endParaRPr lang="ru-RU" b="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293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Арын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Абай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Мухтарұлы</a:t>
                      </a:r>
                      <a:endParaRPr lang="ru-RU" dirty="0" err="1"/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kk-KZ" sz="1100" b="1" i="0" u="none" strike="noStrike" noProof="0" dirty="0">
                          <a:effectLst/>
                        </a:rPr>
                        <a:t>Период </a:t>
                      </a:r>
                      <a:r>
                        <a:rPr lang="kk-KZ" sz="1100" b="1" i="0" u="none" strike="noStrike" noProof="0" dirty="0" err="1">
                          <a:effectLst/>
                        </a:rPr>
                        <a:t>обучения</a:t>
                      </a:r>
                      <a:r>
                        <a:rPr lang="kk-KZ" sz="1100" b="1" i="0" u="none" strike="noStrike" noProof="0" dirty="0">
                          <a:effectLst/>
                        </a:rPr>
                        <a:t>: 2021-2024</a:t>
                      </a:r>
                      <a:endParaRPr lang="ru-RU" sz="11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Евразийский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национальный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университет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имени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Л. Н. Гумилева D070 –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Тема: «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Наукоемкая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экономика в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Республике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Казахстан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оценка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и механизмы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развития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руководитель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PhD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доцeнт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Исаева Б.К. (ЕНУ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им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. Л.Н. Гумилева)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Зарубежный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консультант: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Мехмет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Демирал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PhD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асс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профeccор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Университет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Ниде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Омер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Халисдемир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, г.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Ниде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Турция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463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Омарова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Сафура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Караулбековна</a:t>
                      </a:r>
                      <a:endParaRPr lang="ru-RU" dirty="0" err="1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100" b="1" i="0" u="none" strike="noStrike" noProof="0" dirty="0">
                          <a:effectLst/>
                        </a:rPr>
                        <a:t>Период </a:t>
                      </a:r>
                      <a:r>
                        <a:rPr lang="kk-KZ" sz="1100" b="1" i="0" u="none" strike="noStrike" noProof="0" dirty="0" err="1">
                          <a:effectLst/>
                        </a:rPr>
                        <a:t>обучения</a:t>
                      </a:r>
                      <a:r>
                        <a:rPr lang="kk-KZ" sz="1100" b="1" i="0" u="none" strike="noStrike" noProof="0" dirty="0">
                          <a:effectLst/>
                        </a:rPr>
                        <a:t>: 2021-2024</a:t>
                      </a:r>
                      <a:endParaRPr lang="ru-RU" dirty="0"/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Евразийский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национальный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университет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имени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Л. Н. Гумилева Педагогика и психология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Тема:Психолого-педагогические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основы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развития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методической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компетентности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преподавателей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IT-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дисциплин</a:t>
                      </a:r>
                      <a:endParaRPr lang="ru-RU" sz="1100" dirty="0" err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 algn="just">
                        <a:lnSpc>
                          <a:spcPct val="10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Отечественный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руководитель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д.п.н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., доцент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Уразбаева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Г.Т. ЕНУ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>
                        <a:lnSpc>
                          <a:spcPct val="10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Зарубежный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консультант:   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Игна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Ольга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Николавна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д.п.н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., профессор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кафедры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Романо-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Германских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языков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методики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обучения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иностранным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языкам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Томский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Государственный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педагогический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 университет,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г.Томск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Российская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 Федерация, 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615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20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 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Қайырбеков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Еділ Әлібекұлы</a:t>
                      </a:r>
                      <a:endParaRPr lang="ru-RU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100" b="1" i="0" u="none" strike="noStrike" noProof="0" dirty="0">
                          <a:effectLst/>
                        </a:rPr>
                        <a:t>Период </a:t>
                      </a:r>
                      <a:r>
                        <a:rPr lang="kk-KZ" sz="1100" b="1" i="0" u="none" strike="noStrike" noProof="0" dirty="0" err="1">
                          <a:effectLst/>
                        </a:rPr>
                        <a:t>обучения</a:t>
                      </a:r>
                      <a:r>
                        <a:rPr lang="kk-KZ" sz="1100" b="1" i="0" u="none" strike="noStrike" noProof="0" dirty="0">
                          <a:effectLst/>
                        </a:rPr>
                        <a:t>: 2021-2024</a:t>
                      </a:r>
                      <a:endParaRPr lang="ru-RU" dirty="0"/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Евразийский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национальный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университет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имени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Л. Н. Гумилева D094 –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Информационные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технологии</a:t>
                      </a:r>
                      <a:endParaRPr lang="ru-RU" sz="1100" dirty="0" err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Тема: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Разработка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моделей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методов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автоматического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детектирования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девиантного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поведения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людей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по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камерам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видеонаблюдения</a:t>
                      </a:r>
                      <a:endParaRPr lang="ru-RU" sz="1100" dirty="0" err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>
                        <a:lnSpc>
                          <a:spcPct val="10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Отечественный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руководитель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: доктор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PhD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 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Жукабаева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Т.К. ЕНУ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>
                        <a:lnSpc>
                          <a:spcPct val="10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Зарубежный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консультант:     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>
                        <a:lnSpc>
                          <a:spcPct val="10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Мохамед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Оттман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PhD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, Профессор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University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Putra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 Малайзия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124878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750374-95D3-D96E-EDC8-8E44EB88FE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86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D778CD6-2EE9-4A35-B229-9F87DBF63F02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110600A-3592-4ABA-951D-BB03360E3527}"/>
              </a:ext>
            </a:extLst>
          </p:cNvPr>
          <p:cNvSpPr/>
          <p:nvPr/>
        </p:nvSpPr>
        <p:spPr>
          <a:xfrm>
            <a:off x="979636" y="214262"/>
            <a:ext cx="10539264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PhD </a:t>
            </a:r>
            <a:r>
              <a:rPr lang="kk-KZ" sz="2000" b="1">
                <a:solidFill>
                  <a:schemeClr val="bg1"/>
                </a:solidFill>
                <a:ea typeface="+mn-lt"/>
                <a:cs typeface="+mn-lt"/>
              </a:rPr>
              <a:t>д</a:t>
            </a:r>
            <a:r>
              <a:rPr lang="ru-RU" sz="2000" b="1" err="1">
                <a:solidFill>
                  <a:schemeClr val="bg1"/>
                </a:solidFill>
                <a:ea typeface="+mn-lt"/>
                <a:cs typeface="+mn-lt"/>
              </a:rPr>
              <a:t>окторанты</a:t>
            </a:r>
            <a:r>
              <a:rPr lang="ru-KZ" sz="2000" b="1">
                <a:solidFill>
                  <a:schemeClr val="bg1"/>
                </a:solidFill>
                <a:ea typeface="+mn-lt"/>
                <a:cs typeface="+mn-lt"/>
              </a:rPr>
              <a:t>-ц</a:t>
            </a:r>
            <a:r>
              <a:rPr lang="ru-RU" sz="2000" b="1" err="1">
                <a:solidFill>
                  <a:schemeClr val="bg1"/>
                </a:solidFill>
                <a:ea typeface="+mn-lt"/>
                <a:cs typeface="+mn-lt"/>
              </a:rPr>
              <a:t>елевики</a:t>
            </a:r>
            <a:endParaRPr lang="en-US" sz="2000" b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25" name="Пятиугольник 84">
            <a:extLst>
              <a:ext uri="{FF2B5EF4-FFF2-40B4-BE49-F238E27FC236}">
                <a16:creationId xmlns:a16="http://schemas.microsoft.com/office/drawing/2014/main" id="{0FF5ADFD-4B4B-456F-B412-A185F2830928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2C1C92C-5C9D-4817-AA7F-1DE2BF7989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CD999FBA-39C5-450D-B4D0-D6620C63C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759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37332153-5A54-4305-963C-3114DC4D8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931544"/>
              </p:ext>
            </p:extLst>
          </p:nvPr>
        </p:nvGraphicFramePr>
        <p:xfrm>
          <a:off x="899568" y="940674"/>
          <a:ext cx="10434591" cy="5787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436">
                  <a:extLst>
                    <a:ext uri="{9D8B030D-6E8A-4147-A177-3AD203B41FA5}">
                      <a16:colId xmlns:a16="http://schemas.microsoft.com/office/drawing/2014/main" val="1407038285"/>
                    </a:ext>
                  </a:extLst>
                </a:gridCol>
                <a:gridCol w="2188534">
                  <a:extLst>
                    <a:ext uri="{9D8B030D-6E8A-4147-A177-3AD203B41FA5}">
                      <a16:colId xmlns:a16="http://schemas.microsoft.com/office/drawing/2014/main" val="3719320663"/>
                    </a:ext>
                  </a:extLst>
                </a:gridCol>
                <a:gridCol w="2133373">
                  <a:extLst>
                    <a:ext uri="{9D8B030D-6E8A-4147-A177-3AD203B41FA5}">
                      <a16:colId xmlns:a16="http://schemas.microsoft.com/office/drawing/2014/main" val="1843722301"/>
                    </a:ext>
                  </a:extLst>
                </a:gridCol>
                <a:gridCol w="5639248">
                  <a:extLst>
                    <a:ext uri="{9D8B030D-6E8A-4147-A177-3AD203B41FA5}">
                      <a16:colId xmlns:a16="http://schemas.microsoft.com/office/drawing/2014/main" val="2637427718"/>
                    </a:ext>
                  </a:extLst>
                </a:gridCol>
              </a:tblGrid>
              <a:tr h="32826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845" marR="6384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ФИО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845" marR="6384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ВУЗ, ГОП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845" marR="6384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Тема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диссертации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руководители</a:t>
                      </a:r>
                      <a:endParaRPr lang="ru-RU" sz="1100" dirty="0" err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45" marR="63845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949257"/>
                  </a:ext>
                </a:extLst>
              </a:tr>
              <a:tr h="73377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 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cs typeface="Calibri"/>
                      </a:endParaRPr>
                    </a:p>
                  </a:txBody>
                  <a:tcPr marL="63845" marR="6384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Нұрғазина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Дана Маратқызы</a:t>
                      </a:r>
                      <a:endParaRPr lang="ru-RU" dirty="0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100" b="1" i="0" u="none" strike="noStrike" noProof="0" dirty="0">
                          <a:effectLst/>
                        </a:rPr>
                        <a:t>Период </a:t>
                      </a:r>
                      <a:r>
                        <a:rPr lang="kk-KZ" sz="1100" b="1" i="0" u="none" strike="noStrike" noProof="0" dirty="0" err="1">
                          <a:effectLst/>
                        </a:rPr>
                        <a:t>обучения</a:t>
                      </a:r>
                      <a:r>
                        <a:rPr lang="kk-KZ" sz="1100" b="1" i="0" u="none" strike="noStrike" noProof="0" dirty="0">
                          <a:effectLst/>
                        </a:rPr>
                        <a:t>: 2021-2024</a:t>
                      </a:r>
                      <a:endParaRPr lang="ru-RU" dirty="0"/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63845" marR="638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Евразийский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национальный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университет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имени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Л. Н. Гумилева D094 –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Информационные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технологии</a:t>
                      </a:r>
                      <a:endParaRPr lang="ru-RU" sz="1100" dirty="0" err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5" marR="638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Тема: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Разработка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алгоритмов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перевода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с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казахского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текстового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языка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язык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жестов</a:t>
                      </a:r>
                      <a:endParaRPr lang="ru-RU" sz="1100" dirty="0" err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Отечественный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руководитель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Кудубаева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Сауле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Альжановна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. Доцент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кафедры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технологий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искусственного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интеллекта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к.т.н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>
                        <a:lnSpc>
                          <a:spcPct val="10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Зарубежный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консультант: Юрий Васильевич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Крак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доктор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физико-математических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наук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, профессор,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заведующий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кафедрой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теоретической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кибернетики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факультета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компьютерных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наук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кибернетики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Киевского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национального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университета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имени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 Тараса Шевченко, Киев, Украина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845" marR="638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42588"/>
                  </a:ext>
                </a:extLst>
              </a:tr>
              <a:tr h="73377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 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cs typeface="Calibri"/>
                      </a:endParaRPr>
                    </a:p>
                  </a:txBody>
                  <a:tcPr marL="63845" marR="6384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Исанова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Айнур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Кенесқызы</a:t>
                      </a:r>
                      <a:endParaRPr lang="ru-RU" dirty="0" err="1"/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100" b="1" i="0" u="none" strike="noStrike" noProof="0" dirty="0">
                          <a:effectLst/>
                        </a:rPr>
                        <a:t>Период </a:t>
                      </a:r>
                      <a:r>
                        <a:rPr lang="kk-KZ" sz="1100" b="1" i="0" u="none" strike="noStrike" noProof="0" dirty="0" err="1">
                          <a:effectLst/>
                        </a:rPr>
                        <a:t>обучения</a:t>
                      </a:r>
                      <a:r>
                        <a:rPr lang="kk-KZ" sz="1100" b="1" i="0" u="none" strike="noStrike" noProof="0" dirty="0">
                          <a:effectLst/>
                        </a:rPr>
                        <a:t>: 2021-2024</a:t>
                      </a:r>
                      <a:endParaRPr lang="ru-RU" dirty="0"/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 panose="020F0502020204030204" pitchFamily="34" charset="0"/>
                      </a:endParaRPr>
                    </a:p>
                  </a:txBody>
                  <a:tcPr marL="63845" marR="638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Казахский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национальный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университет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имени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аль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-Фараби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lvl="0">
                        <a:lnSpc>
                          <a:spcPct val="106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D094 –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Информационные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технологии</a:t>
                      </a:r>
                      <a:endParaRPr lang="ru-RU" sz="1100" dirty="0" err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845" marR="638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Отчислилась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 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по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собственному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/>
                        </a:rPr>
                        <a:t>желанию</a:t>
                      </a:r>
                      <a:endParaRPr lang="ru-RU" sz="1100" dirty="0" err="1">
                        <a:solidFill>
                          <a:schemeClr val="tx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3845" marR="638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262869"/>
                  </a:ext>
                </a:extLst>
              </a:tr>
              <a:tr h="73377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</a:p>
                  </a:txBody>
                  <a:tcPr marL="63845" marR="6384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Жалғасов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Жандос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Сәдірұлы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100" b="1" i="0" u="none" strike="noStrike" noProof="0" dirty="0">
                          <a:effectLst/>
                        </a:rPr>
                        <a:t>Период </a:t>
                      </a:r>
                      <a:r>
                        <a:rPr lang="kk-KZ" sz="1100" b="1" i="0" u="none" strike="noStrike" noProof="0" dirty="0" err="1">
                          <a:effectLst/>
                        </a:rPr>
                        <a:t>обучения</a:t>
                      </a:r>
                      <a:r>
                        <a:rPr lang="kk-KZ" sz="1100" b="1" i="0" u="none" strike="noStrike" noProof="0" dirty="0">
                          <a:effectLst/>
                        </a:rPr>
                        <a:t>: 2021-2024</a:t>
                      </a:r>
                      <a:endParaRPr lang="ru-RU" dirty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845" marR="638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Казахский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национальный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университет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имени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аль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-Фараби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D094 –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Информационные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технологии</a:t>
                      </a:r>
                      <a:endParaRPr lang="ru-RU" sz="1100" dirty="0" err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845" marR="638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Отчислился </a:t>
                      </a:r>
                      <a:r>
                        <a:rPr lang="ru-RU" sz="1100" b="0" i="0" u="none" strike="noStrike" noProof="0" dirty="0">
                          <a:effectLst/>
                          <a:latin typeface="Calibri"/>
                        </a:rPr>
                        <a:t>по собственному желанию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845" marR="638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721509"/>
                  </a:ext>
                </a:extLst>
              </a:tr>
              <a:tr h="73377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 panose="020F0502020204030204" pitchFamily="34" charset="0"/>
                          <a:cs typeface="Calibri"/>
                        </a:rPr>
                        <a:t>10</a:t>
                      </a:r>
                    </a:p>
                  </a:txBody>
                  <a:tcPr marL="63845" marR="6384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Рахимжанов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Данияр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Арманович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100" b="1" i="0" u="none" strike="noStrike" noProof="0" dirty="0">
                          <a:effectLst/>
                        </a:rPr>
                        <a:t>Период </a:t>
                      </a:r>
                      <a:r>
                        <a:rPr lang="kk-KZ" sz="1100" b="1" i="0" u="none" strike="noStrike" noProof="0" dirty="0" err="1">
                          <a:effectLst/>
                        </a:rPr>
                        <a:t>обучения</a:t>
                      </a:r>
                      <a:r>
                        <a:rPr lang="kk-KZ" sz="1100" b="1" i="0" u="none" strike="noStrike" noProof="0" dirty="0">
                          <a:effectLst/>
                        </a:rPr>
                        <a:t>: 2020-2023</a:t>
                      </a:r>
                      <a:endParaRPr lang="ru-RU" dirty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845" marR="6384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Международный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университет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информационных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технологий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D094 –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Информационные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технологии</a:t>
                      </a:r>
                      <a:endParaRPr lang="ru-RU" sz="1100" dirty="0" err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845" marR="6384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Тема: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Создание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цифрового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портрета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по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цифровому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следу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пользователя</a:t>
                      </a:r>
                      <a:endParaRPr lang="ru-RU" sz="1100" dirty="0" err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Отечественный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руководитель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Шарипбай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А.А.,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PhD</a:t>
                      </a:r>
                      <a:endParaRPr lang="ru-RU" sz="1100" dirty="0" err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Зарубежный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консультант:    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Не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определен</a:t>
                      </a:r>
                      <a:endParaRPr lang="ru-RU" sz="1100" dirty="0" err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845" marR="6384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95978"/>
                  </a:ext>
                </a:extLst>
              </a:tr>
              <a:tr h="884296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</a:p>
                  </a:txBody>
                  <a:tcPr marL="63845" marR="6384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Шукурова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Асель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Нурлановна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100" b="1" i="0" u="none" strike="noStrike" noProof="0" dirty="0">
                          <a:effectLst/>
                        </a:rPr>
                        <a:t>Период </a:t>
                      </a:r>
                      <a:r>
                        <a:rPr lang="kk-KZ" sz="1100" b="1" i="0" u="none" strike="noStrike" noProof="0" dirty="0" err="1">
                          <a:effectLst/>
                        </a:rPr>
                        <a:t>обучения</a:t>
                      </a:r>
                      <a:r>
                        <a:rPr lang="kk-KZ" sz="1100" b="1" i="0" u="none" strike="noStrike" noProof="0" dirty="0">
                          <a:effectLst/>
                        </a:rPr>
                        <a:t>: 2020-2023</a:t>
                      </a:r>
                      <a:endParaRPr lang="ru-RU" dirty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845" marR="638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Евразийский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национальный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университет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имени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Л. Н. Гумилева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D094 –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Информационные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технологии</a:t>
                      </a:r>
                      <a:endParaRPr lang="ru-RU" sz="1100" dirty="0" err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845" marR="638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Тема: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Разработка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методов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анализа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и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верификации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автоматизированных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моделей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информационных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систем</a:t>
                      </a:r>
                      <a:endParaRPr lang="ru-RU" sz="1100" dirty="0" err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Отечественный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руководитель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kk-KZ" sz="11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Ассоц.профессор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kk-KZ" sz="1100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PhD</a:t>
                      </a:r>
                      <a:r>
                        <a:rPr lang="kk-KZ" sz="1100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Жукабаева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Тамара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Кокеновна</a:t>
                      </a:r>
                      <a:endParaRPr lang="ru-RU" sz="1100" dirty="0" err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Зарубежный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консультант:</a:t>
                      </a:r>
                      <a:r>
                        <a:rPr lang="kk-KZ" sz="1100" spc="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Associate</a:t>
                      </a:r>
                      <a:r>
                        <a:rPr lang="kk-KZ" sz="1100" b="1" spc="-1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Professor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kk-KZ" sz="1100" b="1" spc="-2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PhD</a:t>
                      </a:r>
                      <a:r>
                        <a:rPr lang="kk-KZ" sz="1100" b="1" spc="-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Sherzod</a:t>
                      </a:r>
                      <a:r>
                        <a:rPr lang="kk-KZ" sz="1100" b="1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Turaev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Uni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</a:rPr>
                        <a:t>ted Arab Emirates University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845" marR="63845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80921"/>
                  </a:ext>
                </a:extLst>
              </a:tr>
              <a:tr h="1025407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</a:p>
                  </a:txBody>
                  <a:tcPr marL="63845" marR="6384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Рахымова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Ақтұмар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Рахымқызы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k-KZ" sz="1100" b="1" i="0" u="none" strike="noStrike" noProof="0" dirty="0">
                          <a:effectLst/>
                        </a:rPr>
                        <a:t>Период </a:t>
                      </a:r>
                      <a:r>
                        <a:rPr lang="kk-KZ" sz="1100" b="1" i="0" u="none" strike="noStrike" noProof="0" dirty="0" err="1">
                          <a:effectLst/>
                        </a:rPr>
                        <a:t>обучения</a:t>
                      </a:r>
                      <a:r>
                        <a:rPr lang="kk-KZ" sz="1100" b="1" i="0" u="none" strike="noStrike" noProof="0" dirty="0">
                          <a:effectLst/>
                        </a:rPr>
                        <a:t>: 2020-2023</a:t>
                      </a:r>
                      <a:endParaRPr lang="ru-RU" dirty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845" marR="6384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Казахский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национальный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университет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имени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аль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-Фараби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D094 –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Информационные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технологии</a:t>
                      </a:r>
                      <a:endParaRPr lang="ru-RU" sz="1100" dirty="0" err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845" marR="6384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Тема:Трехмерная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реконструкция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основе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цифровых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изображений</a:t>
                      </a:r>
                      <a:endParaRPr lang="ru-RU" sz="1100" dirty="0" err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Отечественный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руководитель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Аубакиров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С.С.,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PhD</a:t>
                      </a:r>
                      <a:endParaRPr lang="ru-RU" sz="1100" dirty="0" err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Зарубежный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научный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консультант:    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Пауло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Триго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, Профессор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инженерной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1100" dirty="0" err="1">
                          <a:solidFill>
                            <a:schemeClr val="tx1"/>
                          </a:solidFill>
                          <a:effectLst/>
                        </a:rPr>
                        <a:t>информатики</a:t>
                      </a:r>
                      <a:r>
                        <a:rPr lang="kk-KZ" sz="11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Политехнический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 институт </a:t>
                      </a:r>
                      <a:r>
                        <a:rPr lang="kk-KZ" sz="1100" b="1" dirty="0" err="1">
                          <a:solidFill>
                            <a:schemeClr val="tx1"/>
                          </a:solidFill>
                          <a:effectLst/>
                        </a:rPr>
                        <a:t>Лиссабона</a:t>
                      </a:r>
                      <a:r>
                        <a:rPr lang="kk-KZ" sz="1100" b="1" dirty="0">
                          <a:solidFill>
                            <a:schemeClr val="tx1"/>
                          </a:solidFill>
                          <a:effectLst/>
                        </a:rPr>
                        <a:t> (Лиссабон, Португалия)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3845" marR="6384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678870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6A665B-7F81-7973-A278-FB173326B3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588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8">
            <a:extLst>
              <a:ext uri="{FF2B5EF4-FFF2-40B4-BE49-F238E27FC236}">
                <a16:creationId xmlns:a16="http://schemas.microsoft.com/office/drawing/2014/main" id="{D85DFCDD-6440-90C9-5C4A-61B430FA0A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189" y="1204928"/>
            <a:ext cx="1246510" cy="652922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D778CD6-2EE9-4A35-B229-9F87DBF63F02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110600A-3592-4ABA-951D-BB03360E3527}"/>
              </a:ext>
            </a:extLst>
          </p:cNvPr>
          <p:cNvSpPr/>
          <p:nvPr/>
        </p:nvSpPr>
        <p:spPr>
          <a:xfrm>
            <a:off x="979636" y="214262"/>
            <a:ext cx="10539264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AITU Tech Talks 2022</a:t>
            </a:r>
          </a:p>
        </p:txBody>
      </p:sp>
      <p:sp>
        <p:nvSpPr>
          <p:cNvPr id="25" name="Пятиугольник 84">
            <a:extLst>
              <a:ext uri="{FF2B5EF4-FFF2-40B4-BE49-F238E27FC236}">
                <a16:creationId xmlns:a16="http://schemas.microsoft.com/office/drawing/2014/main" id="{0FF5ADFD-4B4B-456F-B412-A185F2830928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2C1C92C-5C9D-4817-AA7F-1DE2BF7989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20951D-5165-4D4B-A69E-FD048DA6C9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1837" y="3922779"/>
            <a:ext cx="2869374" cy="2923309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E79228B-C905-02D2-EF90-031B9E77B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79217"/>
              </p:ext>
            </p:extLst>
          </p:nvPr>
        </p:nvGraphicFramePr>
        <p:xfrm>
          <a:off x="865481" y="2577630"/>
          <a:ext cx="10684900" cy="40477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703">
                  <a:extLst>
                    <a:ext uri="{9D8B030D-6E8A-4147-A177-3AD203B41FA5}">
                      <a16:colId xmlns:a16="http://schemas.microsoft.com/office/drawing/2014/main" val="2113128331"/>
                    </a:ext>
                  </a:extLst>
                </a:gridCol>
                <a:gridCol w="743185">
                  <a:extLst>
                    <a:ext uri="{9D8B030D-6E8A-4147-A177-3AD203B41FA5}">
                      <a16:colId xmlns:a16="http://schemas.microsoft.com/office/drawing/2014/main" val="304286188"/>
                    </a:ext>
                  </a:extLst>
                </a:gridCol>
                <a:gridCol w="3640666">
                  <a:extLst>
                    <a:ext uri="{9D8B030D-6E8A-4147-A177-3AD203B41FA5}">
                      <a16:colId xmlns:a16="http://schemas.microsoft.com/office/drawing/2014/main" val="805045904"/>
                    </a:ext>
                  </a:extLst>
                </a:gridCol>
                <a:gridCol w="5915346">
                  <a:extLst>
                    <a:ext uri="{9D8B030D-6E8A-4147-A177-3AD203B41FA5}">
                      <a16:colId xmlns:a16="http://schemas.microsoft.com/office/drawing/2014/main" val="3632840906"/>
                    </a:ext>
                  </a:extLst>
                </a:gridCol>
              </a:tblGrid>
              <a:tr h="338446"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Дата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ФИО, должность, степень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Название доклада научного семинара</a:t>
                      </a:r>
                    </a:p>
                    <a:p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173616"/>
                  </a:ext>
                </a:extLst>
              </a:tr>
              <a:tr h="33844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/>
                        </a:rPr>
                        <a:t>14.01.2022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/>
                        </a:rPr>
                        <a:t>Ильясов Б.Р. асс. профессор</a:t>
                      </a:r>
                    </a:p>
                    <a:p>
                      <a:r>
                        <a:rPr lang="ru-RU" sz="1000">
                          <a:effectLst/>
                          <a:latin typeface="Times New Roman"/>
                        </a:rPr>
                        <a:t>ДИСиКБ	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Times New Roman"/>
                        </a:rPr>
                        <a:t>Development of advanced semiconducting materials for application in renewable energy devices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690104"/>
                  </a:ext>
                </a:extLst>
              </a:tr>
              <a:tr h="33866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/>
                        </a:rPr>
                        <a:t>28.01.2022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/>
                        </a:rPr>
                        <a:t>Омиргалиев Руслан, преподаватель ДИСиКБ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/>
                        </a:rPr>
                        <a:t>Применение методов моделирования и машинного обучения для анализа потребления тепловой энергии по зонам Нур-Султана при изменении температуры окружающей среды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593944"/>
                  </a:ext>
                </a:extLst>
              </a:tr>
              <a:tr h="22577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/>
                        </a:rPr>
                        <a:t>25.02.2022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/>
                        </a:rPr>
                        <a:t>Мингишева Н.А. </a:t>
                      </a:r>
                      <a:r>
                        <a:rPr lang="af-ZA" sz="1000">
                          <a:effectLst/>
                          <a:latin typeface="Times New Roman"/>
                        </a:rPr>
                        <a:t>PhD </a:t>
                      </a:r>
                      <a:r>
                        <a:rPr lang="ru-RU" sz="1000">
                          <a:effectLst/>
                          <a:latin typeface="Times New Roman"/>
                        </a:rPr>
                        <a:t>ЕНУ 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/>
                        </a:rPr>
                        <a:t>Молодежное медиа-потребление в Казахстане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071415"/>
                  </a:ext>
                </a:extLst>
              </a:tr>
              <a:tr h="33844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/>
                        </a:rPr>
                        <a:t>11.03.2022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/>
                        </a:rPr>
                        <a:t>Сарсенова Ж. сеньор-лектор ДКИ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/>
                        </a:rPr>
                        <a:t>Разработка системы мониторинга и анализа загрязнения воздуха города Нур-Султан с применением подхода </a:t>
                      </a:r>
                      <a:r>
                        <a:rPr lang="af-ZA" sz="1000">
                          <a:effectLst/>
                          <a:latin typeface="Times New Roman"/>
                        </a:rPr>
                        <a:t>Data-driven</a:t>
                      </a:r>
                      <a:endParaRPr lang="af-ZA" sz="1000" err="1">
                        <a:effectLst/>
                        <a:latin typeface="Times New Roman"/>
                      </a:endParaRP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638525"/>
                  </a:ext>
                </a:extLst>
              </a:tr>
              <a:tr h="338446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1000">
                          <a:effectLst/>
                          <a:latin typeface="Times New Roman"/>
                        </a:rPr>
                        <a:t>16.03.2022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kk-KZ" sz="1000">
                          <a:effectLst/>
                          <a:latin typeface="Times New Roman"/>
                        </a:rPr>
                        <a:t>Профессор, Дэниел Фридрих, </a:t>
                      </a:r>
                      <a:r>
                        <a:rPr lang="af-ZA" sz="1000">
                          <a:effectLst/>
                          <a:latin typeface="Times New Roman"/>
                        </a:rPr>
                        <a:t>PhD, </a:t>
                      </a:r>
                      <a:r>
                        <a:rPr lang="kk-KZ" sz="1000">
                          <a:effectLst/>
                          <a:latin typeface="Times New Roman"/>
                        </a:rPr>
                        <a:t>Университет Эдинбург</a:t>
                      </a:r>
                    </a:p>
                    <a:p>
                      <a:endParaRPr lang="kk-KZ" sz="1000">
                        <a:effectLst/>
                        <a:latin typeface="Times New Roman"/>
                      </a:endParaRP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Times New Roman"/>
                        </a:rPr>
                        <a:t>Research projects on Smart Energy systems on Cooling and Heating at the University of Edinburgh”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623714"/>
                  </a:ext>
                </a:extLst>
              </a:tr>
              <a:tr h="21637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/>
                        </a:rPr>
                        <a:t>15.04.2022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/>
                        </a:rPr>
                        <a:t>Есеркепова М.М. асс. профессор, </a:t>
                      </a:r>
                      <a:r>
                        <a:rPr lang="af-ZA" sz="1000">
                          <a:effectLst/>
                          <a:latin typeface="Times New Roman"/>
                        </a:rPr>
                        <a:t>PhD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/>
                        </a:rPr>
                        <a:t>Защита интеллектуальной собственности в РК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8995693"/>
                  </a:ext>
                </a:extLst>
              </a:tr>
              <a:tr h="1787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/>
                        </a:rPr>
                        <a:t>29.04.2022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/>
                        </a:rPr>
                        <a:t>Абитова Г.А. асс. профессор ДИСиКБ</a:t>
                      </a:r>
                      <a:endParaRPr lang="ru-RU" sz="1000" err="1">
                        <a:effectLst/>
                        <a:latin typeface="Times New Roman"/>
                      </a:endParaRP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Times New Roman"/>
                        </a:rPr>
                        <a:t>Neural Network Modeling While the Processing of the Polymetallic Ores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09683"/>
                  </a:ext>
                </a:extLst>
              </a:tr>
              <a:tr h="225777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/>
                        </a:rPr>
                        <a:t>08.06.2022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/>
                        </a:rPr>
                        <a:t>Томас Морстин, </a:t>
                      </a:r>
                      <a:r>
                        <a:rPr lang="af-ZA" sz="1000">
                          <a:effectLst/>
                          <a:latin typeface="Times New Roman"/>
                        </a:rPr>
                        <a:t>PhD </a:t>
                      </a:r>
                      <a:r>
                        <a:rPr lang="ru-RU" sz="1000">
                          <a:effectLst/>
                          <a:latin typeface="Times New Roman"/>
                        </a:rPr>
                        <a:t>Университет Эдинбурга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Times New Roman"/>
                        </a:rPr>
                        <a:t>Multiscale Design for System-Wide Peer-to-Peer Energy Trading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088770"/>
                  </a:ext>
                </a:extLst>
              </a:tr>
              <a:tr h="517407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/>
                        </a:rPr>
                        <a:t>09.06.2022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/>
                        </a:rPr>
                        <a:t>Октавиан Постолаки, Профессор, </a:t>
                      </a:r>
                      <a:r>
                        <a:rPr lang="af-ZA" sz="1000">
                          <a:effectLst/>
                          <a:latin typeface="Times New Roman"/>
                        </a:rPr>
                        <a:t>Instituto de Telecomunicacoes </a:t>
                      </a:r>
                      <a:r>
                        <a:rPr lang="ru-RU" sz="1000">
                          <a:effectLst/>
                          <a:latin typeface="Times New Roman"/>
                        </a:rPr>
                        <a:t>Португалия </a:t>
                      </a:r>
                    </a:p>
                    <a:p>
                      <a:r>
                        <a:rPr lang="af-ZA" sz="1000">
                          <a:effectLst/>
                          <a:latin typeface="Times New Roman"/>
                        </a:rPr>
                        <a:t>Didar Yedilkhan, PhD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Times New Roman"/>
                        </a:rPr>
                        <a:t>Smart City Technologies</a:t>
                      </a:r>
                    </a:p>
                    <a:p>
                      <a:r>
                        <a:rPr lang="en-US" sz="1000">
                          <a:effectLst/>
                          <a:latin typeface="Times New Roman"/>
                        </a:rPr>
                        <a:t>Aigerim Zuyeva (MSc) and Beibut Amirgaliyev </a:t>
                      </a:r>
                    </a:p>
                    <a:p>
                      <a:r>
                        <a:rPr lang="en-US" sz="1000">
                          <a:effectLst/>
                          <a:latin typeface="Times New Roman"/>
                        </a:rPr>
                        <a:t>Aidana Zhalgas (MSc), Senior Lecturer, Department of Computational and Data Science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013519"/>
                  </a:ext>
                </a:extLst>
              </a:tr>
              <a:tr h="310444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effectLst/>
                          <a:latin typeface="Times New Roman"/>
                        </a:rPr>
                        <a:t>17.09.2022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70"/>
                      <a:r>
                        <a:rPr lang="en-US" sz="1000">
                          <a:effectLst/>
                          <a:latin typeface="Times New Roman"/>
                        </a:rPr>
                        <a:t>Khaled Rabie, University of Manchester, </a:t>
                      </a:r>
                      <a:r>
                        <a:rPr lang="ru-RU" sz="1000">
                          <a:effectLst/>
                          <a:latin typeface="Times New Roman"/>
                        </a:rPr>
                        <a:t>Великобритания</a:t>
                      </a:r>
                    </a:p>
                    <a:p>
                      <a:endParaRPr lang="ru-RU" sz="1000">
                        <a:effectLst/>
                        <a:latin typeface="Times New Roman"/>
                      </a:endParaRP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/>
                        </a:rPr>
                        <a:t>воркшоп с приглашенным зарубежным профессором «</a:t>
                      </a:r>
                      <a:r>
                        <a:rPr lang="af-ZA" sz="1000">
                          <a:effectLst/>
                          <a:latin typeface="Times New Roman"/>
                        </a:rPr>
                        <a:t>The role of Connectivity in Shaping Future Societies»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6450003"/>
                  </a:ext>
                </a:extLst>
              </a:tr>
              <a:tr h="676893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1000">
                          <a:effectLst/>
                          <a:latin typeface="Times New Roman"/>
                        </a:rPr>
                        <a:t>02.12.2022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>
                          <a:effectLst/>
                          <a:latin typeface="Times New Roman"/>
                        </a:rPr>
                        <a:t>Алимжанов Е.С.,</a:t>
                      </a:r>
                    </a:p>
                    <a:p>
                      <a:pPr algn="just"/>
                      <a:r>
                        <a:rPr lang="ru-RU" sz="1000">
                          <a:effectLst/>
                          <a:latin typeface="Times New Roman"/>
                        </a:rPr>
                        <a:t>Директор Цифрового института непрерывного образования,</a:t>
                      </a:r>
                    </a:p>
                    <a:p>
                      <a:pPr algn="just"/>
                      <a:r>
                        <a:rPr lang="ru-RU" sz="1000">
                          <a:effectLst/>
                          <a:latin typeface="Times New Roman"/>
                        </a:rPr>
                        <a:t>Нугуманова А.Б.,</a:t>
                      </a:r>
                    </a:p>
                    <a:p>
                      <a:r>
                        <a:rPr lang="ru-RU" sz="1000">
                          <a:effectLst/>
                          <a:latin typeface="Times New Roman"/>
                        </a:rPr>
                        <a:t>Директор НИЦ </a:t>
                      </a:r>
                      <a:r>
                        <a:rPr lang="af-ZA" sz="1000">
                          <a:effectLst/>
                          <a:latin typeface="Times New Roman"/>
                        </a:rPr>
                        <a:t>Big Data &amp; Blockchain Technologies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00">
                          <a:effectLst/>
                          <a:latin typeface="Times New Roman"/>
                        </a:rPr>
                        <a:t>Научный семинар «Применение методологии </a:t>
                      </a:r>
                      <a:r>
                        <a:rPr lang="af-ZA" sz="1000">
                          <a:effectLst/>
                          <a:latin typeface="Times New Roman"/>
                        </a:rPr>
                        <a:t>MLOps </a:t>
                      </a:r>
                      <a:r>
                        <a:rPr lang="ru-RU" sz="1000">
                          <a:effectLst/>
                          <a:latin typeface="Times New Roman"/>
                        </a:rPr>
                        <a:t>для реализации моделей </a:t>
                      </a:r>
                      <a:r>
                        <a:rPr lang="af-ZA" sz="1000">
                          <a:effectLst/>
                          <a:latin typeface="Times New Roman"/>
                        </a:rPr>
                        <a:t>Opinion Mining </a:t>
                      </a:r>
                      <a:r>
                        <a:rPr lang="ru-RU" sz="1000">
                          <a:effectLst/>
                          <a:latin typeface="Times New Roman"/>
                        </a:rPr>
                        <a:t>в составе сервисов </a:t>
                      </a:r>
                      <a:r>
                        <a:rPr lang="af-ZA" sz="1000">
                          <a:effectLst/>
                          <a:latin typeface="Times New Roman"/>
                        </a:rPr>
                        <a:t>Smart City»</a:t>
                      </a:r>
                    </a:p>
                  </a:txBody>
                  <a:tcPr marL="48260" marR="48260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78528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3E1B2AB-4219-3579-F3BD-73BADDCEBECB}"/>
              </a:ext>
            </a:extLst>
          </p:cNvPr>
          <p:cNvSpPr txBox="1"/>
          <p:nvPr/>
        </p:nvSpPr>
        <p:spPr>
          <a:xfrm>
            <a:off x="493791" y="949769"/>
            <a:ext cx="463785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>
                <a:cs typeface="Calibri"/>
              </a:rPr>
              <a:t>Организована и проведена 41 встреча:</a:t>
            </a:r>
          </a:p>
          <a:p>
            <a:pPr marL="285750" indent="-285750">
              <a:buFont typeface="Calibri"/>
              <a:buChar char="-"/>
            </a:pPr>
            <a:r>
              <a:rPr lang="ru-RU" sz="2000">
                <a:cs typeface="Calibri"/>
              </a:rPr>
              <a:t>гостевые лекции и семинары - 26</a:t>
            </a:r>
          </a:p>
          <a:p>
            <a:pPr marL="285750" indent="-285750">
              <a:buFont typeface="Calibri"/>
              <a:buChar char="-"/>
            </a:pPr>
            <a:r>
              <a:rPr lang="ru-RU" sz="2000">
                <a:cs typeface="Calibri"/>
              </a:rPr>
              <a:t>научные семинары - 11</a:t>
            </a:r>
          </a:p>
          <a:p>
            <a:pPr marL="285750" indent="-285750">
              <a:buFont typeface="Calibri"/>
              <a:buChar char="-"/>
            </a:pPr>
            <a:r>
              <a:rPr lang="ru-RU" sz="2000">
                <a:cs typeface="Calibri"/>
              </a:rPr>
              <a:t>международные воркшопы - 4</a:t>
            </a:r>
            <a:endParaRPr lang="ru-RU" sz="2000"/>
          </a:p>
        </p:txBody>
      </p:sp>
      <p:pic>
        <p:nvPicPr>
          <p:cNvPr id="8" name="Picture 2" descr="Рекомендуй друзей, зарабатывай деньги">
            <a:extLst>
              <a:ext uri="{FF2B5EF4-FFF2-40B4-BE49-F238E27FC236}">
                <a16:creationId xmlns:a16="http://schemas.microsoft.com/office/drawing/2014/main" id="{4C83247E-0A01-33CF-BBB6-C7EDE4E52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369" y="813376"/>
            <a:ext cx="1601046" cy="4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73EABF-7EAE-A07F-F74B-B854A248206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615" y="1571398"/>
            <a:ext cx="1463244" cy="2189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01F9E9A-CED2-EEEB-C26B-60AF67EEB8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189" y="1926292"/>
            <a:ext cx="1421670" cy="257701"/>
          </a:xfrm>
          <a:prstGeom prst="rect">
            <a:avLst/>
          </a:prstGeom>
        </p:spPr>
      </p:pic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B442B5BA-67D1-13D2-22AD-5E2990F136E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987" y="1641749"/>
            <a:ext cx="662183" cy="676640"/>
          </a:xfrm>
          <a:prstGeom prst="rect">
            <a:avLst/>
          </a:prstGeom>
        </p:spPr>
      </p:pic>
      <p:pic>
        <p:nvPicPr>
          <p:cNvPr id="16" name="Рисунок 16">
            <a:extLst>
              <a:ext uri="{FF2B5EF4-FFF2-40B4-BE49-F238E27FC236}">
                <a16:creationId xmlns:a16="http://schemas.microsoft.com/office/drawing/2014/main" id="{DCB3575E-6478-980A-55B8-E3DF1111A8B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5337" y="1506988"/>
            <a:ext cx="696965" cy="696964"/>
          </a:xfrm>
          <a:prstGeom prst="rect">
            <a:avLst/>
          </a:prstGeom>
        </p:spPr>
      </p:pic>
      <p:pic>
        <p:nvPicPr>
          <p:cNvPr id="17" name="Рисунок 17">
            <a:extLst>
              <a:ext uri="{FF2B5EF4-FFF2-40B4-BE49-F238E27FC236}">
                <a16:creationId xmlns:a16="http://schemas.microsoft.com/office/drawing/2014/main" id="{DDD099DB-C8E0-ED7D-DF8E-8762F09C97E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560" y="876171"/>
            <a:ext cx="614867" cy="615252"/>
          </a:xfrm>
          <a:prstGeom prst="rect">
            <a:avLst/>
          </a:prstGeom>
        </p:spPr>
      </p:pic>
      <p:pic>
        <p:nvPicPr>
          <p:cNvPr id="19" name="Рисунок 19">
            <a:extLst>
              <a:ext uri="{FF2B5EF4-FFF2-40B4-BE49-F238E27FC236}">
                <a16:creationId xmlns:a16="http://schemas.microsoft.com/office/drawing/2014/main" id="{E7B43F95-0B0F-6517-4363-8EE6E615001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986" y="1690202"/>
            <a:ext cx="1047261" cy="688649"/>
          </a:xfrm>
          <a:prstGeom prst="rect">
            <a:avLst/>
          </a:prstGeom>
        </p:spPr>
      </p:pic>
      <p:pic>
        <p:nvPicPr>
          <p:cNvPr id="20" name="Рисунок 20">
            <a:extLst>
              <a:ext uri="{FF2B5EF4-FFF2-40B4-BE49-F238E27FC236}">
                <a16:creationId xmlns:a16="http://schemas.microsoft.com/office/drawing/2014/main" id="{F9B1F46E-AF6A-4CAF-F597-EAC8EE03325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874" y="967819"/>
            <a:ext cx="1702533" cy="3150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D3A723-2DE9-0853-970D-BC06D9DEFCB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818" y="857454"/>
            <a:ext cx="926198" cy="6556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0FCCA9-CD54-8991-1E81-26467C292D8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8646" y="1620555"/>
            <a:ext cx="856399" cy="8691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A5A77D7-4366-E010-2EB5-ACD53E9C63CB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893" y="1015860"/>
            <a:ext cx="926198" cy="92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06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7CD69B0-333B-4D9C-BAF6-A6BCB12ED0BF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5EDC9302-39F7-4FD5-B756-6693849B2DAF}"/>
              </a:ext>
            </a:extLst>
          </p:cNvPr>
          <p:cNvSpPr/>
          <p:nvPr/>
        </p:nvSpPr>
        <p:spPr>
          <a:xfrm>
            <a:off x="979636" y="214262"/>
            <a:ext cx="10539264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Scientific Journal of Astana IT University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0759D491-2149-48A1-B8BB-ADB67CD42EED}"/>
              </a:ext>
            </a:extLst>
          </p:cNvPr>
          <p:cNvSpPr/>
          <p:nvPr/>
        </p:nvSpPr>
        <p:spPr>
          <a:xfrm>
            <a:off x="11796506" y="115081"/>
            <a:ext cx="206809" cy="6717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5" name="Пятиугольник 84"/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3B7FB085-32DF-4B0A-A7CC-0BE432E93F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4463561" y="901896"/>
            <a:ext cx="7728440" cy="5583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24099" y="927425"/>
            <a:ext cx="7264167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k-KZ" sz="1600" b="1" err="1">
                <a:solidFill>
                  <a:srgbClr val="1CBAEB"/>
                </a:solidFill>
                <a:cs typeface="Times New Roman"/>
              </a:rPr>
              <a:t>Периодичность</a:t>
            </a:r>
            <a:r>
              <a:rPr lang="kk-KZ" sz="1600">
                <a:solidFill>
                  <a:srgbClr val="1CBAEB"/>
                </a:solidFill>
                <a:cs typeface="Times New Roman"/>
              </a:rPr>
              <a:t>: </a:t>
            </a:r>
            <a:r>
              <a:rPr lang="kk-KZ" sz="1600">
                <a:cs typeface="Times New Roman"/>
              </a:rPr>
              <a:t>4 </a:t>
            </a:r>
            <a:r>
              <a:rPr lang="kk-KZ" sz="1600" err="1">
                <a:cs typeface="Times New Roman"/>
              </a:rPr>
              <a:t>раза</a:t>
            </a:r>
            <a:r>
              <a:rPr lang="kk-KZ" sz="1600">
                <a:cs typeface="Times New Roman"/>
              </a:rPr>
              <a:t> в </a:t>
            </a:r>
            <a:r>
              <a:rPr lang="kk-KZ" sz="1600" err="1">
                <a:cs typeface="Times New Roman"/>
              </a:rPr>
              <a:t>год</a:t>
            </a:r>
            <a:r>
              <a:rPr lang="kk-KZ" sz="1600">
                <a:cs typeface="Times New Roman"/>
              </a:rPr>
              <a:t> (</a:t>
            </a:r>
            <a:r>
              <a:rPr lang="kk-KZ" sz="1600" err="1">
                <a:cs typeface="Times New Roman"/>
              </a:rPr>
              <a:t>первый</a:t>
            </a:r>
            <a:r>
              <a:rPr lang="kk-KZ" sz="1600">
                <a:cs typeface="Times New Roman"/>
              </a:rPr>
              <a:t> </a:t>
            </a:r>
            <a:r>
              <a:rPr lang="kk-KZ" sz="1600" err="1">
                <a:cs typeface="Times New Roman"/>
              </a:rPr>
              <a:t>выпуск</a:t>
            </a:r>
            <a:r>
              <a:rPr lang="kk-KZ" sz="1600">
                <a:cs typeface="Times New Roman"/>
              </a:rPr>
              <a:t> – 30 </a:t>
            </a:r>
            <a:r>
              <a:rPr lang="kk-KZ" sz="1600" err="1">
                <a:cs typeface="Times New Roman"/>
              </a:rPr>
              <a:t>марта</a:t>
            </a:r>
            <a:r>
              <a:rPr lang="kk-KZ" sz="1600">
                <a:cs typeface="Times New Roman"/>
              </a:rPr>
              <a:t> 2020 г.)</a:t>
            </a:r>
          </a:p>
          <a:p>
            <a:r>
              <a:rPr lang="kk-KZ" sz="1600" b="1" err="1">
                <a:solidFill>
                  <a:srgbClr val="1CBAEB"/>
                </a:solidFill>
                <a:cs typeface="Times New Roman"/>
              </a:rPr>
              <a:t>Язык</a:t>
            </a:r>
            <a:r>
              <a:rPr lang="kk-KZ" sz="1600" b="1">
                <a:solidFill>
                  <a:srgbClr val="1CBAEB"/>
                </a:solidFill>
                <a:cs typeface="Times New Roman"/>
              </a:rPr>
              <a:t> </a:t>
            </a:r>
            <a:r>
              <a:rPr lang="kk-KZ" sz="1600" b="1" err="1">
                <a:solidFill>
                  <a:srgbClr val="1CBAEB"/>
                </a:solidFill>
                <a:cs typeface="Times New Roman"/>
              </a:rPr>
              <a:t>публикации</a:t>
            </a:r>
            <a:r>
              <a:rPr lang="kk-KZ" sz="1600">
                <a:solidFill>
                  <a:srgbClr val="1CBAEB"/>
                </a:solidFill>
                <a:cs typeface="Times New Roman"/>
              </a:rPr>
              <a:t>: </a:t>
            </a:r>
            <a:r>
              <a:rPr lang="kk-KZ" sz="1600">
                <a:cs typeface="Times New Roman"/>
              </a:rPr>
              <a:t> </a:t>
            </a:r>
            <a:r>
              <a:rPr lang="kk-KZ" sz="1600" err="1">
                <a:cs typeface="Times New Roman"/>
              </a:rPr>
              <a:t>английский</a:t>
            </a:r>
            <a:r>
              <a:rPr lang="kk-KZ" sz="1600">
                <a:cs typeface="Times New Roman"/>
              </a:rPr>
              <a:t> </a:t>
            </a:r>
            <a:r>
              <a:rPr lang="kk-KZ" sz="1600">
                <a:solidFill>
                  <a:srgbClr val="000000"/>
                </a:solidFill>
                <a:ea typeface="+mn-lt"/>
                <a:cs typeface="Times New Roman"/>
              </a:rPr>
              <a:t>                </a:t>
            </a:r>
            <a:r>
              <a:rPr lang="kk-KZ" sz="1600" b="1" err="1">
                <a:solidFill>
                  <a:srgbClr val="1CBAEB"/>
                </a:solidFill>
                <a:ea typeface="+mn-lt"/>
                <a:cs typeface="+mn-lt"/>
              </a:rPr>
              <a:t>Изданы</a:t>
            </a:r>
            <a:r>
              <a:rPr lang="kk-KZ" sz="1600">
                <a:solidFill>
                  <a:srgbClr val="1CBAEB"/>
                </a:solidFill>
                <a:ea typeface="+mn-lt"/>
                <a:cs typeface="+mn-lt"/>
              </a:rPr>
              <a:t>: </a:t>
            </a:r>
            <a:r>
              <a:rPr lang="kk-KZ" sz="1600">
                <a:ea typeface="+mn-lt"/>
                <a:cs typeface="+mn-lt"/>
              </a:rPr>
              <a:t> 12 </a:t>
            </a:r>
            <a:r>
              <a:rPr lang="kk-KZ" sz="1600" err="1">
                <a:ea typeface="+mn-lt"/>
                <a:cs typeface="+mn-lt"/>
              </a:rPr>
              <a:t>номеров</a:t>
            </a:r>
            <a:endParaRPr lang="kk-KZ" sz="1600" err="1">
              <a:solidFill>
                <a:srgbClr val="000000"/>
              </a:solidFill>
              <a:latin typeface="Montserrat"/>
              <a:cs typeface="Times New Roman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4770395" y="4892246"/>
            <a:ext cx="7336920" cy="8682"/>
          </a:xfrm>
          <a:prstGeom prst="line">
            <a:avLst/>
          </a:prstGeom>
          <a:ln w="28575">
            <a:solidFill>
              <a:srgbClr val="1CB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039087" y="6437715"/>
            <a:ext cx="6070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ru-RU" b="1">
                <a:solidFill>
                  <a:srgbClr val="192F59"/>
                </a:solidFill>
                <a:cs typeface="Times New Roman"/>
              </a:rPr>
              <a:t>Сайт научного издания:     </a:t>
            </a:r>
            <a:r>
              <a:rPr lang="en-US" u="sng">
                <a:solidFill>
                  <a:srgbClr val="192F59"/>
                </a:solidFill>
                <a:cs typeface="Times New Roman"/>
              </a:rPr>
              <a:t>https://sj.astanait.edu.kz/</a:t>
            </a:r>
            <a:endParaRPr lang="ru-RU" b="1" u="sng">
              <a:solidFill>
                <a:srgbClr val="192F59"/>
              </a:solidFill>
              <a:cs typeface="Times New Roman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770637" y="3620992"/>
            <a:ext cx="6480717" cy="0"/>
          </a:xfrm>
          <a:prstGeom prst="line">
            <a:avLst/>
          </a:prstGeom>
          <a:ln w="6350">
            <a:solidFill>
              <a:srgbClr val="1CB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595877" y="1475408"/>
            <a:ext cx="740618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rgbClr val="1CBAEB"/>
                </a:solidFill>
                <a:cs typeface="Times New Roman"/>
              </a:rPr>
              <a:t>Основные тематические </a:t>
            </a:r>
            <a:r>
              <a:rPr lang="kk-KZ" sz="1600" b="1" err="1">
                <a:solidFill>
                  <a:srgbClr val="1CBAEB"/>
                </a:solidFill>
                <a:cs typeface="Times New Roman"/>
              </a:rPr>
              <a:t>направления</a:t>
            </a:r>
            <a:r>
              <a:rPr lang="kk-KZ" sz="1600" b="1">
                <a:solidFill>
                  <a:srgbClr val="1CBAEB"/>
                </a:solidFill>
                <a:cs typeface="Times New Roman"/>
              </a:rPr>
              <a:t>:</a:t>
            </a:r>
            <a:r>
              <a:rPr lang="kk-KZ" b="1">
                <a:solidFill>
                  <a:srgbClr val="1CBAEB"/>
                </a:solidFill>
                <a:cs typeface="Times New Roman"/>
              </a:rPr>
              <a:t> </a:t>
            </a:r>
          </a:p>
          <a:p>
            <a:pPr marL="57150" lvl="0" indent="46355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sz="1600">
                <a:cs typeface="Times New Roman"/>
              </a:rPr>
              <a:t>Информационная</a:t>
            </a:r>
            <a:r>
              <a:rPr lang="en-US" sz="1600">
                <a:cs typeface="Times New Roman"/>
              </a:rPr>
              <a:t> </a:t>
            </a:r>
            <a:r>
              <a:rPr lang="ru-RU" sz="1600">
                <a:cs typeface="Times New Roman"/>
              </a:rPr>
              <a:t>безопасность</a:t>
            </a:r>
          </a:p>
          <a:p>
            <a:pPr marL="57150" lvl="0" indent="46355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sz="1600">
                <a:cs typeface="Times New Roman"/>
              </a:rPr>
              <a:t>Информационно-коммуникативные</a:t>
            </a:r>
            <a:r>
              <a:rPr lang="kk-KZ" sz="1600">
                <a:cs typeface="Times New Roman"/>
              </a:rPr>
              <a:t> </a:t>
            </a:r>
            <a:r>
              <a:rPr lang="kk-KZ" sz="1600" err="1">
                <a:cs typeface="Times New Roman"/>
              </a:rPr>
              <a:t>технологии</a:t>
            </a:r>
            <a:endParaRPr lang="kk-KZ" sz="1600">
              <a:cs typeface="Times New Roman"/>
            </a:endParaRPr>
          </a:p>
          <a:p>
            <a:pPr marL="57150" lvl="0" indent="46355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600">
                <a:cs typeface="Times New Roman"/>
              </a:rPr>
              <a:t>ИТ в </a:t>
            </a:r>
            <a:r>
              <a:rPr lang="ru-RU" sz="1600">
                <a:cs typeface="Times New Roman"/>
              </a:rPr>
              <a:t>образовании и обучении</a:t>
            </a:r>
          </a:p>
          <a:p>
            <a:pPr marL="57150" indent="463550" fontAlgn="auto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sz="1600">
                <a:cs typeface="Times New Roman"/>
              </a:rPr>
              <a:t>ИТ</a:t>
            </a:r>
            <a:r>
              <a:rPr lang="en-US" sz="1600">
                <a:cs typeface="Times New Roman"/>
              </a:rPr>
              <a:t> в </a:t>
            </a:r>
            <a:r>
              <a:rPr lang="kk-KZ" sz="1600" err="1">
                <a:cs typeface="Times New Roman"/>
              </a:rPr>
              <a:t>менеджменте</a:t>
            </a:r>
            <a:r>
              <a:rPr lang="en-US" sz="1600">
                <a:cs typeface="Times New Roman"/>
              </a:rPr>
              <a:t>, </a:t>
            </a:r>
            <a:r>
              <a:rPr lang="ru-RU" sz="1600">
                <a:cs typeface="Times New Roman"/>
              </a:rPr>
              <a:t>управлении, финансах и экономике</a:t>
            </a:r>
          </a:p>
          <a:p>
            <a:pPr marL="57150" indent="463550"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ru-RU" sz="1600">
                <a:cs typeface="Times New Roman"/>
              </a:rPr>
              <a:t>Управление проектами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24098" y="3087368"/>
            <a:ext cx="7738326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">
              <a:defRPr/>
            </a:pPr>
            <a:r>
              <a:rPr lang="kk-KZ" sz="1600" b="1" err="1">
                <a:solidFill>
                  <a:srgbClr val="1CBAEB"/>
                </a:solidFill>
                <a:cs typeface="Times New Roman"/>
              </a:rPr>
              <a:t>Внесен</a:t>
            </a:r>
            <a:r>
              <a:rPr lang="kk-KZ" sz="1600" b="1">
                <a:solidFill>
                  <a:srgbClr val="1CBAEB"/>
                </a:solidFill>
                <a:cs typeface="Times New Roman"/>
              </a:rPr>
              <a:t> в КОКСОН МНВО РК (приказ </a:t>
            </a:r>
            <a:r>
              <a:rPr lang="kk-KZ" sz="1600" b="1">
                <a:solidFill>
                  <a:srgbClr val="00B0F0"/>
                </a:solidFill>
                <a:ea typeface="+mn-lt"/>
                <a:cs typeface="+mn-lt"/>
              </a:rPr>
              <a:t>18.03.2022 ж. №104)</a:t>
            </a:r>
            <a:endParaRPr lang="kk-KZ" sz="1600" b="1">
              <a:solidFill>
                <a:srgbClr val="00B0F0"/>
              </a:solidFill>
              <a:cs typeface="Times New Roman"/>
            </a:endParaRPr>
          </a:p>
          <a:p>
            <a:pPr marL="57150">
              <a:defRPr/>
            </a:pPr>
            <a:r>
              <a:rPr lang="kk-KZ" sz="1600" b="1" err="1">
                <a:solidFill>
                  <a:srgbClr val="1CBAEB"/>
                </a:solidFill>
                <a:cs typeface="Times New Roman"/>
              </a:rPr>
              <a:t>Индексируется</a:t>
            </a:r>
            <a:r>
              <a:rPr lang="kk-KZ" sz="1600" b="1">
                <a:solidFill>
                  <a:srgbClr val="1CBAEB"/>
                </a:solidFill>
                <a:cs typeface="Times New Roman"/>
              </a:rPr>
              <a:t> в 22 </a:t>
            </a:r>
            <a:r>
              <a:rPr lang="kk-KZ" sz="1600" b="1" err="1">
                <a:solidFill>
                  <a:srgbClr val="1CBAEB"/>
                </a:solidFill>
                <a:cs typeface="Times New Roman"/>
              </a:rPr>
              <a:t>мировых</a:t>
            </a:r>
            <a:r>
              <a:rPr lang="kk-KZ" sz="1600" b="1">
                <a:solidFill>
                  <a:srgbClr val="1CBAEB"/>
                </a:solidFill>
                <a:cs typeface="Times New Roman"/>
              </a:rPr>
              <a:t> </a:t>
            </a:r>
            <a:r>
              <a:rPr lang="kk-KZ" sz="1600" b="1" err="1">
                <a:solidFill>
                  <a:srgbClr val="1CBAEB"/>
                </a:solidFill>
                <a:cs typeface="Times New Roman"/>
              </a:rPr>
              <a:t>библиографических</a:t>
            </a:r>
            <a:r>
              <a:rPr lang="kk-KZ" sz="1600" b="1">
                <a:solidFill>
                  <a:srgbClr val="1CBAEB"/>
                </a:solidFill>
                <a:cs typeface="Times New Roman"/>
              </a:rPr>
              <a:t> и </a:t>
            </a:r>
            <a:r>
              <a:rPr lang="kk-KZ" sz="1600" b="1" err="1">
                <a:solidFill>
                  <a:srgbClr val="1CBAEB"/>
                </a:solidFill>
                <a:cs typeface="Times New Roman"/>
              </a:rPr>
              <a:t>наукометрических</a:t>
            </a:r>
            <a:r>
              <a:rPr lang="kk-KZ" sz="1600" b="1">
                <a:solidFill>
                  <a:srgbClr val="1CBAEB"/>
                </a:solidFill>
                <a:cs typeface="Times New Roman"/>
              </a:rPr>
              <a:t> </a:t>
            </a:r>
            <a:r>
              <a:rPr lang="kk-KZ" sz="1600" b="1" err="1">
                <a:solidFill>
                  <a:srgbClr val="1CBAEB"/>
                </a:solidFill>
                <a:cs typeface="Times New Roman"/>
              </a:rPr>
              <a:t>базах</a:t>
            </a:r>
            <a:r>
              <a:rPr lang="kk-KZ" sz="1600" b="1">
                <a:solidFill>
                  <a:srgbClr val="1CBAEB"/>
                </a:solidFill>
                <a:cs typeface="Times New Roman"/>
              </a:rPr>
              <a:t> </a:t>
            </a:r>
            <a:r>
              <a:rPr lang="kk-KZ" sz="1600" b="1" err="1">
                <a:solidFill>
                  <a:srgbClr val="1CBAEB"/>
                </a:solidFill>
                <a:cs typeface="Times New Roman"/>
              </a:rPr>
              <a:t>данных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651355" y="1764582"/>
            <a:ext cx="6480717" cy="0"/>
          </a:xfrm>
          <a:prstGeom prst="line">
            <a:avLst/>
          </a:prstGeom>
          <a:ln w="6350">
            <a:solidFill>
              <a:srgbClr val="1CB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615" y="5416215"/>
            <a:ext cx="809527" cy="5064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915" y="5968291"/>
            <a:ext cx="1116434" cy="4699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473" y="5865018"/>
            <a:ext cx="1102435" cy="5768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7503" y="5240908"/>
            <a:ext cx="612219" cy="6122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15" y="5961610"/>
            <a:ext cx="1149253" cy="3543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769" y="5326721"/>
            <a:ext cx="602395" cy="6297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734" y="5848352"/>
            <a:ext cx="519434" cy="5194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232" y="5308767"/>
            <a:ext cx="616228" cy="60582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225" y="5674612"/>
            <a:ext cx="558898" cy="73878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B9BEA67-74D8-418C-8F74-32EBCAE474C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8197" y="3608120"/>
            <a:ext cx="2869374" cy="292330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F30EEA8-AEA7-4469-85D6-DA4B3734CE1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4588" y="3725680"/>
            <a:ext cx="1622335" cy="5681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27322B2-6CEB-4D84-BE96-BF22954DFC5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2887" y="3698188"/>
            <a:ext cx="1694427" cy="593420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E6BA1B1-0DE2-4275-98E5-B5EC74688558}"/>
              </a:ext>
            </a:extLst>
          </p:cNvPr>
          <p:cNvSpPr/>
          <p:nvPr/>
        </p:nvSpPr>
        <p:spPr>
          <a:xfrm>
            <a:off x="4628520" y="4900432"/>
            <a:ext cx="6573825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7150">
              <a:defRPr/>
            </a:pPr>
            <a:r>
              <a:rPr lang="kk-KZ" sz="1600" b="1">
                <a:solidFill>
                  <a:srgbClr val="1CBAEB"/>
                </a:solidFill>
                <a:cs typeface="Times New Roman"/>
              </a:rPr>
              <a:t>Авторы </a:t>
            </a:r>
            <a:r>
              <a:rPr lang="kk-KZ" sz="1600" b="1" err="1">
                <a:solidFill>
                  <a:srgbClr val="1CBAEB"/>
                </a:solidFill>
                <a:cs typeface="Times New Roman"/>
              </a:rPr>
              <a:t>из</a:t>
            </a:r>
            <a:r>
              <a:rPr lang="kk-KZ" sz="1600" b="1">
                <a:solidFill>
                  <a:srgbClr val="1CBAEB"/>
                </a:solidFill>
                <a:cs typeface="Times New Roman"/>
              </a:rPr>
              <a:t> </a:t>
            </a:r>
            <a:r>
              <a:rPr lang="kk-KZ" sz="1600" b="1" err="1">
                <a:solidFill>
                  <a:srgbClr val="1CBAEB"/>
                </a:solidFill>
                <a:cs typeface="Times New Roman"/>
              </a:rPr>
              <a:t>разных</a:t>
            </a:r>
            <a:r>
              <a:rPr lang="kk-KZ" sz="1600" b="1">
                <a:solidFill>
                  <a:srgbClr val="1CBAEB"/>
                </a:solidFill>
                <a:cs typeface="Times New Roman"/>
              </a:rPr>
              <a:t> </a:t>
            </a:r>
            <a:r>
              <a:rPr lang="kk-KZ" sz="1600" b="1" err="1">
                <a:solidFill>
                  <a:srgbClr val="1CBAEB"/>
                </a:solidFill>
                <a:cs typeface="Times New Roman"/>
              </a:rPr>
              <a:t>университетов</a:t>
            </a:r>
            <a:r>
              <a:rPr lang="kk-KZ" sz="1600" b="1">
                <a:solidFill>
                  <a:srgbClr val="1CBAEB"/>
                </a:solidFill>
                <a:cs typeface="Times New Roman"/>
              </a:rPr>
              <a:t> и </a:t>
            </a:r>
            <a:r>
              <a:rPr lang="kk-KZ" sz="1600" b="1" err="1">
                <a:solidFill>
                  <a:srgbClr val="1CBAEB"/>
                </a:solidFill>
                <a:cs typeface="Times New Roman"/>
              </a:rPr>
              <a:t>стран</a:t>
            </a:r>
            <a:endParaRPr lang="ru-RU" sz="1600" err="1">
              <a:cs typeface="Times New Roman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2D884A9B-83C2-4F54-9CDD-F95E9BDDFAE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686" y="3750478"/>
            <a:ext cx="1899558" cy="554477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BE49C5BD-494A-4B54-A26E-F3173E5753F5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328" y="4368371"/>
            <a:ext cx="1872343" cy="416330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509247C1-BE4F-41E4-9E2A-C3D3517D6B58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900" y="4172404"/>
            <a:ext cx="1718127" cy="953407"/>
          </a:xfrm>
          <a:prstGeom prst="rect">
            <a:avLst/>
          </a:prstGeom>
        </p:spPr>
      </p:pic>
      <p:pic>
        <p:nvPicPr>
          <p:cNvPr id="13" name="Picture 18">
            <a:extLst>
              <a:ext uri="{FF2B5EF4-FFF2-40B4-BE49-F238E27FC236}">
                <a16:creationId xmlns:a16="http://schemas.microsoft.com/office/drawing/2014/main" id="{B3C140C8-2615-4D13-B518-026A543C213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257" y="4202361"/>
            <a:ext cx="1972129" cy="739279"/>
          </a:xfrm>
          <a:prstGeom prst="rect">
            <a:avLst/>
          </a:prstGeom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C5CD82F9-0FD4-4E65-A5B9-7B5305CA27AD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400" y="3666680"/>
            <a:ext cx="1255487" cy="731139"/>
          </a:xfrm>
          <a:prstGeom prst="rect">
            <a:avLst/>
          </a:prstGeom>
        </p:spPr>
      </p:pic>
      <p:pic>
        <p:nvPicPr>
          <p:cNvPr id="21" name="Picture 21">
            <a:extLst>
              <a:ext uri="{FF2B5EF4-FFF2-40B4-BE49-F238E27FC236}">
                <a16:creationId xmlns:a16="http://schemas.microsoft.com/office/drawing/2014/main" id="{123BD850-D0FB-4A73-8854-CBE53AEC4695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1686" y="4284005"/>
            <a:ext cx="1745344" cy="521561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9BA5F15D-263C-4C9C-BE2C-77C01C779EA4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28" y="839107"/>
            <a:ext cx="3913414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398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6F9DA17-9458-269A-48AD-05A410824EED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4FEDB9-C027-ACFC-8698-B956C396FD1F}"/>
              </a:ext>
            </a:extLst>
          </p:cNvPr>
          <p:cNvSpPr/>
          <p:nvPr/>
        </p:nvSpPr>
        <p:spPr>
          <a:xfrm>
            <a:off x="979636" y="214262"/>
            <a:ext cx="10539264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Scientific Journal of Astana IT University</a:t>
            </a:r>
          </a:p>
        </p:txBody>
      </p:sp>
      <p:sp>
        <p:nvSpPr>
          <p:cNvPr id="5" name="Пятиугольник 84">
            <a:extLst>
              <a:ext uri="{FF2B5EF4-FFF2-40B4-BE49-F238E27FC236}">
                <a16:creationId xmlns:a16="http://schemas.microsoft.com/office/drawing/2014/main" id="{0FBFB576-0867-18C5-DC79-2917646DE0AB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1EB8F7-D12F-F8C7-579F-0AF50AF38E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AAA6CC3-884D-0056-CAD3-815843B1C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117543"/>
              </p:ext>
            </p:extLst>
          </p:nvPr>
        </p:nvGraphicFramePr>
        <p:xfrm>
          <a:off x="4078941" y="806456"/>
          <a:ext cx="7879977" cy="5854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447">
                  <a:extLst>
                    <a:ext uri="{9D8B030D-6E8A-4147-A177-3AD203B41FA5}">
                      <a16:colId xmlns:a16="http://schemas.microsoft.com/office/drawing/2014/main" val="656658494"/>
                    </a:ext>
                  </a:extLst>
                </a:gridCol>
                <a:gridCol w="2508580">
                  <a:extLst>
                    <a:ext uri="{9D8B030D-6E8A-4147-A177-3AD203B41FA5}">
                      <a16:colId xmlns:a16="http://schemas.microsoft.com/office/drawing/2014/main" val="1025986497"/>
                    </a:ext>
                  </a:extLst>
                </a:gridCol>
                <a:gridCol w="1314873">
                  <a:extLst>
                    <a:ext uri="{9D8B030D-6E8A-4147-A177-3AD203B41FA5}">
                      <a16:colId xmlns:a16="http://schemas.microsoft.com/office/drawing/2014/main" val="3789319596"/>
                    </a:ext>
                  </a:extLst>
                </a:gridCol>
                <a:gridCol w="3662077">
                  <a:extLst>
                    <a:ext uri="{9D8B030D-6E8A-4147-A177-3AD203B41FA5}">
                      <a16:colId xmlns:a16="http://schemas.microsoft.com/office/drawing/2014/main" val="167972389"/>
                    </a:ext>
                  </a:extLst>
                </a:gridCol>
              </a:tblGrid>
              <a:tr h="207727"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№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База данных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Статус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Комментарий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953867353"/>
                  </a:ext>
                </a:extLst>
              </a:tr>
              <a:tr h="208839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 err="1">
                          <a:effectLst/>
                        </a:rPr>
                        <a:t>CrossRef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Индексируется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 u="sng">
                          <a:effectLst/>
                          <a:hlinkClick r:id="rId3"/>
                        </a:rPr>
                        <a:t>https://search.crossref.org/?q=+2707-904X&amp;from_ui=yes</a:t>
                      </a:r>
                      <a:r>
                        <a:rPr lang="ru-RU" sz="900">
                          <a:effectLst/>
                        </a:rPr>
                        <a:t>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263806190"/>
                  </a:ext>
                </a:extLst>
              </a:tr>
              <a:tr h="208839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en-US" sz="900">
                          <a:effectLst/>
                        </a:rPr>
                        <a:t>Directory of Open journal Systems DOAJ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Индексируется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 u="sng">
                          <a:effectLst/>
                          <a:hlinkClick r:id="rId4"/>
                        </a:rPr>
                        <a:t>https://inlnk.ru/LAA0nk</a:t>
                      </a:r>
                      <a:r>
                        <a:rPr lang="ru-RU" sz="900">
                          <a:effectLst/>
                        </a:rPr>
                        <a:t>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1078757673"/>
                  </a:ext>
                </a:extLst>
              </a:tr>
              <a:tr h="263496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en-US" sz="900">
                          <a:effectLst/>
                        </a:rPr>
                        <a:t>China National Knowledge Infrastructure (CNKI)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Индексируется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 u="sng">
                          <a:effectLst/>
                          <a:hlinkClick r:id="rId5"/>
                        </a:rPr>
                        <a:t>https://enscholar.cnki.net/journal/index/da2646cd-57ad-4eef-ad84-c9864848bc45</a:t>
                      </a:r>
                      <a:r>
                        <a:rPr lang="ru-RU" sz="900">
                          <a:effectLst/>
                        </a:rPr>
                        <a:t>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1866060538"/>
                  </a:ext>
                </a:extLst>
              </a:tr>
              <a:tr h="208839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en-US" sz="900">
                          <a:effectLst/>
                        </a:rPr>
                        <a:t>Information Matrix for the Analysis of Journals MIAR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Индексируется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 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2018244265"/>
                  </a:ext>
                </a:extLst>
              </a:tr>
              <a:tr h="208839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en-US" sz="900">
                          <a:effectLst/>
                        </a:rPr>
                        <a:t>Directory of Open Access scholarly Resources (ROAD)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Индексируется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 u="sng">
                          <a:effectLst/>
                          <a:hlinkClick r:id="rId6"/>
                        </a:rPr>
                        <a:t>https://portal.issn.org/resource/ISSN/2707-904X#</a:t>
                      </a:r>
                      <a:r>
                        <a:rPr lang="ru-RU" sz="900">
                          <a:effectLst/>
                        </a:rPr>
                        <a:t>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4194506652"/>
                  </a:ext>
                </a:extLst>
              </a:tr>
              <a:tr h="207727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Researchgate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Подана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Ожидается ответ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3746313629"/>
                  </a:ext>
                </a:extLst>
              </a:tr>
              <a:tr h="208839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en-US" sz="900">
                          <a:effectLst/>
                        </a:rPr>
                        <a:t>The General Impact Factor (GIF)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Индексируется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 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3837431733"/>
                  </a:ext>
                </a:extLst>
              </a:tr>
              <a:tr h="207727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Genamics JournalSeek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Подана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Ожидается ответ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4280952740"/>
                  </a:ext>
                </a:extLst>
              </a:tr>
              <a:tr h="208839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CORE (COnnecting REpositories)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Индексируется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 u="sng">
                          <a:effectLst/>
                          <a:hlinkClick r:id="rId7"/>
                        </a:rPr>
                        <a:t>Search CORE</a:t>
                      </a:r>
                      <a:r>
                        <a:rPr lang="ru-RU" sz="900">
                          <a:effectLst/>
                        </a:rPr>
                        <a:t>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2692470937"/>
                  </a:ext>
                </a:extLst>
              </a:tr>
              <a:tr h="207727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InfoBase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Подана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ожидается ответ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1665017104"/>
                  </a:ext>
                </a:extLst>
              </a:tr>
              <a:tr h="208839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en-US" sz="900">
                          <a:effectLst/>
                        </a:rPr>
                        <a:t>HEC Journal Recognition System (HJRC)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Подана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ожидается ответ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2582894644"/>
                  </a:ext>
                </a:extLst>
              </a:tr>
              <a:tr h="263496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ERIH PLUS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Индексируется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 u="sng">
                          <a:effectLst/>
                          <a:hlinkClick r:id="rId8"/>
                        </a:rPr>
                        <a:t>https://kanalregister.hkdir.no/publiseringskanaler/erihplus/periodical/info.action?id=502685</a:t>
                      </a:r>
                      <a:r>
                        <a:rPr lang="ru-RU" sz="900">
                          <a:effectLst/>
                        </a:rPr>
                        <a:t>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1509375342"/>
                  </a:ext>
                </a:extLst>
              </a:tr>
              <a:tr h="208839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Neliti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Индексируется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 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267163472"/>
                  </a:ext>
                </a:extLst>
              </a:tr>
              <a:tr h="263496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Dimensions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Индексируется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en-US" sz="900" u="sng">
                          <a:effectLst/>
                          <a:hlinkClick r:id="rId9"/>
                        </a:rPr>
                        <a:t>Source Title: Scientific Journal of Astana IT University in Publications - Dimensions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3525365287"/>
                  </a:ext>
                </a:extLst>
              </a:tr>
              <a:tr h="207727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JournalTOCs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Подана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Ожидается ответ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3928090240"/>
                  </a:ext>
                </a:extLst>
              </a:tr>
              <a:tr h="208839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Scilit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Индексируется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 u="sng">
                          <a:effectLst/>
                          <a:hlinkClick r:id="rId10"/>
                        </a:rPr>
                        <a:t>https://www.scilit.net/journal/4402817</a:t>
                      </a:r>
                      <a:r>
                        <a:rPr lang="ru-RU" sz="900">
                          <a:effectLst/>
                        </a:rPr>
                        <a:t>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3434583617"/>
                  </a:ext>
                </a:extLst>
              </a:tr>
              <a:tr h="208839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Computers &amp; Applied Sciences Complete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Подана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ожидается ответ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308525826"/>
                  </a:ext>
                </a:extLst>
              </a:tr>
              <a:tr h="207727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Sciencedirect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Подана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ожидается ответ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3419874445"/>
                  </a:ext>
                </a:extLst>
              </a:tr>
              <a:tr h="208839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en-US" sz="900">
                          <a:effectLst/>
                        </a:rPr>
                        <a:t>Index Copernicus Journals Master List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Индексируется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https://journals.indexcopernicus.com/search/details?id=67445&amp;lang=pl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257764853"/>
                  </a:ext>
                </a:extLst>
              </a:tr>
              <a:tr h="208839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Research Bible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Индексируется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 u="sng">
                          <a:effectLst/>
                          <a:hlinkClick r:id="rId11"/>
                        </a:rPr>
                        <a:t>http://journalseeker.researchbib.com/view/issn/2707-9031</a:t>
                      </a:r>
                      <a:r>
                        <a:rPr lang="ru-RU" sz="900">
                          <a:effectLst/>
                        </a:rPr>
                        <a:t>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3083469588"/>
                  </a:ext>
                </a:extLst>
              </a:tr>
              <a:tr h="313258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WorldCat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Индексируется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 u="sng">
                          <a:effectLst/>
                          <a:hlinkClick r:id="rId12"/>
                        </a:rPr>
                        <a:t>https://www.worldcat.org/title/scientific-journal-of-astana-it-university/oclc/8895638254&amp;referer=brief_results</a:t>
                      </a:r>
                      <a:r>
                        <a:rPr lang="ru-RU" sz="900">
                          <a:effectLst/>
                        </a:rPr>
                        <a:t>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134938945"/>
                  </a:ext>
                </a:extLst>
              </a:tr>
              <a:tr h="208839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GoogleScholar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Индексируется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 u="sng">
                          <a:effectLst/>
                          <a:hlinkClick r:id="rId13"/>
                        </a:rPr>
                        <a:t>https://scholar.google.com/citations?user=PWyxMeAAAAAJ&amp;hl=ru</a:t>
                      </a:r>
                      <a:r>
                        <a:rPr lang="ru-RU" sz="900">
                          <a:effectLst/>
                        </a:rPr>
                        <a:t>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2721789469"/>
                  </a:ext>
                </a:extLst>
              </a:tr>
              <a:tr h="208839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 u="none" strike="noStrike">
                          <a:effectLst/>
                          <a:hlinkClick r:id="rId14"/>
                        </a:rPr>
                        <a:t>Ulrich’s Periodicals Directory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Индексируется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 u="sng">
                          <a:effectLst/>
                          <a:hlinkClick r:id="rId14"/>
                        </a:rPr>
                        <a:t>http://ulrichsweb.serialssolutions.com/login</a:t>
                      </a:r>
                      <a:r>
                        <a:rPr lang="ru-RU" sz="900">
                          <a:effectLst/>
                        </a:rPr>
                        <a:t>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2189497498"/>
                  </a:ext>
                </a:extLst>
              </a:tr>
              <a:tr h="208839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РИНЦ (E-Library)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Индексируется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 u="sng">
                          <a:effectLst/>
                          <a:hlinkClick r:id="rId15"/>
                        </a:rPr>
                        <a:t>https://elibrary.ru/title_about_new.asp?id=74871</a:t>
                      </a:r>
                      <a:r>
                        <a:rPr lang="ru-RU" sz="900">
                          <a:effectLst/>
                        </a:rPr>
                        <a:t> 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3797757458"/>
                  </a:ext>
                </a:extLst>
              </a:tr>
              <a:tr h="208839">
                <a:tc>
                  <a:txBody>
                    <a:bodyPr/>
                    <a:lstStyle/>
                    <a:p>
                      <a:pPr marL="0" lvl="0" indent="0" algn="just">
                        <a:buFont typeface="+mj-lt"/>
                        <a:buNone/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en-US" sz="900">
                          <a:effectLst/>
                        </a:rPr>
                        <a:t>Bielfield Academic search engine BASE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Индексируется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tc>
                  <a:txBody>
                    <a:bodyPr/>
                    <a:lstStyle/>
                    <a:p>
                      <a:pPr marL="36000" indent="0" algn="just"/>
                      <a:r>
                        <a:rPr lang="ru-RU" sz="900">
                          <a:effectLst/>
                        </a:rPr>
                        <a:t> </a:t>
                      </a:r>
                      <a:endParaRPr lang="ru-KZ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965" marR="45965" marT="0" marB="0"/>
                </a:tc>
                <a:extLst>
                  <a:ext uri="{0D108BD9-81ED-4DB2-BD59-A6C34878D82A}">
                    <a16:rowId xmlns:a16="http://schemas.microsoft.com/office/drawing/2014/main" val="28265022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6F140EC-E3F0-5408-50F4-AAF9D1083424}"/>
              </a:ext>
            </a:extLst>
          </p:cNvPr>
          <p:cNvSpPr txBox="1"/>
          <p:nvPr/>
        </p:nvSpPr>
        <p:spPr>
          <a:xfrm>
            <a:off x="242489" y="3329421"/>
            <a:ext cx="3693459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индексируется в 22 международных </a:t>
            </a:r>
            <a:r>
              <a:rPr lang="ru-RU" sz="120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наукометрических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 базах данных. </a:t>
            </a:r>
          </a:p>
          <a:p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 в перечень научных изданий, рекомендуемых КОКСОН.</a:t>
            </a:r>
            <a:endParaRPr lang="ru-KZ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9">
            <a:extLst>
              <a:ext uri="{FF2B5EF4-FFF2-40B4-BE49-F238E27FC236}">
                <a16:creationId xmlns:a16="http://schemas.microsoft.com/office/drawing/2014/main" id="{3BA98AA3-DAD2-E899-F64D-BAF057A62A7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4696" y="4306225"/>
            <a:ext cx="3599272" cy="21496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C81030-F5E4-96BD-CAA8-1DDF0E150283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grayscl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A9B6FD51-DED5-6FAE-6A09-98E1B9CC74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411761"/>
              </p:ext>
            </p:extLst>
          </p:nvPr>
        </p:nvGraphicFramePr>
        <p:xfrm>
          <a:off x="242489" y="981538"/>
          <a:ext cx="3693459" cy="226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  <p:extLst>
      <p:ext uri="{BB962C8B-B14F-4D97-AF65-F5344CB8AC3E}">
        <p14:creationId xmlns:p14="http://schemas.microsoft.com/office/powerpoint/2010/main" val="23670023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866B249-52A4-45FB-A68C-CADC8629CB4C}"/>
              </a:ext>
            </a:extLst>
          </p:cNvPr>
          <p:cNvSpPr/>
          <p:nvPr/>
        </p:nvSpPr>
        <p:spPr>
          <a:xfrm>
            <a:off x="0" y="82871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3FA89F7-617D-4DF4-9978-5DB0BCA92543}"/>
              </a:ext>
            </a:extLst>
          </p:cNvPr>
          <p:cNvSpPr/>
          <p:nvPr/>
        </p:nvSpPr>
        <p:spPr>
          <a:xfrm>
            <a:off x="1006269" y="181623"/>
            <a:ext cx="10539264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kk-KZ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Конкурсы </a:t>
            </a:r>
            <a:r>
              <a:rPr lang="ru-RU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kk-KZ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Лучший преподаватель </a:t>
            </a:r>
            <a:r>
              <a:rPr lang="ru-RU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вуз</a:t>
            </a:r>
            <a:r>
              <a:rPr lang="kk-KZ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kk-KZ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«Лучший н</a:t>
            </a:r>
            <a:r>
              <a:rPr lang="kk-KZ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аучный работник</a:t>
            </a:r>
            <a:r>
              <a:rPr lang="ru-RU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kk-KZ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стипендии, премии</a:t>
            </a:r>
            <a:endParaRPr lang="en-US" sz="2000" b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24" name="Пятиугольник 84">
            <a:extLst>
              <a:ext uri="{FF2B5EF4-FFF2-40B4-BE49-F238E27FC236}">
                <a16:creationId xmlns:a16="http://schemas.microsoft.com/office/drawing/2014/main" id="{DFABD9E6-2701-498A-B616-D1BF8FBF985E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E2ACDC9-AA46-4D14-AB01-2CF26DDFB0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318CAC-C0AA-4B05-8983-265483C17688}"/>
              </a:ext>
            </a:extLst>
          </p:cNvPr>
          <p:cNvSpPr txBox="1"/>
          <p:nvPr/>
        </p:nvSpPr>
        <p:spPr>
          <a:xfrm>
            <a:off x="2892449" y="1889170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>
                <a:solidFill>
                  <a:schemeClr val="bg1"/>
                </a:solidFill>
                <a:ea typeface="+mn-lt"/>
                <a:cs typeface="+mn-lt"/>
              </a:rPr>
              <a:t>Конкурс «Лучший преподаватель вуза»</a:t>
            </a:r>
            <a:endParaRPr lang="en-US" sz="1800" b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8A959E-4434-4EFF-9CD4-62C7ACCC6DA6}"/>
              </a:ext>
            </a:extLst>
          </p:cNvPr>
          <p:cNvSpPr txBox="1"/>
          <p:nvPr/>
        </p:nvSpPr>
        <p:spPr>
          <a:xfrm>
            <a:off x="3045041" y="774275"/>
            <a:ext cx="48812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Конкурс «Лучший преподаватель вуза -2022»</a:t>
            </a:r>
            <a:endParaRPr lang="en-US" sz="1600" b="1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90FAC97B-508D-44F2-8FA3-2A54F277FE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897112"/>
              </p:ext>
            </p:extLst>
          </p:nvPr>
        </p:nvGraphicFramePr>
        <p:xfrm>
          <a:off x="404237" y="1468816"/>
          <a:ext cx="11403064" cy="313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5374AFF-DC78-42D8-AD2B-0038669226C4}"/>
              </a:ext>
            </a:extLst>
          </p:cNvPr>
          <p:cNvCxnSpPr>
            <a:cxnSpLocks/>
          </p:cNvCxnSpPr>
          <p:nvPr/>
        </p:nvCxnSpPr>
        <p:spPr>
          <a:xfrm flipH="1">
            <a:off x="2538921" y="1121545"/>
            <a:ext cx="6116713" cy="0"/>
          </a:xfrm>
          <a:prstGeom prst="line">
            <a:avLst/>
          </a:prstGeom>
          <a:ln w="158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AC6F82-546F-62E6-ABDF-DD401C0D5DD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  <p:sp>
        <p:nvSpPr>
          <p:cNvPr id="5" name="AutoShape 8">
            <a:extLst>
              <a:ext uri="{FF2B5EF4-FFF2-40B4-BE49-F238E27FC236}">
                <a16:creationId xmlns:a16="http://schemas.microsoft.com/office/drawing/2014/main" id="{5D7BF96B-038E-953F-26EF-AE6E07CB6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C5A89A-2BE2-0BAA-620C-D8B69915981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498" y="4746472"/>
            <a:ext cx="1757289" cy="1777884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E86F815B-E1D0-5B62-E31F-DA3E4198897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887" y="4646193"/>
            <a:ext cx="1559012" cy="18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70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866B249-52A4-45FB-A68C-CADC8629CB4C}"/>
              </a:ext>
            </a:extLst>
          </p:cNvPr>
          <p:cNvSpPr/>
          <p:nvPr/>
        </p:nvSpPr>
        <p:spPr>
          <a:xfrm>
            <a:off x="0" y="82871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3FA89F7-617D-4DF4-9978-5DB0BCA92543}"/>
              </a:ext>
            </a:extLst>
          </p:cNvPr>
          <p:cNvSpPr/>
          <p:nvPr/>
        </p:nvSpPr>
        <p:spPr>
          <a:xfrm>
            <a:off x="1006269" y="181623"/>
            <a:ext cx="10539264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kk-KZ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Конкурсы </a:t>
            </a:r>
            <a:r>
              <a:rPr lang="ru-RU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kk-KZ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Лучший преподаватель </a:t>
            </a:r>
            <a:r>
              <a:rPr lang="ru-RU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вуз</a:t>
            </a:r>
            <a:r>
              <a:rPr lang="kk-KZ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kk-KZ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«Лучший н</a:t>
            </a:r>
            <a:r>
              <a:rPr lang="kk-KZ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аучный работник</a:t>
            </a:r>
            <a:r>
              <a:rPr lang="ru-RU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kk-KZ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стипендии, премии</a:t>
            </a:r>
            <a:endParaRPr lang="en-US" sz="2000" b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24" name="Пятиугольник 84">
            <a:extLst>
              <a:ext uri="{FF2B5EF4-FFF2-40B4-BE49-F238E27FC236}">
                <a16:creationId xmlns:a16="http://schemas.microsoft.com/office/drawing/2014/main" id="{DFABD9E6-2701-498A-B616-D1BF8FBF985E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E2ACDC9-AA46-4D14-AB01-2CF26DDFB0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C0F20B-1CE2-A6A8-D44A-F926CED8FB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A0C14806-9138-515B-537D-6BCA0FC64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806676"/>
              </p:ext>
            </p:extLst>
          </p:nvPr>
        </p:nvGraphicFramePr>
        <p:xfrm>
          <a:off x="816501" y="982464"/>
          <a:ext cx="9363094" cy="3295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740">
                  <a:extLst>
                    <a:ext uri="{9D8B030D-6E8A-4147-A177-3AD203B41FA5}">
                      <a16:colId xmlns:a16="http://schemas.microsoft.com/office/drawing/2014/main" val="2704055089"/>
                    </a:ext>
                  </a:extLst>
                </a:gridCol>
                <a:gridCol w="4619757">
                  <a:extLst>
                    <a:ext uri="{9D8B030D-6E8A-4147-A177-3AD203B41FA5}">
                      <a16:colId xmlns:a16="http://schemas.microsoft.com/office/drawing/2014/main" val="221053375"/>
                    </a:ext>
                  </a:extLst>
                </a:gridCol>
                <a:gridCol w="4343597">
                  <a:extLst>
                    <a:ext uri="{9D8B030D-6E8A-4147-A177-3AD203B41FA5}">
                      <a16:colId xmlns:a16="http://schemas.microsoft.com/office/drawing/2014/main" val="581844513"/>
                    </a:ext>
                  </a:extLst>
                </a:gridCol>
              </a:tblGrid>
              <a:tr h="491229">
                <a:tc>
                  <a:txBody>
                    <a:bodyPr/>
                    <a:lstStyle/>
                    <a:p>
                      <a:endParaRPr lang="ru-KZ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  <a:cs typeface="Times New Roman"/>
                        </a:rPr>
                        <a:t>ФИО победителя</a:t>
                      </a:r>
                      <a:endParaRPr lang="ru-KZ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  <a:cs typeface="Times New Roman"/>
                        </a:rPr>
                        <a:t>Название конкурса</a:t>
                      </a:r>
                      <a:endParaRPr lang="ru-KZ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03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  <a:cs typeface="Times New Roman"/>
                        </a:rPr>
                        <a:t>1</a:t>
                      </a:r>
                      <a:endParaRPr lang="ru-KZ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Амиргалиев</a:t>
                      </a:r>
                      <a:r>
                        <a:rPr lang="ru-RU" sz="1400" b="1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Б.Е. - </a:t>
                      </a: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ассоциированный профессор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Департамента компьютерной инженерии</a:t>
                      </a:r>
                      <a:endParaRPr lang="ru-KZ" sz="1400" b="0" kern="12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Л</a:t>
                      </a: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учши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й</a:t>
                      </a: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преподавател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ь</a:t>
                      </a: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вуз</a:t>
                      </a: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2019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года</a:t>
                      </a:r>
                      <a:endParaRPr lang="ru-KZ" sz="1400" b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234755"/>
                  </a:ext>
                </a:extLst>
              </a:tr>
              <a:tr h="227562"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  <a:cs typeface="Times New Roman"/>
                        </a:rPr>
                        <a:t>2</a:t>
                      </a:r>
                      <a:endParaRPr lang="ru-KZ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1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Едилхан Д. </a:t>
                      </a:r>
                      <a:r>
                        <a:rPr lang="kk-KZ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- </a:t>
                      </a: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ассоциированный профессор</a:t>
                      </a:r>
                      <a:r>
                        <a:rPr lang="kk-KZ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, координатор</a:t>
                      </a: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программы «Информационно-коммуникационные технологии»</a:t>
                      </a:r>
                      <a:r>
                        <a:rPr lang="kk-KZ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 </a:t>
                      </a:r>
                      <a:endParaRPr lang="ru-RU" sz="1400" b="0" kern="12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Л</a:t>
                      </a: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учши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й</a:t>
                      </a: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преподавател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ь</a:t>
                      </a: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вуза</a:t>
                      </a: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20</a:t>
                      </a:r>
                      <a:r>
                        <a:rPr lang="kk-KZ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20</a:t>
                      </a:r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года</a:t>
                      </a:r>
                      <a:endParaRPr lang="ru-KZ" sz="1400" b="0" kern="120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866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  <a:cs typeface="Times New Roman"/>
                        </a:rPr>
                        <a:t>3</a:t>
                      </a:r>
                      <a:endParaRPr lang="ru-KZ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Райхан М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.- ассоциированный профессор Департамента вычислений и науки о данных,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PhD</a:t>
                      </a:r>
                      <a:endParaRPr lang="ru-KZ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latin typeface="Times New Roman"/>
                          <a:ea typeface="+mn-lt"/>
                          <a:cs typeface="Times New Roman"/>
                        </a:rPr>
                        <a:t>Лучший преподаватель вуза 2021 года</a:t>
                      </a:r>
                      <a:endParaRPr lang="ru-KZ" sz="1400" b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495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  <a:cs typeface="Times New Roman"/>
                        </a:rPr>
                        <a:t>4</a:t>
                      </a:r>
                      <a:endParaRPr lang="ru-KZ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Исмаилов Н.А. -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PhD in Mathematics</a:t>
                      </a:r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, ассоциированный профессор Департамента вычислений и науки о данных</a:t>
                      </a:r>
                      <a:endParaRPr lang="ru-KZ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>
                          <a:effectLst/>
                          <a:latin typeface="Times New Roman"/>
                          <a:ea typeface="Times New Roman" panose="02020603050405020304" pitchFamily="18" charset="0"/>
                          <a:cs typeface="Times New Roman"/>
                        </a:rPr>
                        <a:t>Конкурс </a:t>
                      </a:r>
                      <a:r>
                        <a:rPr lang="kk-KZ" sz="1400" b="0"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на соискание государственных научных стипендий для ученых</a:t>
                      </a:r>
                      <a:r>
                        <a:rPr lang="ru-RU" sz="1400" b="0">
                          <a:effectLst/>
                          <a:latin typeface="Times New Roman"/>
                          <a:ea typeface="Calibri" panose="020F0502020204030204" pitchFamily="34" charset="0"/>
                          <a:cs typeface="Times New Roman"/>
                        </a:rPr>
                        <a:t> и специалистов -2021</a:t>
                      </a:r>
                      <a:endParaRPr lang="ru-KZ" sz="1400" b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187380"/>
                  </a:ext>
                </a:extLst>
              </a:tr>
              <a:tr h="460801">
                <a:tc>
                  <a:txBody>
                    <a:bodyPr/>
                    <a:lstStyle/>
                    <a:p>
                      <a:r>
                        <a:rPr lang="ru-RU" sz="1400">
                          <a:latin typeface="Times New Roman"/>
                          <a:cs typeface="Times New Roman"/>
                        </a:rPr>
                        <a:t>5</a:t>
                      </a:r>
                      <a:endParaRPr lang="ru-KZ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>
                          <a:latin typeface="Times New Roman"/>
                          <a:cs typeface="Times New Roman"/>
                        </a:rPr>
                        <a:t>Шалболова У.Ж. - </a:t>
                      </a:r>
                      <a:r>
                        <a:rPr lang="ru-RU" sz="1400" kern="1200">
                          <a:latin typeface="Times New Roman"/>
                          <a:cs typeface="Times New Roman"/>
                        </a:rPr>
                        <a:t>профессор департамента социальных наук Astana IT University по совместительству</a:t>
                      </a:r>
                      <a:endParaRPr lang="ru-KZ"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lang="kk-KZ" sz="1400" b="0" kern="120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онкурс 2021 года на соискание ежегодной премии "Лучший научный работник"</a:t>
                      </a:r>
                      <a:endParaRPr lang="ru-KZ" sz="1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307493"/>
                  </a:ext>
                </a:extLst>
              </a:tr>
            </a:tbl>
          </a:graphicData>
        </a:graphic>
      </p:graphicFrame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EEFEC94-8652-8B41-9617-F57B8F439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4298" y="4387188"/>
            <a:ext cx="1250761" cy="142762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pic>
        <p:nvPicPr>
          <p:cNvPr id="6" name="Picture 2" descr="Conference in Kiev &quot; project Management in the development of society» -  AITU">
            <a:extLst>
              <a:ext uri="{FF2B5EF4-FFF2-40B4-BE49-F238E27FC236}">
                <a16:creationId xmlns:a16="http://schemas.microsoft.com/office/drawing/2014/main" id="{F7D4673D-FD3B-CE7A-619C-37541F88F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6847" y="4353351"/>
            <a:ext cx="1181829" cy="146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Изображение выглядит как человек, мужчина, костюм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B30303DF-D5AC-7D3B-4981-1E5B7402B15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1724" y="4374809"/>
            <a:ext cx="1080000" cy="144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0FE00A5-C1E3-E750-28C6-91F40E42557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172" y="4420206"/>
            <a:ext cx="1080000" cy="139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80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F1C569-8D7B-4B48-BBDB-A719A2918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468"/>
            <a:ext cx="10515600" cy="1325563"/>
          </a:xfrm>
        </p:spPr>
        <p:txBody>
          <a:bodyPr/>
          <a:lstStyle/>
          <a:p>
            <a:pPr algn="ctr"/>
            <a:r>
              <a:rPr lang="ru-RU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Инновационная деятельность и работа со студентами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B8D044-034A-F763-ACE3-B371FA60D7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844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20D32E6-1EFF-8658-7A9A-76639E126EB3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FBBD9-E998-BCCC-B07F-0569A4558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195" y="235233"/>
            <a:ext cx="7274580" cy="38748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Студенческая научная конференция «AITU: </a:t>
            </a:r>
            <a:r>
              <a:rPr lang="ru-RU" sz="1800" b="1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ru-RU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generation</a:t>
            </a:r>
            <a:r>
              <a:rPr lang="ru-RU" sz="1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KZ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A2E37A-42A6-9CC3-BD41-1159CB79A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320" y="1512471"/>
            <a:ext cx="4657604" cy="420264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Дата: </a:t>
            </a:r>
            <a:r>
              <a:rPr lang="ru-RU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6–7 апреля 2023 года</a:t>
            </a:r>
          </a:p>
          <a:p>
            <a:pPr algn="l"/>
            <a:endParaRPr lang="en-US" sz="1800" b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8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Участники конференции:</a:t>
            </a:r>
            <a:endParaRPr lang="en-US" sz="1800" b="1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Участники конференции</a:t>
            </a:r>
            <a:r>
              <a:rPr lang="en-US" sz="1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-</a:t>
            </a:r>
            <a:r>
              <a:rPr lang="ru-RU" sz="1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студенты 1,2,3 курсов всех образовательных программ </a:t>
            </a:r>
            <a:r>
              <a:rPr lang="en-US" sz="1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Astana IT University</a:t>
            </a:r>
            <a:endParaRPr lang="ru-RU" sz="18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ru-RU" sz="1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Число участников от образовательной программы - не ограничено.</a:t>
            </a:r>
            <a:endParaRPr lang="ru-KZ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br>
              <a:rPr lang="ru-KZ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Рабочие языки конференции</a:t>
            </a:r>
            <a:r>
              <a:rPr lang="ru-RU" sz="18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английский, казахский, русский.</a:t>
            </a:r>
            <a:endParaRPr lang="en-US" sz="18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80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l"/>
            <a:r>
              <a:rPr lang="ru-RU" sz="1800" b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Срок</a:t>
            </a:r>
            <a:r>
              <a:rPr lang="en-US" sz="1800" b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ru-RU" sz="1800" b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приема заявок </a:t>
            </a:r>
            <a:r>
              <a:rPr lang="ru-RU" sz="180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 до 31 марта 202</a:t>
            </a:r>
            <a:r>
              <a:rPr lang="en-US" sz="180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3</a:t>
            </a:r>
            <a:r>
              <a:rPr lang="ru-RU" sz="180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года </a:t>
            </a:r>
            <a:endParaRPr lang="en-US" sz="180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l"/>
            <a:r>
              <a:rPr lang="ru-RU" sz="180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Не более двух человек в качестве автора одного доклада</a:t>
            </a:r>
            <a:endParaRPr lang="ru-KZ" sz="2000"/>
          </a:p>
          <a:p>
            <a:pPr algn="l"/>
            <a:endParaRPr lang="ru-RU" sz="18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/>
            <a:endParaRPr lang="ru-KZ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DAE5A1D-4FE6-7C8F-F698-1AF53DA5B15D}"/>
              </a:ext>
            </a:extLst>
          </p:cNvPr>
          <p:cNvCxnSpPr/>
          <p:nvPr/>
        </p:nvCxnSpPr>
        <p:spPr>
          <a:xfrm flipV="1">
            <a:off x="528320" y="6702552"/>
            <a:ext cx="11186160" cy="304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ятиугольник 84">
            <a:extLst>
              <a:ext uri="{FF2B5EF4-FFF2-40B4-BE49-F238E27FC236}">
                <a16:creationId xmlns:a16="http://schemas.microsoft.com/office/drawing/2014/main" id="{78DB9BC6-FDD6-51F9-51C1-E009974DEF34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0FBA8D-A7A0-D3D3-B79A-28505C359C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graphicFrame>
        <p:nvGraphicFramePr>
          <p:cNvPr id="4" name="Таблица 10">
            <a:extLst>
              <a:ext uri="{FF2B5EF4-FFF2-40B4-BE49-F238E27FC236}">
                <a16:creationId xmlns:a16="http://schemas.microsoft.com/office/drawing/2014/main" id="{0ED482F1-221B-E4B5-8C1F-66B699672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068234"/>
              </p:ext>
            </p:extLst>
          </p:nvPr>
        </p:nvGraphicFramePr>
        <p:xfrm>
          <a:off x="5513033" y="1022864"/>
          <a:ext cx="6558655" cy="4812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318">
                  <a:extLst>
                    <a:ext uri="{9D8B030D-6E8A-4147-A177-3AD203B41FA5}">
                      <a16:colId xmlns:a16="http://schemas.microsoft.com/office/drawing/2014/main" val="1863742613"/>
                    </a:ext>
                  </a:extLst>
                </a:gridCol>
                <a:gridCol w="3771337">
                  <a:extLst>
                    <a:ext uri="{9D8B030D-6E8A-4147-A177-3AD203B41FA5}">
                      <a16:colId xmlns:a16="http://schemas.microsoft.com/office/drawing/2014/main" val="1173526985"/>
                    </a:ext>
                  </a:extLst>
                </a:gridCol>
              </a:tblGrid>
              <a:tr h="3703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Программный комитет</a:t>
                      </a:r>
                      <a:endParaRPr lang="ru-KZ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KZ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Оргкомитет конференции</a:t>
                      </a:r>
                      <a:endParaRPr lang="ru-K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KZ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99981"/>
                  </a:ext>
                </a:extLst>
              </a:tr>
              <a:tr h="4294111">
                <a:tc>
                  <a:txBody>
                    <a:bodyPr/>
                    <a:lstStyle/>
                    <a:p>
                      <a:pPr marL="0" indent="45021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KZ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Алимжанов Е.С. </a:t>
                      </a:r>
                      <a:endParaRPr lang="ru-K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45021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KZ" sz="140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Касабек</a:t>
                      </a:r>
                      <a:r>
                        <a:rPr lang="ru-KZ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С.А.</a:t>
                      </a:r>
                      <a:endParaRPr lang="ru-K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45021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KZ" sz="140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Абитова</a:t>
                      </a:r>
                      <a:r>
                        <a:rPr lang="ru-KZ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Г.А.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45021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KZ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Саринова А.Ж.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45021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KZ" sz="140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Алдашева</a:t>
                      </a:r>
                      <a:r>
                        <a:rPr lang="ru-KZ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Л.С.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45021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KZ" sz="140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Жумагалиева</a:t>
                      </a:r>
                      <a:r>
                        <a:rPr lang="ru-KZ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Г.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45021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KZ" sz="140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Уразбекова</a:t>
                      </a:r>
                      <a:r>
                        <a:rPr lang="ru-KZ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А.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45021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KZ" sz="140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Жалмагамбетова</a:t>
                      </a:r>
                      <a:r>
                        <a:rPr lang="ru-KZ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С.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45021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KZ" sz="140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Досымхан</a:t>
                      </a:r>
                      <a:r>
                        <a:rPr lang="ru-KZ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Е.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45021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Сейдин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А</a:t>
                      </a:r>
                      <a:endParaRPr lang="ru-K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45021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Зуева Айгерим   </a:t>
                      </a:r>
                      <a:endParaRPr lang="ru-K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45021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Сламгажы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Айнур </a:t>
                      </a:r>
                      <a:endParaRPr lang="ru-K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45021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Ещенкулова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Гаухар </a:t>
                      </a:r>
                      <a:endParaRPr lang="ru-K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45021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Омиргалиев</a:t>
                      </a: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Р. </a:t>
                      </a:r>
                      <a:endParaRPr lang="ru-KZ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450215"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Нургазы М.</a:t>
                      </a:r>
                      <a:endParaRPr lang="ru-KZ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y-KG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науки и инноваций</a:t>
                      </a:r>
                    </a:p>
                    <a:p>
                      <a:r>
                        <a:rPr lang="ky-KG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ky-KG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компьютерной инженерии </a:t>
                      </a:r>
                    </a:p>
                    <a:p>
                      <a:r>
                        <a:rPr lang="ky-KG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Еспенбетова Д. Сеньор-лектор </a:t>
                      </a:r>
                    </a:p>
                    <a:p>
                      <a:r>
                        <a:rPr lang="ky-KG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Мусина Г. Сеньор-лектор </a:t>
                      </a:r>
                    </a:p>
                    <a:p>
                      <a:r>
                        <a:rPr lang="ky-KG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ДИСиКБ</a:t>
                      </a:r>
                      <a:endParaRPr lang="ky-KG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y-KG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Рзаева Л.Г. ассистент профессор </a:t>
                      </a:r>
                    </a:p>
                    <a:p>
                      <a:r>
                        <a:rPr lang="ky-KG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Камбар Д. инженер </a:t>
                      </a:r>
                    </a:p>
                    <a:p>
                      <a:r>
                        <a:rPr lang="ky-KG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креативных индустрий</a:t>
                      </a:r>
                      <a:endParaRPr lang="ky-KG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Игбаев С.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Шакенова Шынар</a:t>
                      </a:r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y-KG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вычислений и науки о данных</a:t>
                      </a:r>
                    </a:p>
                    <a:p>
                      <a:endParaRPr lang="ky-KG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y-KG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Департамент общеобразовательных дисциплин </a:t>
                      </a:r>
                    </a:p>
                    <a:p>
                      <a:r>
                        <a:rPr lang="ky-KG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Жанабилова Диана </a:t>
                      </a:r>
                    </a:p>
                    <a:p>
                      <a:r>
                        <a:rPr lang="ky-KG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Орманова Асель </a:t>
                      </a:r>
                    </a:p>
                    <a:p>
                      <a:endParaRPr lang="ky-KG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ky-KG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277418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5E0D94-5AB2-4DDC-B69D-E609B41AD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6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66A45AC-0770-433F-3C77-67E85FDA00D6}"/>
              </a:ext>
            </a:extLst>
          </p:cNvPr>
          <p:cNvSpPr/>
          <p:nvPr/>
        </p:nvSpPr>
        <p:spPr>
          <a:xfrm>
            <a:off x="570803" y="1854527"/>
            <a:ext cx="5076825" cy="1015664"/>
          </a:xfrm>
          <a:prstGeom prst="roundRect">
            <a:avLst>
              <a:gd name="adj" fmla="val 90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36EA81-602F-1FC8-309E-DFF745CE9AB4}"/>
              </a:ext>
            </a:extLst>
          </p:cNvPr>
          <p:cNvSpPr txBox="1"/>
          <p:nvPr/>
        </p:nvSpPr>
        <p:spPr>
          <a:xfrm>
            <a:off x="833114" y="1958331"/>
            <a:ext cx="4439521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ru-RU" b="1" dirty="0">
                <a:effectLst/>
                <a:latin typeface="Akrobat Black"/>
                <a:ea typeface="Calibri" panose="020F0502020204030204" pitchFamily="34" charset="0"/>
              </a:rPr>
              <a:t>В AITU</a:t>
            </a:r>
            <a:r>
              <a:rPr lang="ru-RU" b="1" dirty="0">
                <a:latin typeface="Akrobat Black"/>
                <a:ea typeface="Calibri" panose="020F0502020204030204" pitchFamily="34" charset="0"/>
              </a:rPr>
              <a:t> за 2020-2022</a:t>
            </a:r>
            <a:r>
              <a:rPr lang="ru-RU" b="1" dirty="0">
                <a:effectLst/>
                <a:latin typeface="Akrobat Black"/>
                <a:ea typeface="Calibri" panose="020F0502020204030204" pitchFamily="34" charset="0"/>
              </a:rPr>
              <a:t> </a:t>
            </a:r>
            <a:r>
              <a:rPr lang="ru-RU" b="1" dirty="0">
                <a:latin typeface="Akrobat Black"/>
                <a:ea typeface="Calibri" panose="020F0502020204030204" pitchFamily="34" charset="0"/>
              </a:rPr>
              <a:t>года </a:t>
            </a:r>
          </a:p>
          <a:p>
            <a:pPr algn="ctr"/>
            <a:r>
              <a:rPr lang="ru-RU" b="1" dirty="0">
                <a:latin typeface="Akrobat Black"/>
                <a:ea typeface="Calibri" panose="020F0502020204030204" pitchFamily="34" charset="0"/>
              </a:rPr>
              <a:t>реализуются 37</a:t>
            </a:r>
            <a:r>
              <a:rPr lang="ru-RU" b="1" dirty="0">
                <a:effectLst/>
                <a:latin typeface="Akrobat Black"/>
                <a:ea typeface="Calibri" panose="020F0502020204030204" pitchFamily="34" charset="0"/>
              </a:rPr>
              <a:t> </a:t>
            </a:r>
            <a:r>
              <a:rPr lang="ru-RU" b="1" dirty="0">
                <a:latin typeface="Akrobat Black"/>
                <a:ea typeface="Calibri" panose="020F0502020204030204" pitchFamily="34" charset="0"/>
              </a:rPr>
              <a:t>проектов</a:t>
            </a:r>
            <a:endParaRPr lang="ru-RU" b="1" dirty="0">
              <a:latin typeface="Akrobat Black"/>
            </a:endParaRPr>
          </a:p>
        </p:txBody>
      </p:sp>
      <p:graphicFrame>
        <p:nvGraphicFramePr>
          <p:cNvPr id="28" name="Таблица 27">
            <a:extLst>
              <a:ext uri="{FF2B5EF4-FFF2-40B4-BE49-F238E27FC236}">
                <a16:creationId xmlns:a16="http://schemas.microsoft.com/office/drawing/2014/main" id="{7C77107C-B782-EDCA-BA71-92CD80EDFF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904377"/>
              </p:ext>
            </p:extLst>
          </p:nvPr>
        </p:nvGraphicFramePr>
        <p:xfrm>
          <a:off x="576146" y="2862146"/>
          <a:ext cx="5048953" cy="33110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0286">
                  <a:extLst>
                    <a:ext uri="{9D8B030D-6E8A-4147-A177-3AD203B41FA5}">
                      <a16:colId xmlns:a16="http://schemas.microsoft.com/office/drawing/2014/main" val="2307712234"/>
                    </a:ext>
                  </a:extLst>
                </a:gridCol>
                <a:gridCol w="2048667">
                  <a:extLst>
                    <a:ext uri="{9D8B030D-6E8A-4147-A177-3AD203B41FA5}">
                      <a16:colId xmlns:a16="http://schemas.microsoft.com/office/drawing/2014/main" val="4186598034"/>
                    </a:ext>
                  </a:extLst>
                </a:gridCol>
              </a:tblGrid>
              <a:tr h="551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krobat"/>
                        </a:rPr>
                        <a:t>Источник научных проектов</a:t>
                      </a:r>
                      <a:endParaRPr lang="ru-RU" sz="1100">
                        <a:effectLst/>
                        <a:latin typeface="Akroba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krobat"/>
                        </a:rPr>
                        <a:t>Стоимость проекта на весь период, </a:t>
                      </a:r>
                      <a:r>
                        <a:rPr lang="ru-RU" sz="1400" err="1">
                          <a:effectLst/>
                          <a:latin typeface="Akrobat"/>
                        </a:rPr>
                        <a:t>тг</a:t>
                      </a:r>
                      <a:endParaRPr lang="ru-RU" sz="1100">
                        <a:effectLst/>
                        <a:latin typeface="Akroba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544515"/>
                  </a:ext>
                </a:extLst>
              </a:tr>
              <a:tr h="4553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krobat"/>
                        </a:rPr>
                        <a:t>ВСЕГО (</a:t>
                      </a:r>
                      <a:r>
                        <a:rPr lang="ru-RU" sz="1400" b="1">
                          <a:latin typeface="Akrobat Black"/>
                          <a:ea typeface="Calibri" panose="020F0502020204030204" pitchFamily="34" charset="0"/>
                        </a:rPr>
                        <a:t>37</a:t>
                      </a:r>
                      <a:r>
                        <a:rPr lang="ru-RU" sz="1400">
                          <a:effectLst/>
                          <a:latin typeface="Akrobat"/>
                        </a:rPr>
                        <a:t>)</a:t>
                      </a:r>
                      <a:endParaRPr lang="ru-RU" sz="1100">
                        <a:effectLst/>
                        <a:latin typeface="Akroba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1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krobat"/>
                        </a:rPr>
                        <a:t>1 405 544 360</a:t>
                      </a:r>
                      <a:endParaRPr lang="ru-RU" b="1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1605113"/>
                  </a:ext>
                </a:extLst>
              </a:tr>
              <a:tr h="68129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krobat"/>
                        </a:rPr>
                        <a:t>От Комитета науки МНВО РК (18)</a:t>
                      </a:r>
                      <a:endParaRPr lang="ru-RU" sz="1100">
                        <a:effectLst/>
                        <a:latin typeface="Akroba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krobat"/>
                        </a:rPr>
                        <a:t>1 085 637 212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780801"/>
                  </a:ext>
                </a:extLst>
              </a:tr>
              <a:tr h="4553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krobat"/>
                        </a:rPr>
                        <a:t>Гранты на коммерциализацию (1)</a:t>
                      </a:r>
                      <a:endParaRPr lang="ru-RU" sz="1100">
                        <a:effectLst/>
                        <a:latin typeface="Akroba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krobat"/>
                        </a:rPr>
                        <a:t>275 000 000</a:t>
                      </a:r>
                      <a:endParaRPr lang="ru-RU" sz="1100" dirty="0">
                        <a:effectLst/>
                        <a:latin typeface="Akroba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7861638"/>
                  </a:ext>
                </a:extLst>
              </a:tr>
              <a:tr h="4055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krobat"/>
                        </a:rPr>
                        <a:t>Хоздоговорные научные проекты(4)</a:t>
                      </a:r>
                      <a:endParaRPr lang="ru-RU" sz="1100">
                        <a:effectLst/>
                        <a:latin typeface="Akroba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krobat"/>
                        </a:rPr>
                        <a:t>11 060 000</a:t>
                      </a:r>
                      <a:endParaRPr lang="ru-RU" sz="1100" dirty="0">
                        <a:effectLst/>
                        <a:latin typeface="Akroba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4118514"/>
                  </a:ext>
                </a:extLst>
              </a:tr>
              <a:tr h="3531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krobat"/>
                        </a:rPr>
                        <a:t>Международные (5)</a:t>
                      </a:r>
                      <a:endParaRPr lang="ru-RU" sz="1100">
                        <a:effectLst/>
                        <a:latin typeface="Akrobat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  <a:latin typeface="Akrobat"/>
                        </a:rPr>
                        <a:t>24 847 148</a:t>
                      </a:r>
                      <a:endParaRPr lang="ru-RU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3830206"/>
                  </a:ext>
                </a:extLst>
              </a:tr>
              <a:tr h="4088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Akrobat"/>
                        </a:rPr>
                        <a:t>Внутривузовские (9)</a:t>
                      </a:r>
                      <a:endParaRPr lang="ru-RU" sz="1100">
                        <a:effectLst/>
                        <a:latin typeface="Akrobat" panose="00000600000000000000" pitchFamily="50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Akrobat"/>
                        </a:rPr>
                        <a:t>9 000 000</a:t>
                      </a:r>
                      <a:endParaRPr lang="ru-RU" sz="1100" dirty="0">
                        <a:effectLst/>
                        <a:latin typeface="Akroba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7866375"/>
                  </a:ext>
                </a:extLst>
              </a:tr>
            </a:tbl>
          </a:graphicData>
        </a:graphic>
      </p:graphicFrame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BF44BD7D-B664-D7BA-1DB6-7E1755796AF9}"/>
              </a:ext>
            </a:extLst>
          </p:cNvPr>
          <p:cNvSpPr/>
          <p:nvPr/>
        </p:nvSpPr>
        <p:spPr>
          <a:xfrm>
            <a:off x="5761215" y="2483797"/>
            <a:ext cx="6094157" cy="904152"/>
          </a:xfrm>
          <a:prstGeom prst="roundRect">
            <a:avLst>
              <a:gd name="adj" fmla="val 90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098B8D-CB1B-6440-9E65-FD2D2FAED6B8}"/>
              </a:ext>
            </a:extLst>
          </p:cNvPr>
          <p:cNvSpPr txBox="1"/>
          <p:nvPr/>
        </p:nvSpPr>
        <p:spPr>
          <a:xfrm>
            <a:off x="5949233" y="2478575"/>
            <a:ext cx="5768374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ru-RU" sz="12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За 2020-2022</a:t>
            </a:r>
            <a:r>
              <a:rPr lang="ru-RU" sz="1200">
                <a:latin typeface="Times New Roman"/>
                <a:ea typeface="Calibri" panose="020F0502020204030204" pitchFamily="34" charset="0"/>
                <a:cs typeface="Times New Roman"/>
              </a:rPr>
              <a:t> годы </a:t>
            </a:r>
            <a:r>
              <a:rPr lang="ru-RU" sz="12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было подано </a:t>
            </a:r>
            <a:r>
              <a:rPr lang="ru-RU" sz="1200">
                <a:latin typeface="Times New Roman"/>
                <a:ea typeface="Calibri" panose="020F0502020204030204" pitchFamily="34" charset="0"/>
                <a:cs typeface="Times New Roman"/>
              </a:rPr>
              <a:t>68</a:t>
            </a:r>
            <a:r>
              <a:rPr lang="ru-RU" sz="12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 panose="020F0502020204030204" pitchFamily="34" charset="0"/>
                <a:cs typeface="Times New Roman"/>
              </a:rPr>
              <a:t>заявок</a:t>
            </a:r>
            <a:r>
              <a:rPr lang="ru-RU" sz="12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на конкурсы ГФ, ПЦФ, коммерциализации. Из них </a:t>
            </a:r>
            <a:r>
              <a:rPr lang="ru-RU" sz="1200">
                <a:latin typeface="Times New Roman"/>
                <a:ea typeface="Calibri" panose="020F0502020204030204" pitchFamily="34" charset="0"/>
                <a:cs typeface="Times New Roman"/>
              </a:rPr>
              <a:t>по ГФ одобрены</a:t>
            </a:r>
            <a:r>
              <a:rPr lang="ru-RU" sz="12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 panose="020F0502020204030204" pitchFamily="34" charset="0"/>
                <a:cs typeface="Times New Roman"/>
              </a:rPr>
              <a:t>7 проектов.  </a:t>
            </a:r>
          </a:p>
          <a:p>
            <a:pPr algn="just"/>
            <a:r>
              <a:rPr lang="ru-RU" sz="1200">
                <a:latin typeface="Times New Roman"/>
                <a:ea typeface="Calibri" panose="020F0502020204030204" pitchFamily="34" charset="0"/>
                <a:cs typeface="Times New Roman"/>
              </a:rPr>
              <a:t>Конкурс ПЦФ подано 3, одобрено 1. </a:t>
            </a:r>
          </a:p>
          <a:p>
            <a:pPr algn="just"/>
            <a:r>
              <a:rPr lang="ru-RU" sz="1200">
                <a:latin typeface="Times New Roman"/>
                <a:cs typeface="Times New Roman"/>
              </a:rPr>
              <a:t>Фонд науки поданы 2, не  одобрены.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19A752BB-F7E9-E950-1D4C-329D0078D28A}"/>
              </a:ext>
            </a:extLst>
          </p:cNvPr>
          <p:cNvSpPr/>
          <p:nvPr/>
        </p:nvSpPr>
        <p:spPr>
          <a:xfrm>
            <a:off x="5770507" y="3425583"/>
            <a:ext cx="6084865" cy="1117883"/>
          </a:xfrm>
          <a:prstGeom prst="roundRect">
            <a:avLst>
              <a:gd name="adj" fmla="val 90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BBB29C-9E41-51CC-46C2-CF829D6D45F6}"/>
              </a:ext>
            </a:extLst>
          </p:cNvPr>
          <p:cNvSpPr txBox="1"/>
          <p:nvPr/>
        </p:nvSpPr>
        <p:spPr>
          <a:xfrm>
            <a:off x="5874892" y="3573674"/>
            <a:ext cx="578696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ru-RU" sz="1200">
                <a:latin typeface="Times New Roman"/>
                <a:ea typeface="Calibri" panose="020F0502020204030204" pitchFamily="34" charset="0"/>
                <a:cs typeface="Times New Roman"/>
              </a:rPr>
              <a:t>Подано 22 заявки на </a:t>
            </a:r>
            <a:r>
              <a:rPr lang="ru-RU" sz="12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ГФ </a:t>
            </a:r>
            <a:r>
              <a:rPr lang="ru-RU" sz="1200">
                <a:latin typeface="Times New Roman"/>
                <a:ea typeface="Calibri" panose="020F0502020204030204" pitchFamily="34" charset="0"/>
                <a:cs typeface="Times New Roman"/>
              </a:rPr>
              <a:t>КН МНВО РК для </a:t>
            </a:r>
            <a:r>
              <a:rPr lang="ru-RU" sz="12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молодых ученых </a:t>
            </a:r>
            <a:r>
              <a:rPr lang="ru-RU" sz="1200">
                <a:latin typeface="Times New Roman"/>
                <a:ea typeface="Calibri" panose="020F0502020204030204" pitchFamily="34" charset="0"/>
                <a:cs typeface="Times New Roman"/>
              </a:rPr>
              <a:t>по проекту «</a:t>
            </a:r>
            <a:r>
              <a:rPr lang="ru-RU" sz="1200" err="1">
                <a:latin typeface="Times New Roman"/>
                <a:ea typeface="Calibri" panose="020F0502020204030204" pitchFamily="34" charset="0"/>
                <a:cs typeface="Times New Roman"/>
              </a:rPr>
              <a:t>Жас</a:t>
            </a:r>
            <a:r>
              <a:rPr lang="ru-RU" sz="1200"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ru-RU" sz="1200" err="1">
                <a:latin typeface="Times New Roman"/>
                <a:ea typeface="Calibri" panose="020F0502020204030204" pitchFamily="34" charset="0"/>
                <a:cs typeface="Times New Roman"/>
              </a:rPr>
              <a:t>ғалым</a:t>
            </a:r>
            <a:r>
              <a:rPr lang="ru-RU" sz="1200">
                <a:latin typeface="Times New Roman"/>
                <a:ea typeface="Calibri" panose="020F0502020204030204" pitchFamily="34" charset="0"/>
                <a:cs typeface="Times New Roman"/>
              </a:rPr>
              <a:t>» на</a:t>
            </a:r>
            <a:r>
              <a:rPr lang="ru-RU" sz="12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2022-2024</a:t>
            </a:r>
            <a:r>
              <a:rPr lang="ru-RU" sz="1200">
                <a:latin typeface="Times New Roman"/>
                <a:ea typeface="Calibri" panose="020F0502020204030204" pitchFamily="34" charset="0"/>
                <a:cs typeface="Times New Roman"/>
              </a:rPr>
              <a:t> и 2023-2025 гг., из которых 7 заявок одобрены</a:t>
            </a:r>
            <a:r>
              <a:rPr lang="ru-RU" sz="12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, </a:t>
            </a:r>
            <a:r>
              <a:rPr lang="ru-RU" sz="1200">
                <a:latin typeface="Times New Roman"/>
                <a:ea typeface="Calibri" panose="020F0502020204030204" pitchFamily="34" charset="0"/>
                <a:cs typeface="Times New Roman"/>
              </a:rPr>
              <a:t>7 – на рассмотрении</a:t>
            </a:r>
            <a:r>
              <a:rPr lang="ru-RU" sz="12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.</a:t>
            </a:r>
            <a:endParaRPr lang="ru-RU" sz="1200">
              <a:latin typeface="Times New Roman"/>
              <a:cs typeface="Times New Roman"/>
            </a:endParaRPr>
          </a:p>
          <a:p>
            <a:pPr algn="just"/>
            <a:r>
              <a:rPr lang="ru-RU" sz="1200">
                <a:latin typeface="Times New Roman"/>
                <a:cs typeface="Times New Roman"/>
              </a:rPr>
              <a:t>по ГФ КН МНВО РК для молодых ученых на 2022-2024 и 2023-2024 годы  Поданы -12, одобрены- 2, на рассмотрении- 6 проектов </a:t>
            </a:r>
            <a:endParaRPr lang="ru-RU" sz="1200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5CE29BDA-E56C-D007-E659-1608AA38B82B}"/>
              </a:ext>
            </a:extLst>
          </p:cNvPr>
          <p:cNvSpPr/>
          <p:nvPr/>
        </p:nvSpPr>
        <p:spPr>
          <a:xfrm>
            <a:off x="5795635" y="4581100"/>
            <a:ext cx="6094156" cy="699714"/>
          </a:xfrm>
          <a:prstGeom prst="roundRect">
            <a:avLst>
              <a:gd name="adj" fmla="val 90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B9443B-48F0-F4F1-8311-2B25BA0BFC45}"/>
              </a:ext>
            </a:extLst>
          </p:cNvPr>
          <p:cNvSpPr txBox="1"/>
          <p:nvPr/>
        </p:nvSpPr>
        <p:spPr>
          <a:xfrm>
            <a:off x="5939940" y="4701905"/>
            <a:ext cx="562898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ru-RU" sz="12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1 грант на коммерциализацию Центра компетенций «Электронная промышленность» по грантовой программе МЦРИАП РК и Всемирного банка.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715D5D13-74B4-95EC-7AD3-41FF3B793ECB}"/>
              </a:ext>
            </a:extLst>
          </p:cNvPr>
          <p:cNvSpPr/>
          <p:nvPr/>
        </p:nvSpPr>
        <p:spPr>
          <a:xfrm>
            <a:off x="5795635" y="5318448"/>
            <a:ext cx="6094157" cy="569616"/>
          </a:xfrm>
          <a:prstGeom prst="roundRect">
            <a:avLst>
              <a:gd name="adj" fmla="val 90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610C21-3F54-B5B0-7692-5C8A242136C3}"/>
              </a:ext>
            </a:extLst>
          </p:cNvPr>
          <p:cNvSpPr txBox="1"/>
          <p:nvPr/>
        </p:nvSpPr>
        <p:spPr>
          <a:xfrm>
            <a:off x="5879537" y="5359718"/>
            <a:ext cx="576837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ru-RU" sz="1200">
                <a:latin typeface="Times New Roman"/>
                <a:ea typeface="Calibri" panose="020F0502020204030204" pitchFamily="34" charset="0"/>
                <a:cs typeface="Times New Roman"/>
              </a:rPr>
              <a:t>5</a:t>
            </a:r>
            <a:r>
              <a:rPr lang="ru-RU" sz="12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международных </a:t>
            </a:r>
            <a:r>
              <a:rPr lang="ru-RU" sz="1200">
                <a:latin typeface="Times New Roman"/>
                <a:ea typeface="Calibri" panose="020F0502020204030204" pitchFamily="34" charset="0"/>
                <a:cs typeface="Times New Roman"/>
              </a:rPr>
              <a:t>проектов</a:t>
            </a:r>
            <a:r>
              <a:rPr lang="ru-RU" sz="12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:</a:t>
            </a:r>
            <a:r>
              <a:rPr lang="ru-RU" sz="120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2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Creative Spark British </a:t>
            </a:r>
            <a:r>
              <a:rPr lang="en-US" sz="1200">
                <a:latin typeface="Times New Roman"/>
                <a:ea typeface="Calibri" panose="020F0502020204030204" pitchFamily="34" charset="0"/>
                <a:cs typeface="Times New Roman"/>
              </a:rPr>
              <a:t>Council;</a:t>
            </a:r>
            <a:r>
              <a:rPr lang="en-US" sz="12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20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200" err="1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Грант</a:t>
            </a:r>
            <a:r>
              <a:rPr lang="en-US" sz="12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"Frontiers Champions</a:t>
            </a:r>
            <a:r>
              <a:rPr lang="en-US" sz="1200">
                <a:latin typeface="Times New Roman"/>
                <a:ea typeface="Calibri" panose="020F0502020204030204" pitchFamily="34" charset="0"/>
                <a:cs typeface="Times New Roman"/>
              </a:rPr>
              <a:t>";  PEER Network ( 2 </a:t>
            </a:r>
            <a:r>
              <a:rPr lang="en-US" sz="1200" err="1">
                <a:latin typeface="Times New Roman"/>
                <a:ea typeface="Calibri" panose="020F0502020204030204" pitchFamily="34" charset="0"/>
                <a:cs typeface="Times New Roman"/>
              </a:rPr>
              <a:t>проекта</a:t>
            </a:r>
            <a:r>
              <a:rPr lang="en-US" sz="1200">
                <a:latin typeface="Times New Roman"/>
                <a:ea typeface="Calibri" panose="020F0502020204030204" pitchFamily="34" charset="0"/>
                <a:cs typeface="Times New Roman"/>
              </a:rPr>
              <a:t>); </a:t>
            </a:r>
            <a:r>
              <a:rPr lang="en-US" sz="1200">
                <a:latin typeface="Times New Roman"/>
                <a:ea typeface="+mn-lt"/>
                <a:cs typeface="Times New Roman"/>
              </a:rPr>
              <a:t> </a:t>
            </a:r>
            <a:r>
              <a:rPr lang="en-US" sz="1200">
                <a:latin typeface="Times New Roman"/>
                <a:ea typeface="+mn-lt"/>
                <a:cs typeface="+mn-lt"/>
              </a:rPr>
              <a:t>Erasmus JMO</a:t>
            </a:r>
            <a:endParaRPr lang="ru-RU" sz="120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4" name="Прямоугольник 52">
            <a:extLst>
              <a:ext uri="{FF2B5EF4-FFF2-40B4-BE49-F238E27FC236}">
                <a16:creationId xmlns:a16="http://schemas.microsoft.com/office/drawing/2014/main" id="{B9123517-3BE5-ADC1-FF84-E75DEB09172A}"/>
              </a:ext>
            </a:extLst>
          </p:cNvPr>
          <p:cNvSpPr/>
          <p:nvPr/>
        </p:nvSpPr>
        <p:spPr>
          <a:xfrm>
            <a:off x="3577" y="149984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>
                <a:latin typeface="Times New Roman"/>
                <a:cs typeface="Times New Roman"/>
              </a:rPr>
              <a:t>Сводная информация по научным проектам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9" name="Пятиугольник 55">
            <a:extLst>
              <a:ext uri="{FF2B5EF4-FFF2-40B4-BE49-F238E27FC236}">
                <a16:creationId xmlns:a16="http://schemas.microsoft.com/office/drawing/2014/main" id="{E9253F85-2DF0-9E8D-BCBC-F6E4363C9DF2}"/>
              </a:ext>
            </a:extLst>
          </p:cNvPr>
          <p:cNvSpPr/>
          <p:nvPr/>
        </p:nvSpPr>
        <p:spPr>
          <a:xfrm rot="5400000">
            <a:off x="16369" y="55171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21358D-C8DF-6B38-4D09-4D1A317CF11E}"/>
              </a:ext>
            </a:extLst>
          </p:cNvPr>
          <p:cNvSpPr txBox="1"/>
          <p:nvPr/>
        </p:nvSpPr>
        <p:spPr>
          <a:xfrm>
            <a:off x="570570" y="784303"/>
            <a:ext cx="11208833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400" b="1">
                <a:latin typeface="Times New Roman"/>
                <a:cs typeface="Segoe UI"/>
              </a:rPr>
              <a:t>Сумма финансирования за 2020-2022:   1 394 084 360 тенге</a:t>
            </a:r>
            <a:endParaRPr lang="ru-RU" sz="1400">
              <a:latin typeface="Times New Roman"/>
              <a:cs typeface="Segoe UI"/>
            </a:endParaRPr>
          </a:p>
          <a:p>
            <a:r>
              <a:rPr lang="ru-RU" sz="1400" b="1">
                <a:latin typeface="Times New Roman"/>
                <a:cs typeface="Segoe UI"/>
              </a:rPr>
              <a:t>Источники финансирования: </a:t>
            </a:r>
            <a:r>
              <a:rPr lang="ru-RU" sz="1400">
                <a:latin typeface="Times New Roman"/>
                <a:cs typeface="Segoe UI"/>
              </a:rPr>
              <a:t>МНВО РК, МЦРИАП РК (WB Стимулирование продуктивных инноваций), British Council, Royal Academy </a:t>
            </a:r>
            <a:r>
              <a:rPr lang="ru-RU" sz="1400" err="1">
                <a:latin typeface="Times New Roman"/>
                <a:cs typeface="Segoe UI"/>
              </a:rPr>
              <a:t>of</a:t>
            </a:r>
            <a:r>
              <a:rPr lang="ru-RU" sz="1400">
                <a:latin typeface="Times New Roman"/>
                <a:cs typeface="Segoe UI"/>
              </a:rPr>
              <a:t> </a:t>
            </a:r>
            <a:r>
              <a:rPr lang="ru-RU" sz="1400" err="1">
                <a:latin typeface="Times New Roman"/>
                <a:cs typeface="Segoe UI"/>
              </a:rPr>
              <a:t>Engeneering</a:t>
            </a:r>
            <a:r>
              <a:rPr lang="ru-RU" sz="1400">
                <a:latin typeface="Times New Roman"/>
                <a:cs typeface="Segoe UI"/>
              </a:rPr>
              <a:t> UK, </a:t>
            </a:r>
            <a:r>
              <a:rPr lang="ru-RU" sz="1400" err="1">
                <a:latin typeface="Times New Roman"/>
                <a:cs typeface="Segoe UI"/>
              </a:rPr>
              <a:t>Jane</a:t>
            </a:r>
            <a:r>
              <a:rPr lang="ru-RU" sz="1400">
                <a:latin typeface="Times New Roman"/>
                <a:cs typeface="Segoe UI"/>
              </a:rPr>
              <a:t> </a:t>
            </a:r>
            <a:r>
              <a:rPr lang="ru-RU" sz="1400" err="1">
                <a:latin typeface="Times New Roman"/>
                <a:cs typeface="Segoe UI"/>
              </a:rPr>
              <a:t>Mone</a:t>
            </a:r>
            <a:r>
              <a:rPr lang="ru-RU" sz="1400">
                <a:latin typeface="Times New Roman"/>
                <a:cs typeface="Segoe UI"/>
              </a:rPr>
              <a:t> EU, АО </a:t>
            </a:r>
            <a:r>
              <a:rPr lang="ru-RU" sz="1400" err="1">
                <a:latin typeface="Times New Roman"/>
                <a:cs typeface="Segoe UI"/>
              </a:rPr>
              <a:t>Жасыл</a:t>
            </a:r>
            <a:r>
              <a:rPr lang="ru-RU" sz="1400">
                <a:latin typeface="Times New Roman"/>
                <a:cs typeface="Segoe UI"/>
              </a:rPr>
              <a:t> Даму, </a:t>
            </a:r>
            <a:r>
              <a:rPr lang="ru-RU" sz="1400" err="1">
                <a:latin typeface="Times New Roman"/>
                <a:cs typeface="Segoe UI"/>
              </a:rPr>
              <a:t>внутривузовские</a:t>
            </a:r>
            <a:r>
              <a:rPr lang="ru-RU" sz="1400">
                <a:latin typeface="Times New Roman"/>
                <a:cs typeface="Segoe UI"/>
              </a:rPr>
              <a:t> и др.) </a:t>
            </a:r>
            <a:r>
              <a:rPr lang="ru-RU" sz="1400" b="1">
                <a:latin typeface="Times New Roman"/>
                <a:cs typeface="Segoe UI"/>
              </a:rPr>
              <a:t> </a:t>
            </a:r>
            <a:r>
              <a:rPr lang="en-US" sz="1400">
                <a:latin typeface="Times New Roman"/>
                <a:cs typeface="Segoe UI"/>
              </a:rPr>
              <a:t>​</a:t>
            </a:r>
          </a:p>
          <a:p>
            <a:r>
              <a:rPr lang="ru-RU" sz="1400" b="1">
                <a:latin typeface="Times New Roman"/>
                <a:cs typeface="Segoe UI"/>
              </a:rPr>
              <a:t>Цель: </a:t>
            </a:r>
            <a:r>
              <a:rPr lang="ru-RU" sz="1400">
                <a:latin typeface="Times New Roman"/>
                <a:cs typeface="Segoe UI"/>
              </a:rPr>
              <a:t>развитие науки, инноваций, коммерциализация РННТД, развитие международного научного сотрудничества, подготовка научных кадров, публикационная активность в БД </a:t>
            </a:r>
            <a:r>
              <a:rPr lang="ru-RU" sz="1400" err="1">
                <a:latin typeface="Times New Roman"/>
                <a:cs typeface="Segoe UI"/>
              </a:rPr>
              <a:t>Scopus</a:t>
            </a:r>
            <a:r>
              <a:rPr lang="ru-RU" sz="1400">
                <a:latin typeface="Times New Roman"/>
                <a:cs typeface="Segoe UI"/>
              </a:rPr>
              <a:t>, Web </a:t>
            </a:r>
            <a:r>
              <a:rPr lang="ru-RU" sz="1400" err="1">
                <a:latin typeface="Times New Roman"/>
                <a:cs typeface="Segoe UI"/>
              </a:rPr>
              <a:t>of</a:t>
            </a:r>
            <a:r>
              <a:rPr lang="ru-RU" sz="1400">
                <a:latin typeface="Times New Roman"/>
                <a:cs typeface="Segoe UI"/>
              </a:rPr>
              <a:t> Science</a:t>
            </a:r>
            <a:r>
              <a:rPr lang="en-US" sz="1400">
                <a:latin typeface="Times New Roman"/>
                <a:cs typeface="Segoe UI"/>
              </a:rPr>
              <a:t>​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2568DC3-926E-06EB-3531-CCFB6391D774}"/>
              </a:ext>
            </a:extLst>
          </p:cNvPr>
          <p:cNvSpPr/>
          <p:nvPr/>
        </p:nvSpPr>
        <p:spPr>
          <a:xfrm>
            <a:off x="5795634" y="5924388"/>
            <a:ext cx="6094157" cy="569616"/>
          </a:xfrm>
          <a:prstGeom prst="roundRect">
            <a:avLst>
              <a:gd name="adj" fmla="val 90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77B102-27BC-CD72-FC85-C931FE1CEEDD}"/>
              </a:ext>
            </a:extLst>
          </p:cNvPr>
          <p:cNvSpPr txBox="1"/>
          <p:nvPr/>
        </p:nvSpPr>
        <p:spPr>
          <a:xfrm>
            <a:off x="5874892" y="6031220"/>
            <a:ext cx="5768375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ru-RU" sz="1200">
                <a:latin typeface="Times New Roman"/>
                <a:ea typeface="Calibri" panose="020F0502020204030204" pitchFamily="34" charset="0"/>
                <a:cs typeface="Times New Roman"/>
              </a:rPr>
              <a:t>4</a:t>
            </a:r>
            <a:r>
              <a:rPr lang="ru-RU" sz="12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 panose="020F0502020204030204" pitchFamily="34" charset="0"/>
                <a:cs typeface="Times New Roman"/>
              </a:rPr>
              <a:t>хоздоговорных</a:t>
            </a:r>
            <a:r>
              <a:rPr lang="ru-RU" sz="12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ru-RU" sz="1200">
                <a:latin typeface="Times New Roman"/>
                <a:ea typeface="Calibri" panose="020F0502020204030204" pitchFamily="34" charset="0"/>
                <a:cs typeface="Times New Roman"/>
              </a:rPr>
              <a:t>проекта</a:t>
            </a:r>
            <a:r>
              <a:rPr lang="ru-RU" sz="12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:</a:t>
            </a:r>
            <a:r>
              <a:rPr lang="ru-RU" sz="1200">
                <a:latin typeface="Times New Roman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20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 </a:t>
            </a:r>
            <a:r>
              <a:rPr lang="en-US" sz="1200">
                <a:latin typeface="Times New Roman"/>
                <a:ea typeface="Calibri" panose="020F0502020204030204" pitchFamily="34" charset="0"/>
                <a:cs typeface="Times New Roman"/>
              </a:rPr>
              <a:t>ТОО "Solid Research Group" (2 </a:t>
            </a:r>
            <a:r>
              <a:rPr lang="en-US" sz="1200" err="1">
                <a:latin typeface="Times New Roman"/>
                <a:ea typeface="Calibri" panose="020F0502020204030204" pitchFamily="34" charset="0"/>
                <a:cs typeface="Times New Roman"/>
              </a:rPr>
              <a:t>проекта</a:t>
            </a:r>
            <a:r>
              <a:rPr lang="en-US" sz="1200">
                <a:latin typeface="Times New Roman"/>
                <a:ea typeface="Calibri" panose="020F0502020204030204" pitchFamily="34" charset="0"/>
                <a:cs typeface="Times New Roman"/>
              </a:rPr>
              <a:t>); ИП "</a:t>
            </a:r>
            <a:r>
              <a:rPr lang="en-US" sz="1200" err="1">
                <a:latin typeface="Times New Roman"/>
                <a:ea typeface="Calibri" panose="020F0502020204030204" pitchFamily="34" charset="0"/>
                <a:cs typeface="Times New Roman"/>
              </a:rPr>
              <a:t>Васильев</a:t>
            </a:r>
            <a:r>
              <a:rPr lang="en-US" sz="1200">
                <a:latin typeface="Times New Roman"/>
                <a:ea typeface="Calibri" panose="020F0502020204030204" pitchFamily="34" charset="0"/>
                <a:cs typeface="Times New Roman"/>
              </a:rPr>
              <a:t>"; АО "</a:t>
            </a:r>
            <a:r>
              <a:rPr lang="en-US" sz="1200" err="1">
                <a:latin typeface="Times New Roman"/>
                <a:ea typeface="Calibri" panose="020F0502020204030204" pitchFamily="34" charset="0"/>
                <a:cs typeface="Times New Roman"/>
              </a:rPr>
              <a:t>Жасыл</a:t>
            </a:r>
            <a:r>
              <a:rPr lang="en-US" sz="1200">
                <a:latin typeface="Times New Roman"/>
                <a:ea typeface="Calibri" panose="020F0502020204030204" pitchFamily="34" charset="0"/>
                <a:cs typeface="Times New Roman"/>
              </a:rPr>
              <a:t> Даму"</a:t>
            </a:r>
            <a:endParaRPr lang="en-US" sz="1200">
              <a:effectLst/>
              <a:latin typeface="Times New Roman"/>
              <a:ea typeface="Calibri" panose="020F0502020204030204" pitchFamily="34" charset="0"/>
              <a:cs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FC8A88-725A-BFE2-FD5B-5F331AC81E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104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CA632-C085-D01F-D858-9FD12FF8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01" y="660779"/>
            <a:ext cx="10283104" cy="384057"/>
          </a:xfrm>
        </p:spPr>
        <p:txBody>
          <a:bodyPr>
            <a:normAutofit/>
          </a:bodyPr>
          <a:lstStyle/>
          <a:p>
            <a:r>
              <a:rPr lang="ru-KZ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Тематические направления</a:t>
            </a:r>
            <a:r>
              <a:rPr lang="ru-RU" sz="16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и </a:t>
            </a:r>
            <a:r>
              <a:rPr lang="ru-RU" sz="16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секции конференции</a:t>
            </a:r>
            <a:endParaRPr lang="ru-KZ" sz="16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BFF47E-C8C8-3C9B-67CC-5E5A277E8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63" y="212408"/>
            <a:ext cx="950697" cy="488313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34E80F4-BDA7-8872-80D5-47E60072D8BF}"/>
              </a:ext>
            </a:extLst>
          </p:cNvPr>
          <p:cNvCxnSpPr/>
          <p:nvPr/>
        </p:nvCxnSpPr>
        <p:spPr>
          <a:xfrm flipV="1">
            <a:off x="502920" y="6630352"/>
            <a:ext cx="11186160" cy="304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DCE57D01-0366-8383-5054-F4EB4785A7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719623"/>
              </p:ext>
            </p:extLst>
          </p:nvPr>
        </p:nvGraphicFramePr>
        <p:xfrm>
          <a:off x="790113" y="1044836"/>
          <a:ext cx="10147368" cy="5199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0627">
                  <a:extLst>
                    <a:ext uri="{9D8B030D-6E8A-4147-A177-3AD203B41FA5}">
                      <a16:colId xmlns:a16="http://schemas.microsoft.com/office/drawing/2014/main" val="4030376104"/>
                    </a:ext>
                  </a:extLst>
                </a:gridCol>
                <a:gridCol w="2665333">
                  <a:extLst>
                    <a:ext uri="{9D8B030D-6E8A-4147-A177-3AD203B41FA5}">
                      <a16:colId xmlns:a16="http://schemas.microsoft.com/office/drawing/2014/main" val="1571330932"/>
                    </a:ext>
                  </a:extLst>
                </a:gridCol>
                <a:gridCol w="2161408">
                  <a:extLst>
                    <a:ext uri="{9D8B030D-6E8A-4147-A177-3AD203B41FA5}">
                      <a16:colId xmlns:a16="http://schemas.microsoft.com/office/drawing/2014/main" val="3333895795"/>
                    </a:ext>
                  </a:extLst>
                </a:gridCol>
              </a:tblGrid>
              <a:tr h="136852"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СЕКЦИИ</a:t>
                      </a:r>
                      <a:endParaRPr lang="ru-KZ" sz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СЕКЦИИ</a:t>
                      </a:r>
                      <a:endParaRPr lang="ru-KZ" sz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СЕКРЕТАРЬ СЕКЦИИ</a:t>
                      </a:r>
                      <a:endParaRPr lang="ru-KZ" sz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784399"/>
                  </a:ext>
                </a:extLst>
              </a:tr>
              <a:tr h="259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Информационная безопасность и кибербезопасность </a:t>
                      </a:r>
                      <a:endParaRPr lang="ru-KZ" sz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Иманбердиев</a:t>
                      </a:r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</a:t>
                      </a:r>
                      <a:endParaRPr lang="ru-KZ"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Нурланулы</a:t>
                      </a:r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С., CS-2011</a:t>
                      </a:r>
                      <a:r>
                        <a:rPr lang="ru-KZ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83000"/>
                  </a:ext>
                </a:extLst>
              </a:tr>
              <a:tr h="259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Автоматизация и телекоммуникация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KZ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Абитова</a:t>
                      </a:r>
                      <a:r>
                        <a:rPr lang="ru-KZ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Г.А.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Кантаева</a:t>
                      </a:r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А., IA-2101</a:t>
                      </a:r>
                      <a:r>
                        <a:rPr lang="ru-KZ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155691"/>
                  </a:ext>
                </a:extLst>
              </a:tr>
              <a:tr h="479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Социальные, политические и философские аспекты информационных технологий и безопасности</a:t>
                      </a:r>
                      <a:endParaRPr lang="ru-KZ" sz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Кусманова</a:t>
                      </a:r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</a:t>
                      </a:r>
                      <a:endParaRPr lang="ru-KZ" sz="1200" b="1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Шерьязданова</a:t>
                      </a:r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KZ"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885402"/>
                  </a:ext>
                </a:extLst>
              </a:tr>
              <a:tr h="422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Роль гуманитарных наук и изобразительного искусства в эпоху цифровых технологий</a:t>
                      </a:r>
                      <a:endParaRPr lang="ru-KZ" sz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Шаяхмет</a:t>
                      </a:r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Н. </a:t>
                      </a:r>
                      <a:endParaRPr lang="ru-KZ"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Рахымжанова</a:t>
                      </a:r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</a:t>
                      </a:r>
                      <a:endParaRPr lang="ru-KZ"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88906"/>
                  </a:ext>
                </a:extLst>
              </a:tr>
              <a:tr h="519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Цифровые технологии для образования и лингвистики в Казахстане: вызовы и решения</a:t>
                      </a:r>
                      <a:endParaRPr lang="ru-KZ" sz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Абжаппарова</a:t>
                      </a:r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М., </a:t>
                      </a:r>
                      <a:r>
                        <a:rPr lang="ru-RU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Толеш</a:t>
                      </a:r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Ф.</a:t>
                      </a:r>
                      <a:endParaRPr lang="ru-KZ" sz="1200" b="1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Исаханова</a:t>
                      </a:r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</a:t>
                      </a:r>
                      <a:endParaRPr lang="ru-KZ"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384250"/>
                  </a:ext>
                </a:extLst>
              </a:tr>
              <a:tr h="422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Цифровые технологии и роль данных в историко-культурном наследии: казахстанский и европейский взгляды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Тлешова</a:t>
                      </a:r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Ж.К. </a:t>
                      </a:r>
                      <a:endParaRPr lang="ru-KZ" sz="1200" b="1" i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Батталов</a:t>
                      </a:r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К.</a:t>
                      </a:r>
                      <a:endParaRPr lang="ru-KZ"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553484"/>
                  </a:ext>
                </a:extLst>
              </a:tr>
              <a:tr h="304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Аналитика данных и Big Data </a:t>
                      </a:r>
                      <a:endParaRPr lang="ru-KZ" sz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Нугуманова А.Б.</a:t>
                      </a:r>
                      <a:endParaRPr lang="ru-KZ"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Жанарыстанова</a:t>
                      </a:r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 </a:t>
                      </a:r>
                      <a:endParaRPr lang="ru-KZ"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18565"/>
                  </a:ext>
                </a:extLst>
              </a:tr>
              <a:tr h="259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Вычислительные науки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Муканова Б. Г.</a:t>
                      </a:r>
                      <a:endParaRPr lang="ru-KZ"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Герфанова</a:t>
                      </a:r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Э.Ф.</a:t>
                      </a:r>
                      <a:endParaRPr lang="ru-KZ"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862145"/>
                  </a:ext>
                </a:extLst>
              </a:tr>
              <a:tr h="259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Устойчивое технологическое предпринимательство в творческих отраслях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Нургужина</a:t>
                      </a:r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Асель</a:t>
                      </a:r>
                      <a:endParaRPr lang="ru-KZ"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Жумалдинова</a:t>
                      </a:r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Д.</a:t>
                      </a:r>
                      <a:endParaRPr lang="ru-KZ"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667318"/>
                  </a:ext>
                </a:extLst>
              </a:tr>
              <a:tr h="259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Цифровая журналистика, медиа и инновационные технологии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Сарсембаева</a:t>
                      </a:r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Асемгуль</a:t>
                      </a:r>
                      <a:endParaRPr lang="ru-KZ"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Ибраева Даяна</a:t>
                      </a:r>
                      <a:endParaRPr lang="ru-KZ"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345536"/>
                  </a:ext>
                </a:extLst>
              </a:tr>
              <a:tr h="259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Цифровые технологии, практики креативной экономики и управление ИТ-проектами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Ибадильдин</a:t>
                      </a:r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Нурхат</a:t>
                      </a:r>
                      <a:endParaRPr lang="ru-KZ"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Туркебаева</a:t>
                      </a:r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Карина</a:t>
                      </a:r>
                      <a:endParaRPr lang="ru-KZ"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683441"/>
                  </a:ext>
                </a:extLst>
              </a:tr>
              <a:tr h="259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Информационные технологии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KZ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Амиргалиев</a:t>
                      </a:r>
                      <a:r>
                        <a:rPr lang="ru-KZ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Бейбут</a:t>
                      </a:r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Камиева</a:t>
                      </a:r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Г.</a:t>
                      </a:r>
                      <a:endParaRPr lang="ru-KZ"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592360"/>
                  </a:ext>
                </a:extLst>
              </a:tr>
              <a:tr h="422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Компьютерные науки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Хармысов</a:t>
                      </a:r>
                      <a:r>
                        <a:rPr lang="ru-KZ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Чингиз </a:t>
                      </a:r>
                      <a:endParaRPr lang="ru-KZ"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Оразгалиева</a:t>
                      </a:r>
                      <a:r>
                        <a:rPr lang="ru-RU" sz="1200" b="1" i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Л.</a:t>
                      </a:r>
                      <a:endParaRPr lang="ru-KZ" sz="12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278165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EEBDE0-6440-505D-5882-914A4F1D564E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DF18B2D-AAB7-FE6A-0667-1C77DB4D0E32}"/>
              </a:ext>
            </a:extLst>
          </p:cNvPr>
          <p:cNvSpPr txBox="1">
            <a:spLocks/>
          </p:cNvSpPr>
          <p:nvPr/>
        </p:nvSpPr>
        <p:spPr>
          <a:xfrm>
            <a:off x="1212195" y="235233"/>
            <a:ext cx="7274580" cy="387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Студенческая научная конференция «AITU: </a:t>
            </a:r>
            <a:r>
              <a:rPr lang="ru-RU" sz="1800" b="1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</a:t>
            </a:r>
            <a:r>
              <a:rPr lang="ru-RU" sz="18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generation</a:t>
            </a:r>
            <a:r>
              <a:rPr lang="ru-RU" sz="18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KZ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84">
            <a:extLst>
              <a:ext uri="{FF2B5EF4-FFF2-40B4-BE49-F238E27FC236}">
                <a16:creationId xmlns:a16="http://schemas.microsoft.com/office/drawing/2014/main" id="{B1A321FF-9B06-DCAB-937B-798F873E4B2A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717225-02C3-4B1E-1EE7-F823862AEA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B526F7-9A89-D362-66AF-94C77D97B0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134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ECDFF3-30D8-A2B3-5580-C3C5EC4C2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195" y="4035410"/>
            <a:ext cx="4545368" cy="192379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оценки работы: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400" i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у</a:t>
            </a:r>
            <a:r>
              <a:rPr lang="ru-KZ" sz="1400" i="1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ровень</a:t>
            </a:r>
            <a:r>
              <a:rPr lang="ru-KZ" sz="1400" i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раскрытия темы исследовательской работы, проведенный анализ;</a:t>
            </a:r>
            <a:endParaRPr lang="ru-RU" sz="1400" i="1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400" i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</a:t>
            </a:r>
            <a:r>
              <a:rPr lang="ru-KZ" sz="1400" i="1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ктуальность</a:t>
            </a:r>
            <a:r>
              <a:rPr lang="ru-KZ" sz="1400" i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и значимость поставленных и решаемых проблем;</a:t>
            </a:r>
            <a:endParaRPr lang="ru-RU" sz="1400" i="1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KZ" sz="1400" i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</a:t>
            </a:r>
            <a:r>
              <a:rPr lang="ru-KZ" sz="1400" i="1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лубина</a:t>
            </a:r>
            <a:r>
              <a:rPr lang="ru-KZ" sz="1400" i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и уровень интерпретации </a:t>
            </a:r>
            <a:r>
              <a:rPr lang="ru-RU" sz="1400" i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анализа</a:t>
            </a:r>
            <a:r>
              <a:rPr lang="ru-KZ" sz="1400" i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</a:t>
            </a:r>
            <a:endParaRPr lang="ru-RU" sz="1400" i="1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KZ" sz="1400" i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</a:t>
            </a:r>
            <a:r>
              <a:rPr lang="ru-KZ" sz="1400" i="1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рактическ</a:t>
            </a:r>
            <a:r>
              <a:rPr lang="ru-RU" sz="1400" i="1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ая</a:t>
            </a:r>
            <a:r>
              <a:rPr lang="ru-KZ" sz="1400" i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KZ" sz="1400" i="1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знач</a:t>
            </a:r>
            <a:r>
              <a:rPr lang="ru-RU" sz="1400" i="1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имость</a:t>
            </a:r>
            <a:r>
              <a:rPr lang="ru-KZ" sz="1400" i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</a:t>
            </a:r>
            <a:endParaRPr lang="ru-RU" sz="1400" i="1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KZ" sz="1400" i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400" i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</a:t>
            </a:r>
            <a:r>
              <a:rPr lang="ru-KZ" sz="1400" i="1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одержание</a:t>
            </a:r>
            <a:r>
              <a:rPr lang="ru-KZ" sz="1400" i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работы, наличие аргументированного подхода автора.</a:t>
            </a:r>
            <a:endParaRPr lang="ru-KZ" sz="1400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FB961DF-F53E-83E5-57A7-50F8F793B75F}"/>
              </a:ext>
            </a:extLst>
          </p:cNvPr>
          <p:cNvCxnSpPr/>
          <p:nvPr/>
        </p:nvCxnSpPr>
        <p:spPr>
          <a:xfrm flipV="1">
            <a:off x="528320" y="6702552"/>
            <a:ext cx="11186160" cy="304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586DE37-D124-ED35-CC2A-AED1BED56315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48BD3B5-6A67-D538-3693-6BC6F04ADC62}"/>
              </a:ext>
            </a:extLst>
          </p:cNvPr>
          <p:cNvSpPr txBox="1">
            <a:spLocks/>
          </p:cNvSpPr>
          <p:nvPr/>
        </p:nvSpPr>
        <p:spPr>
          <a:xfrm>
            <a:off x="1212195" y="235233"/>
            <a:ext cx="7274580" cy="3874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Студенческая научная конференция «AITU: digital generation»</a:t>
            </a:r>
            <a:endParaRPr lang="ru-KZ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ятиугольник 84">
            <a:extLst>
              <a:ext uri="{FF2B5EF4-FFF2-40B4-BE49-F238E27FC236}">
                <a16:creationId xmlns:a16="http://schemas.microsoft.com/office/drawing/2014/main" id="{7ED9A686-2335-692D-24EE-14926C603DB1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22AE00-2CE4-0B7B-CCC5-AAF3611F76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D7AB38D-8F77-6978-16D0-572D56250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428040"/>
              </p:ext>
            </p:extLst>
          </p:nvPr>
        </p:nvGraphicFramePr>
        <p:xfrm>
          <a:off x="3214512" y="1018811"/>
          <a:ext cx="6746234" cy="4820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D5938F-2B88-350C-313D-28697CA0A8E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6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866B249-52A4-45FB-A68C-CADC8629CB4C}"/>
              </a:ext>
            </a:extLst>
          </p:cNvPr>
          <p:cNvSpPr/>
          <p:nvPr/>
        </p:nvSpPr>
        <p:spPr>
          <a:xfrm>
            <a:off x="0" y="82871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ИННОВАЦИОННАЯ ДЕЯТЕЛЬНОСТЬ</a:t>
            </a:r>
            <a:endParaRPr lang="en-US" b="1"/>
          </a:p>
        </p:txBody>
      </p:sp>
      <p:sp>
        <p:nvSpPr>
          <p:cNvPr id="24" name="Пятиугольник 84">
            <a:extLst>
              <a:ext uri="{FF2B5EF4-FFF2-40B4-BE49-F238E27FC236}">
                <a16:creationId xmlns:a16="http://schemas.microsoft.com/office/drawing/2014/main" id="{DFABD9E6-2701-498A-B616-D1BF8FBF985E}"/>
              </a:ext>
            </a:extLst>
          </p:cNvPr>
          <p:cNvSpPr/>
          <p:nvPr/>
        </p:nvSpPr>
        <p:spPr>
          <a:xfrm rot="5400000">
            <a:off x="23486" y="94648"/>
            <a:ext cx="835438" cy="646141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E2ACDC9-AA46-4D14-AB01-2CF26DDFB0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85ABA3-EF2D-4BFC-8227-E1E09C00F6E3}"/>
              </a:ext>
            </a:extLst>
          </p:cNvPr>
          <p:cNvSpPr txBox="1"/>
          <p:nvPr/>
        </p:nvSpPr>
        <p:spPr>
          <a:xfrm>
            <a:off x="4430753" y="688920"/>
            <a:ext cx="37300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/>
              <a:t>Заключены договора и меморандумы</a:t>
            </a:r>
            <a:endParaRPr lang="en-US" sz="1400" b="1"/>
          </a:p>
        </p:txBody>
      </p: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371E8878-97D1-4449-A54E-B0F59201332F}"/>
              </a:ext>
            </a:extLst>
          </p:cNvPr>
          <p:cNvCxnSpPr>
            <a:cxnSpLocks/>
          </p:cNvCxnSpPr>
          <p:nvPr/>
        </p:nvCxnSpPr>
        <p:spPr>
          <a:xfrm flipH="1">
            <a:off x="3929700" y="1008627"/>
            <a:ext cx="4108586" cy="0"/>
          </a:xfrm>
          <a:prstGeom prst="line">
            <a:avLst/>
          </a:prstGeom>
          <a:ln w="158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7787317-CE4D-E26E-5309-817320F99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088889"/>
              </p:ext>
            </p:extLst>
          </p:nvPr>
        </p:nvGraphicFramePr>
        <p:xfrm>
          <a:off x="600462" y="1436092"/>
          <a:ext cx="5495538" cy="47814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6136">
                  <a:extLst>
                    <a:ext uri="{9D8B030D-6E8A-4147-A177-3AD203B41FA5}">
                      <a16:colId xmlns:a16="http://schemas.microsoft.com/office/drawing/2014/main" val="2605768822"/>
                    </a:ext>
                  </a:extLst>
                </a:gridCol>
                <a:gridCol w="3421213">
                  <a:extLst>
                    <a:ext uri="{9D8B030D-6E8A-4147-A177-3AD203B41FA5}">
                      <a16:colId xmlns:a16="http://schemas.microsoft.com/office/drawing/2014/main" val="3193590604"/>
                    </a:ext>
                  </a:extLst>
                </a:gridCol>
                <a:gridCol w="1748189">
                  <a:extLst>
                    <a:ext uri="{9D8B030D-6E8A-4147-A177-3AD203B41FA5}">
                      <a16:colId xmlns:a16="http://schemas.microsoft.com/office/drawing/2014/main" val="1306402741"/>
                    </a:ext>
                  </a:extLst>
                </a:gridCol>
              </a:tblGrid>
              <a:tr h="287969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организации </a:t>
                      </a:r>
                      <a:endParaRPr lang="ru-KZ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и дата </a:t>
                      </a:r>
                      <a:endParaRPr lang="ru-KZ" sz="1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909017"/>
                  </a:ext>
                </a:extLst>
              </a:tr>
              <a:tr h="37198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Киевский национальный университет строительства и архитектуры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№332-21 от 13.09.2021г.	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91957"/>
                  </a:ext>
                </a:extLst>
              </a:tr>
              <a:tr h="37198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ЧК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Seedstars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Nabu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Limited»,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НПП РК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Атамекен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№381-21 от 27.09.2021 г.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59661"/>
                  </a:ext>
                </a:extLst>
              </a:tr>
              <a:tr h="37198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 «КМГ «Инжиниринг» 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№3/2021-М от 13.10.2021 г.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61030"/>
                  </a:ext>
                </a:extLst>
              </a:tr>
              <a:tr h="95963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Соглашение по программе Creative Spark British Council в рамках партнерства Astana IT University с британским Northampton University и Almaty Management University (сумма финансирования -4 073 фунта стерлингов).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595-21 09.11.2021 г.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260771"/>
                  </a:ext>
                </a:extLst>
              </a:tr>
              <a:tr h="37198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 на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пхв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«Институт информационных и вычислительных технологий» КН МОН РК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№491–21 от 25.11.2021 г.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276877"/>
                  </a:ext>
                </a:extLst>
              </a:tr>
              <a:tr h="55797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Научно-исследовательский институт информационной безопасности и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криптологии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ЕНУ им. Л.Н. Гумилева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№570 -21 от 21.12.2021 г.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672067"/>
                  </a:ext>
                </a:extLst>
              </a:tr>
              <a:tr h="55797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Общественное объединение «Казахстанская академия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искусственного интеллекта»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№575 -21 от 27.12.2021 г.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049753"/>
                  </a:ext>
                </a:extLst>
              </a:tr>
              <a:tr h="55797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Технологический парк программных продуктов и информационных технологий «Республика Узбекистан)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20.04.2022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307806"/>
                  </a:ext>
                </a:extLst>
              </a:tr>
              <a:tr h="37198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«Национальный парк биотехнологий» Комитета науки МОН РК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№22–22 от 31.01.2022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179991"/>
                  </a:ext>
                </a:extLst>
              </a:tr>
            </a:tbl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4ADC5D-28C0-92F2-A255-44BBE77EC1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0401" y="4371790"/>
            <a:ext cx="2869374" cy="2923309"/>
          </a:xfrm>
          <a:prstGeom prst="rect">
            <a:avLst/>
          </a:prstGeom>
        </p:spPr>
      </p:pic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8DD73917-2452-B4F6-6144-0CEF23D1E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360189"/>
              </p:ext>
            </p:extLst>
          </p:nvPr>
        </p:nvGraphicFramePr>
        <p:xfrm>
          <a:off x="6295767" y="1436092"/>
          <a:ext cx="5165305" cy="475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23">
                  <a:extLst>
                    <a:ext uri="{9D8B030D-6E8A-4147-A177-3AD203B41FA5}">
                      <a16:colId xmlns:a16="http://schemas.microsoft.com/office/drawing/2014/main" val="1129454726"/>
                    </a:ext>
                  </a:extLst>
                </a:gridCol>
                <a:gridCol w="2977986">
                  <a:extLst>
                    <a:ext uri="{9D8B030D-6E8A-4147-A177-3AD203B41FA5}">
                      <a16:colId xmlns:a16="http://schemas.microsoft.com/office/drawing/2014/main" val="1558693572"/>
                    </a:ext>
                  </a:extLst>
                </a:gridCol>
                <a:gridCol w="1831696">
                  <a:extLst>
                    <a:ext uri="{9D8B030D-6E8A-4147-A177-3AD203B41FA5}">
                      <a16:colId xmlns:a16="http://schemas.microsoft.com/office/drawing/2014/main" val="5677113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организации 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и дата 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712491"/>
                  </a:ext>
                </a:extLst>
              </a:tr>
              <a:tr h="36354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РОО «Национальная инженерная академия РК»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№21–22 от 31.01.2022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966720"/>
                  </a:ext>
                </a:extLst>
              </a:tr>
              <a:tr h="36354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«Фонд науки»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№116-22 от 17.03.2022 г.	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479310"/>
                  </a:ext>
                </a:extLst>
              </a:tr>
              <a:tr h="36354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 Транстелеком 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№75-22 от 16.02.2022 г.	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874877"/>
                  </a:ext>
                </a:extLst>
              </a:tr>
              <a:tr h="36354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НацЦГНТЭ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№78-22 от 16.02.2022 г.	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297203"/>
                  </a:ext>
                </a:extLst>
              </a:tr>
              <a:tr h="36354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«Медицинский университета Астана»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№12–7/131 от 07.03.2022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750003"/>
                  </a:ext>
                </a:extLst>
              </a:tr>
              <a:tr h="36354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DigitAlem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№147-22 от 13.04.2022 г.	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499941"/>
                  </a:ext>
                </a:extLst>
              </a:tr>
              <a:tr h="36354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KZ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kk-KZ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 Smart meeting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№213-22 от 18.05.2022 г.	</a:t>
                      </a: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04" marR="52504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099680"/>
                  </a:ext>
                </a:extLst>
              </a:tr>
              <a:tr h="363545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РОО “Национальная инженерная академия  РК” 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№21-22 от 31.01.2022 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4475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 на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пхв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“Институт математики и математического моделирования” 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№249/1-22 от</a:t>
                      </a:r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01.06.2022 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21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af-Z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HAO “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ВКТУ им. Д. </a:t>
                      </a:r>
                      <a:r>
                        <a:rPr lang="ru-RU" sz="12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Серикбаева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 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№522-22 от 10.08.2022 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9075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af-Z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BNB Chain Lab Limited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753-22 от 24.12.2022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647982"/>
                  </a:ext>
                </a:extLst>
              </a:tr>
              <a:tr h="194288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Частное учреждение «</a:t>
                      </a:r>
                      <a:r>
                        <a:rPr lang="af-ZA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Nazarbayev University Research and Innovation system» 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№569 -22 от 01.09.2022 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824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14746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E2B04A-EA2A-4007-8771-34B310610011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C81B802-927A-4053-B342-91355B62C360}"/>
              </a:ext>
            </a:extLst>
          </p:cNvPr>
          <p:cNvSpPr/>
          <p:nvPr/>
        </p:nvSpPr>
        <p:spPr>
          <a:xfrm>
            <a:off x="979636" y="214262"/>
            <a:ext cx="10539264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ea typeface="+mn-lt"/>
                <a:cs typeface="+mn-lt"/>
              </a:rPr>
              <a:t>Объекты интеллектуальной собственности 2019 -2022 гг. (авторские свидетельства, патенты) </a:t>
            </a:r>
          </a:p>
        </p:txBody>
      </p:sp>
      <p:sp>
        <p:nvSpPr>
          <p:cNvPr id="4" name="Пятиугольник 55">
            <a:extLst>
              <a:ext uri="{FF2B5EF4-FFF2-40B4-BE49-F238E27FC236}">
                <a16:creationId xmlns:a16="http://schemas.microsoft.com/office/drawing/2014/main" id="{979F0333-6E9B-4C89-9E79-71A26A6BC3A8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D02877-72FE-4EB9-B316-9C5F1607A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AB9188-39D3-4766-9CF0-2D5CB26F0DB0}"/>
              </a:ext>
            </a:extLst>
          </p:cNvPr>
          <p:cNvSpPr txBox="1"/>
          <p:nvPr/>
        </p:nvSpPr>
        <p:spPr>
          <a:xfrm>
            <a:off x="7415500" y="4378280"/>
            <a:ext cx="4417725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kk-KZ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04D338-2CE9-A6DD-79F3-3BAA5CB242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DFF8021A-2007-ED19-EAC2-EFBDF0199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310964"/>
              </p:ext>
            </p:extLst>
          </p:nvPr>
        </p:nvGraphicFramePr>
        <p:xfrm>
          <a:off x="716127" y="694014"/>
          <a:ext cx="11357739" cy="5977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949">
                  <a:extLst>
                    <a:ext uri="{9D8B030D-6E8A-4147-A177-3AD203B41FA5}">
                      <a16:colId xmlns:a16="http://schemas.microsoft.com/office/drawing/2014/main" val="2267469230"/>
                    </a:ext>
                  </a:extLst>
                </a:gridCol>
                <a:gridCol w="3278105">
                  <a:extLst>
                    <a:ext uri="{9D8B030D-6E8A-4147-A177-3AD203B41FA5}">
                      <a16:colId xmlns:a16="http://schemas.microsoft.com/office/drawing/2014/main" val="1150553088"/>
                    </a:ext>
                  </a:extLst>
                </a:gridCol>
                <a:gridCol w="4715484">
                  <a:extLst>
                    <a:ext uri="{9D8B030D-6E8A-4147-A177-3AD203B41FA5}">
                      <a16:colId xmlns:a16="http://schemas.microsoft.com/office/drawing/2014/main" val="340956224"/>
                    </a:ext>
                  </a:extLst>
                </a:gridCol>
                <a:gridCol w="1363710">
                  <a:extLst>
                    <a:ext uri="{9D8B030D-6E8A-4147-A177-3AD203B41FA5}">
                      <a16:colId xmlns:a16="http://schemas.microsoft.com/office/drawing/2014/main" val="4286506593"/>
                    </a:ext>
                  </a:extLst>
                </a:gridCol>
                <a:gridCol w="1633491">
                  <a:extLst>
                    <a:ext uri="{9D8B030D-6E8A-4147-A177-3AD203B41FA5}">
                      <a16:colId xmlns:a16="http://schemas.microsoft.com/office/drawing/2014/main" val="1656149708"/>
                    </a:ext>
                  </a:extLst>
                </a:gridCol>
              </a:tblGrid>
              <a:tr h="197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ОИС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Номер, дата выдачи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969265"/>
                  </a:ext>
                </a:extLst>
              </a:tr>
              <a:tr h="1752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Базарбаева</a:t>
                      </a: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Гульнар </a:t>
                      </a:r>
                      <a:r>
                        <a:rPr lang="ru-RU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Сериккановна</a:t>
                      </a: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ru-RU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Баймадиева</a:t>
                      </a: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Галия </a:t>
                      </a:r>
                      <a:r>
                        <a:rPr lang="ru-RU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Адельбакимовна</a:t>
                      </a: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 Райхан Мади ; </a:t>
                      </a:r>
                      <a:r>
                        <a:rPr lang="ru-RU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Идирисов</a:t>
                      </a: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Жумабай</a:t>
                      </a: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; </a:t>
                      </a:r>
                      <a:r>
                        <a:rPr lang="ru-RU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Идирисов</a:t>
                      </a: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Касымжан</a:t>
                      </a: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Молдакадырович</a:t>
                      </a:r>
                      <a:endParaRPr lang="ru-KZ" sz="1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математика. 1-бөлім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Авторское свидетельство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2481</a:t>
                      </a: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28 марта 2019 года</a:t>
                      </a:r>
                      <a:endParaRPr lang="ru-KZ" sz="1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689631"/>
                  </a:ext>
                </a:extLst>
              </a:tr>
              <a:tr h="2905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Калдыбекова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Айдана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Джаркинбековна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сауаттылық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Бүгінгі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күннің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қажеттілігі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Авторское свидетельство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3359 от «16» мая 2019 года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761346"/>
                  </a:ext>
                </a:extLst>
              </a:tr>
              <a:tr h="2946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Ахметжанов Максат </a:t>
                      </a:r>
                      <a:r>
                        <a:rPr lang="ru-RU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Аканович</a:t>
                      </a: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Азимова Динара </a:t>
                      </a:r>
                      <a:r>
                        <a:rPr lang="ru-RU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Нарзуллаевна</a:t>
                      </a: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Муканова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Балгайша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Гафуровна</a:t>
                      </a:r>
                      <a:endParaRPr lang="ru-KZ" sz="1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CA3BPR (Covering algorithm for</a:t>
                      </a: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3BPR)</a:t>
                      </a:r>
                      <a:endParaRPr lang="ru-KZ" sz="1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Авторское свидетельство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9448 от «20» апреля 2020 года </a:t>
                      </a:r>
                      <a:endParaRPr lang="ru-KZ" sz="1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725016"/>
                  </a:ext>
                </a:extLst>
              </a:tr>
              <a:tr h="3747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Базарбаева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Гульнар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Сериккановна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Баймадиева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Галия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Адельбакимовна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Райхан</a:t>
                      </a: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Мади,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Идирисов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Жумабай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Идирисов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Касымжан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Молдакадырович</a:t>
                      </a:r>
                      <a:endParaRPr lang="ru-KZ" sz="1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Электронный учебник "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Жоғары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математика.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Қысқаша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курс. 2-бөлім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Авторское свидетельство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10088 от «22» мая 2020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243584"/>
                  </a:ext>
                </a:extLst>
              </a:tr>
              <a:tr h="1752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Ракишева Диляра Советовна, Муканова Балгайша Гафуровна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Прикладная программа для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электромониторинга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дамб и плотин – ERTDam2D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Авторское свидетельство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11797 от «28» августа 2020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375159"/>
                  </a:ext>
                </a:extLst>
              </a:tr>
              <a:tr h="1752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Шаяхметов Нурбек Уахапович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«DIGITAL HUMANITIES»: ОТЕЧЕСТВЕННАЯ И МЕЖДУНАРОДНАЯ ПРАКТИКА</a:t>
                      </a: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ИНСТИТУЦИОНАЛИЗАЦИИ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Авторское свидетельство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14658 от «26» января 2021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62816"/>
                  </a:ext>
                </a:extLst>
              </a:tr>
              <a:tr h="3245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Абитова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Гульнара </a:t>
                      </a:r>
                      <a:r>
                        <a:rPr lang="ru-RU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Аскеровна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and Development of Control System for Process with Increased Potential Robust Stability at Complex Automation of Production of Rare Metals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Авторское свидетельство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18933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«</a:t>
                      </a:r>
                      <a:r>
                        <a:rPr lang="en-US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июня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847552"/>
                  </a:ext>
                </a:extLst>
              </a:tr>
              <a:tr h="3248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Абитова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Гульнара </a:t>
                      </a:r>
                      <a:r>
                        <a:rPr lang="ru-RU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Аскеровна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процесса извлечения теллура из 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плавов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винцового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производства с применением новых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информационнных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ехнологий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Авторское свидетельство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19057 от «29» июня 2021 года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405078"/>
                  </a:ext>
                </a:extLst>
              </a:tr>
              <a:tr h="3248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Смайыл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Асель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Маралбайқызы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Интеллектуальная информационная система с использованием моделей и методов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семантического представления данных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Авторское свидетельство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19339 от «14» июля 2021 года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331472"/>
                  </a:ext>
                </a:extLst>
              </a:tr>
              <a:tr h="3248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Камиева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Гульмира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Камиевна</a:t>
                      </a:r>
                      <a:endParaRPr lang="ru-KZ" sz="1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МЕМЛЕКЕТТІК ТІЛДЕ ІСҚАҒАЗДАРЫН ЖҮРГІЗУ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құралы</a:t>
                      </a:r>
                      <a:endParaRPr lang="ru-KZ" sz="1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Авторское свидетельство</a:t>
                      </a:r>
                      <a:endParaRPr lang="ru-KZ" sz="1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19627 от «5» августа 2021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418536"/>
                  </a:ext>
                </a:extLst>
              </a:tr>
              <a:tr h="3248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Оразгалиева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Лаура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Муратбековна</a:t>
                      </a:r>
                      <a:endParaRPr lang="ru-KZ" sz="1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КӨРКЕМ ПОЭЗИЯ ТІЛІН ЛИНГВОТАЛДАУ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Электрондық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оқу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құралы</a:t>
                      </a:r>
                      <a:endParaRPr lang="ru-KZ" sz="1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Авторское свидетельство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19675 от «9» августа 2021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051530"/>
                  </a:ext>
                </a:extLst>
              </a:tr>
              <a:tr h="321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Абитова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Гульнара </a:t>
                      </a:r>
                      <a:r>
                        <a:rPr lang="ru-RU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Аскеровна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Электронный учебник по курсу «Industrial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Automation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Project»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Авторское свидетельство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21014 от «19» октября 2021 года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382999"/>
                  </a:ext>
                </a:extLst>
              </a:tr>
              <a:tr h="2883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Абитова Гульнара Аскеровна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Электронный учебник по курсу «Industrial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Automation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PLC»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Авторское свидетельство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21013 от «19» октября 2021 года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8167987"/>
                  </a:ext>
                </a:extLst>
              </a:tr>
              <a:tr h="3419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Айтмұханбетова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Эльвира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Айтмұханбетқызы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Нурахметов Алмас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Ерланович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Шамшитов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Ратбек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Бауыржанович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Цифровое решение для родителей по сопровождению детей-аутистов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Авторское свидетельство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23404 от «8» февраля 2022 года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616944"/>
                  </a:ext>
                </a:extLst>
              </a:tr>
              <a:tr h="204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Утепов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Елбек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Бахитович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Жарасов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Шынгыс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Жарасович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Тулебекова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Асель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Сериковна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Нефтисов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Александр Витальевич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 обеспечение для интегрированной автоматической системы раннего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оповещения о переполнении канализации, засорении и вандализме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Авторское свидетельство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23812 от «22» февраля 2022 года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117730"/>
                  </a:ext>
                </a:extLst>
              </a:tr>
              <a:tr h="1752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Динаева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Бекзат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Бегалыкызы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Сапина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Сабира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Минатаевна</a:t>
                      </a:r>
                      <a:endParaRPr lang="ru-KZ" sz="1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кадемиялық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адалдық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және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ғылыми-зерттеу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жұмысын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жазу</a:t>
                      </a:r>
                      <a:r>
                        <a:rPr lang="ru-RU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техникасы</a:t>
                      </a:r>
                      <a:endParaRPr lang="ru-KZ" sz="1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Авторское свидетельство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24367 от «15» марта 2022 года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687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552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E2B04A-EA2A-4007-8771-34B310610011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C81B802-927A-4053-B342-91355B62C360}"/>
              </a:ext>
            </a:extLst>
          </p:cNvPr>
          <p:cNvSpPr/>
          <p:nvPr/>
        </p:nvSpPr>
        <p:spPr>
          <a:xfrm>
            <a:off x="979636" y="214262"/>
            <a:ext cx="10539264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ea typeface="+mn-lt"/>
                <a:cs typeface="+mn-lt"/>
              </a:rPr>
              <a:t>Объекты интеллектуальной собственности 2019 -2022 гг. (авторские свидетельства, патенты) </a:t>
            </a:r>
          </a:p>
        </p:txBody>
      </p:sp>
      <p:sp>
        <p:nvSpPr>
          <p:cNvPr id="4" name="Пятиугольник 55">
            <a:extLst>
              <a:ext uri="{FF2B5EF4-FFF2-40B4-BE49-F238E27FC236}">
                <a16:creationId xmlns:a16="http://schemas.microsoft.com/office/drawing/2014/main" id="{979F0333-6E9B-4C89-9E79-71A26A6BC3A8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D02877-72FE-4EB9-B316-9C5F1607A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3AB9188-39D3-4766-9CF0-2D5CB26F0DB0}"/>
              </a:ext>
            </a:extLst>
          </p:cNvPr>
          <p:cNvSpPr txBox="1"/>
          <p:nvPr/>
        </p:nvSpPr>
        <p:spPr>
          <a:xfrm>
            <a:off x="7415500" y="4378280"/>
            <a:ext cx="4417725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kk-KZ" sz="1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04D338-2CE9-A6DD-79F3-3BAA5CB242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DFF8021A-2007-ED19-EAC2-EFBDF0199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564182"/>
              </p:ext>
            </p:extLst>
          </p:nvPr>
        </p:nvGraphicFramePr>
        <p:xfrm>
          <a:off x="570398" y="919580"/>
          <a:ext cx="11357739" cy="43473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949">
                  <a:extLst>
                    <a:ext uri="{9D8B030D-6E8A-4147-A177-3AD203B41FA5}">
                      <a16:colId xmlns:a16="http://schemas.microsoft.com/office/drawing/2014/main" val="2267469230"/>
                    </a:ext>
                  </a:extLst>
                </a:gridCol>
                <a:gridCol w="3278105">
                  <a:extLst>
                    <a:ext uri="{9D8B030D-6E8A-4147-A177-3AD203B41FA5}">
                      <a16:colId xmlns:a16="http://schemas.microsoft.com/office/drawing/2014/main" val="1150553088"/>
                    </a:ext>
                  </a:extLst>
                </a:gridCol>
                <a:gridCol w="4626707">
                  <a:extLst>
                    <a:ext uri="{9D8B030D-6E8A-4147-A177-3AD203B41FA5}">
                      <a16:colId xmlns:a16="http://schemas.microsoft.com/office/drawing/2014/main" val="340956224"/>
                    </a:ext>
                  </a:extLst>
                </a:gridCol>
                <a:gridCol w="1452487">
                  <a:extLst>
                    <a:ext uri="{9D8B030D-6E8A-4147-A177-3AD203B41FA5}">
                      <a16:colId xmlns:a16="http://schemas.microsoft.com/office/drawing/2014/main" val="4286506593"/>
                    </a:ext>
                  </a:extLst>
                </a:gridCol>
                <a:gridCol w="1633491">
                  <a:extLst>
                    <a:ext uri="{9D8B030D-6E8A-4147-A177-3AD203B41FA5}">
                      <a16:colId xmlns:a16="http://schemas.microsoft.com/office/drawing/2014/main" val="1656149708"/>
                    </a:ext>
                  </a:extLst>
                </a:gridCol>
              </a:tblGrid>
              <a:tr h="1971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ОИС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Номер, дата выдачи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969265"/>
                  </a:ext>
                </a:extLst>
              </a:tr>
              <a:tr h="334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Нефтисов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Александр Витальевич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передачи данных (параметры состояния) в цифровой двойник помещения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Авторское свидетельство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24398 от «16» марта 2022 года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061709"/>
                  </a:ext>
                </a:extLst>
              </a:tr>
              <a:tr h="502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Дурбенов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Райымбек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Мерекеевич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Изат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Әділжан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Жанатайұлы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Есенова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Молдир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Балкаировна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Қайырбеков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Еділ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Әлібекұлы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Ауезханов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Куат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Асылханович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Мукашова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Айнур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Онласыновна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Жукабаева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Тамара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Кокеновна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Надежность и безопасность в ИС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Авторское свидетельство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25830 от «5» мая 2022 года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616944"/>
                  </a:ext>
                </a:extLst>
              </a:tr>
              <a:tr h="204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Нефтисов Александр Витальевич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Авторские лаборатории на основе технологии удаленного управления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Авторское свидетельство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26768 от «2» июня 2022 года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3117730"/>
                  </a:ext>
                </a:extLst>
              </a:tr>
              <a:tr h="1752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y-KG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Шайханова Айгуль Кайрулаевна, Тлеубаева Арайлым Орынбайқызы, Сұлтан Аян Даниярұлы, Оспан Бауыржан Бейбітұлы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Облачные сервисы Umai-сервис по предоставлению услуг в области машинного обучения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Авторское свидетельство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27638 от «4» июля 2022 года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687839"/>
                  </a:ext>
                </a:extLst>
              </a:tr>
              <a:tr h="2940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Тлеубаева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Арайлым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Орынбайқызы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Оспан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Бауыржан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Бейбітұлы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Cұлтан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Аян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Даниярұлы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Нұрғазы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Темірлан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Достайұлы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Автономная система компьютерного зрения для промышленных объектов «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Umai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eye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Авторское свидетельство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28717 от «12» сентября 2022 года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869564"/>
                  </a:ext>
                </a:extLst>
              </a:tr>
              <a:tr h="2940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Кенжебаев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Алишер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Жаксылыкович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Шаймерден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Темирлан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Ануарбекұлы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приёмки и передачи данных от датчиков веса на персональный компьютер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Авторское свидетельство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29481 от «14» октября 2022 года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719815"/>
                  </a:ext>
                </a:extLst>
              </a:tr>
              <a:tr h="404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b="1" i="1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Нефтисов</a:t>
                      </a:r>
                      <a:r>
                        <a:rPr lang="ru-KZ" sz="1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Александр Витальевич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Белощицкий Андрей Александрович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b="1" i="1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Едилхан</a:t>
                      </a:r>
                      <a:r>
                        <a:rPr lang="ru-KZ" sz="1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Дидар</a:t>
                      </a: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“Автоматизированная система поддержания микроклимата в биотехнологическом фильтре очистки воздуха” по РП -2 ПЦФ Smart City </a:t>
                      </a:r>
                      <a:endParaRPr lang="ru-KZ" sz="1000" b="1" i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000" b="1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Подана заявка на получение патента на полезную модель</a:t>
                      </a:r>
                      <a:endParaRPr lang="ru-KZ" sz="1000" b="1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Заявка №182506 от 13 декабря 2022 года находится на формальной экспертизе. </a:t>
                      </a:r>
                      <a:endParaRPr lang="ru-KZ" sz="1000" b="1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032511"/>
                  </a:ext>
                </a:extLst>
              </a:tr>
              <a:tr h="404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710" algn="l"/>
                          <a:tab pos="2701925" algn="l"/>
                          <a:tab pos="3152140" algn="l"/>
                          <a:tab pos="3602355" algn="l"/>
                          <a:tab pos="4052570" algn="l"/>
                          <a:tab pos="4503420" algn="l"/>
                          <a:tab pos="4953635" algn="l"/>
                          <a:tab pos="5403850" algn="l"/>
                          <a:tab pos="5854065" algn="l"/>
                          <a:tab pos="6304280" algn="l"/>
                          <a:tab pos="6755130" algn="l"/>
                          <a:tab pos="7205345" algn="l"/>
                          <a:tab pos="7655560" algn="l"/>
                          <a:tab pos="8105775" algn="l"/>
                          <a:tab pos="8555990" algn="l"/>
                          <a:tab pos="9006840" algn="l"/>
                          <a:tab pos="9457055" algn="l"/>
                          <a:tab pos="9907270" algn="l"/>
                          <a:tab pos="10357485" algn="l"/>
                          <a:tab pos="10807700" algn="l"/>
                          <a:tab pos="11258550" algn="l"/>
                          <a:tab pos="11708765" algn="l"/>
                          <a:tab pos="12158980" algn="l"/>
                          <a:tab pos="12609195" algn="l"/>
                          <a:tab pos="13059410" algn="l"/>
                          <a:tab pos="13510260" algn="l"/>
                          <a:tab pos="13960475" algn="l"/>
                          <a:tab pos="14410690" algn="l"/>
                        </a:tabLst>
                      </a:pPr>
                      <a:r>
                        <a:rPr lang="ru-KZ" sz="1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Алмасов Нурлан Жумабекович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710" algn="l"/>
                          <a:tab pos="2701925" algn="l"/>
                          <a:tab pos="3152140" algn="l"/>
                          <a:tab pos="3602355" algn="l"/>
                          <a:tab pos="4052570" algn="l"/>
                          <a:tab pos="4503420" algn="l"/>
                          <a:tab pos="4953635" algn="l"/>
                          <a:tab pos="5403850" algn="l"/>
                          <a:tab pos="5854065" algn="l"/>
                          <a:tab pos="6304280" algn="l"/>
                          <a:tab pos="6755130" algn="l"/>
                          <a:tab pos="7205345" algn="l"/>
                          <a:tab pos="7655560" algn="l"/>
                          <a:tab pos="8105775" algn="l"/>
                          <a:tab pos="8555990" algn="l"/>
                          <a:tab pos="9006840" algn="l"/>
                          <a:tab pos="9457055" algn="l"/>
                          <a:tab pos="9907270" algn="l"/>
                          <a:tab pos="10357485" algn="l"/>
                          <a:tab pos="10807700" algn="l"/>
                          <a:tab pos="11258550" algn="l"/>
                          <a:tab pos="11708765" algn="l"/>
                          <a:tab pos="12158980" algn="l"/>
                          <a:tab pos="12609195" algn="l"/>
                          <a:tab pos="13059410" algn="l"/>
                          <a:tab pos="13510260" algn="l"/>
                          <a:tab pos="13960475" algn="l"/>
                          <a:tab pos="14410690" algn="l"/>
                        </a:tabLst>
                      </a:pPr>
                      <a:r>
                        <a:rPr lang="ru-KZ" sz="1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Султанбеков Санжар Ануарович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Кадиров Азамат Ильясович</a:t>
                      </a:r>
                      <a:endParaRPr lang="ru-KZ" sz="1000" b="1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 для ячеек оптической памяти на основе пленок ge22sb22te55, модифицированных серебром</a:t>
                      </a:r>
                      <a:endParaRPr lang="ru-KZ" sz="1000" b="1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Готовится заявка получение патента на изобретение</a:t>
                      </a:r>
                      <a:endParaRPr lang="ru-KZ" sz="1000" b="1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 i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000" b="1" i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892" marR="17892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231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7971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пол, группа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A6DD0C2A-7612-425F-B320-1DDC5231B0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8554" y="4483855"/>
            <a:ext cx="1715831" cy="1472211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человек, стоит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00601F06-BB1C-43EA-86C8-804B7EE22C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116" y="2020639"/>
            <a:ext cx="1715832" cy="146647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в позе, люди&#10;&#10;Автоматически созданное описание">
            <a:extLst>
              <a:ext uri="{FF2B5EF4-FFF2-40B4-BE49-F238E27FC236}">
                <a16:creationId xmlns:a16="http://schemas.microsoft.com/office/drawing/2014/main" id="{5B51E41D-48AC-4679-9405-2526D22157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9204" y="3406613"/>
            <a:ext cx="1715831" cy="143514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426CAE-0C39-44E2-9692-67F7047CB16B}"/>
              </a:ext>
            </a:extLst>
          </p:cNvPr>
          <p:cNvSpPr/>
          <p:nvPr/>
        </p:nvSpPr>
        <p:spPr>
          <a:xfrm>
            <a:off x="0" y="82871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НИРС, </a:t>
            </a:r>
            <a:r>
              <a:rPr lang="en-US" b="1"/>
              <a:t>ROS</a:t>
            </a:r>
          </a:p>
        </p:txBody>
      </p:sp>
      <p:sp>
        <p:nvSpPr>
          <p:cNvPr id="9" name="Пятиугольник 84">
            <a:extLst>
              <a:ext uri="{FF2B5EF4-FFF2-40B4-BE49-F238E27FC236}">
                <a16:creationId xmlns:a16="http://schemas.microsoft.com/office/drawing/2014/main" id="{A9685C97-3AB9-497C-9229-F0CDE4539C99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339620-428C-4B57-A044-950C10A6B9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4D645083-5B76-46F1-9839-48CAEB3363F5}"/>
              </a:ext>
            </a:extLst>
          </p:cNvPr>
          <p:cNvSpPr/>
          <p:nvPr/>
        </p:nvSpPr>
        <p:spPr>
          <a:xfrm>
            <a:off x="6256808" y="2136846"/>
            <a:ext cx="2662124" cy="517429"/>
          </a:xfrm>
          <a:custGeom>
            <a:avLst/>
            <a:gdLst>
              <a:gd name="connsiteX0" fmla="*/ 0 w 2662124"/>
              <a:gd name="connsiteY0" fmla="*/ 0 h 517429"/>
              <a:gd name="connsiteX1" fmla="*/ 2662124 w 2662124"/>
              <a:gd name="connsiteY1" fmla="*/ 0 h 517429"/>
              <a:gd name="connsiteX2" fmla="*/ 2662124 w 2662124"/>
              <a:gd name="connsiteY2" fmla="*/ 517429 h 517429"/>
              <a:gd name="connsiteX3" fmla="*/ 0 w 2662124"/>
              <a:gd name="connsiteY3" fmla="*/ 517429 h 517429"/>
              <a:gd name="connsiteX4" fmla="*/ 0 w 2662124"/>
              <a:gd name="connsiteY4" fmla="*/ 0 h 51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124" h="517429">
                <a:moveTo>
                  <a:pt x="0" y="0"/>
                </a:moveTo>
                <a:lnTo>
                  <a:pt x="2662124" y="0"/>
                </a:lnTo>
                <a:lnTo>
                  <a:pt x="2662124" y="517429"/>
                </a:lnTo>
                <a:lnTo>
                  <a:pt x="0" y="5174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40640" rIns="71120" bIns="4064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k-KZ" sz="1000" b="1" kern="1200">
                <a:solidFill>
                  <a:schemeClr val="tx1"/>
                </a:solidFill>
              </a:rPr>
              <a:t>Республиканский конкурс студенческих стипендий Фонда Н. Назарбаева, 2021 г. </a:t>
            </a:r>
            <a:endParaRPr lang="en-US" sz="1000" b="1" kern="1200">
              <a:solidFill>
                <a:schemeClr val="tx1"/>
              </a:solidFill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B8E0352B-9706-4E34-8D65-0766A16CD72C}"/>
              </a:ext>
            </a:extLst>
          </p:cNvPr>
          <p:cNvSpPr/>
          <p:nvPr/>
        </p:nvSpPr>
        <p:spPr>
          <a:xfrm>
            <a:off x="6266430" y="2666208"/>
            <a:ext cx="2662124" cy="702720"/>
          </a:xfrm>
          <a:custGeom>
            <a:avLst/>
            <a:gdLst>
              <a:gd name="connsiteX0" fmla="*/ 0 w 2662124"/>
              <a:gd name="connsiteY0" fmla="*/ 0 h 702720"/>
              <a:gd name="connsiteX1" fmla="*/ 2662124 w 2662124"/>
              <a:gd name="connsiteY1" fmla="*/ 0 h 702720"/>
              <a:gd name="connsiteX2" fmla="*/ 2662124 w 2662124"/>
              <a:gd name="connsiteY2" fmla="*/ 702720 h 702720"/>
              <a:gd name="connsiteX3" fmla="*/ 0 w 2662124"/>
              <a:gd name="connsiteY3" fmla="*/ 702720 h 702720"/>
              <a:gd name="connsiteX4" fmla="*/ 0 w 2662124"/>
              <a:gd name="connsiteY4" fmla="*/ 0 h 70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124" h="702720">
                <a:moveTo>
                  <a:pt x="0" y="0"/>
                </a:moveTo>
                <a:lnTo>
                  <a:pt x="2662124" y="0"/>
                </a:lnTo>
                <a:lnTo>
                  <a:pt x="2662124" y="702720"/>
                </a:lnTo>
                <a:lnTo>
                  <a:pt x="0" y="7027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accent4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71120" bIns="80010" numCol="1" spcCol="1270" anchor="t" anchorCtr="0">
            <a:noAutofit/>
          </a:bodyPr>
          <a:lstStyle/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000" kern="1200"/>
              <a:t>Студентка 3 курса </a:t>
            </a:r>
            <a:r>
              <a:rPr lang="kk-KZ" sz="1000" kern="1200"/>
              <a:t>Кубашев</a:t>
            </a:r>
            <a:r>
              <a:rPr lang="ru-RU" sz="1000" kern="1200"/>
              <a:t>а</a:t>
            </a:r>
            <a:r>
              <a:rPr lang="kk-KZ" sz="1000" kern="1200"/>
              <a:t> Венер</a:t>
            </a:r>
            <a:r>
              <a:rPr lang="ru-RU" sz="1000" kern="1200"/>
              <a:t>а</a:t>
            </a:r>
            <a:r>
              <a:rPr lang="kk-KZ" sz="1000" kern="1200"/>
              <a:t> </a:t>
            </a:r>
          </a:p>
          <a:p>
            <a:pPr marL="0" lvl="1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k-KZ" sz="1000" kern="1200"/>
              <a:t>(6В06106 – «Кибербезопасность»)</a:t>
            </a:r>
            <a:endParaRPr lang="en-US" sz="1000" kern="120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EF595D0D-B858-4C56-916E-CF1648F08BBF}"/>
              </a:ext>
            </a:extLst>
          </p:cNvPr>
          <p:cNvSpPr/>
          <p:nvPr/>
        </p:nvSpPr>
        <p:spPr>
          <a:xfrm>
            <a:off x="6244884" y="4618653"/>
            <a:ext cx="2662121" cy="545864"/>
          </a:xfrm>
          <a:custGeom>
            <a:avLst/>
            <a:gdLst>
              <a:gd name="connsiteX0" fmla="*/ 0 w 2662124"/>
              <a:gd name="connsiteY0" fmla="*/ 0 h 517429"/>
              <a:gd name="connsiteX1" fmla="*/ 2662124 w 2662124"/>
              <a:gd name="connsiteY1" fmla="*/ 0 h 517429"/>
              <a:gd name="connsiteX2" fmla="*/ 2662124 w 2662124"/>
              <a:gd name="connsiteY2" fmla="*/ 517429 h 517429"/>
              <a:gd name="connsiteX3" fmla="*/ 0 w 2662124"/>
              <a:gd name="connsiteY3" fmla="*/ 517429 h 517429"/>
              <a:gd name="connsiteX4" fmla="*/ 0 w 2662124"/>
              <a:gd name="connsiteY4" fmla="*/ 0 h 51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124" h="517429">
                <a:moveTo>
                  <a:pt x="0" y="0"/>
                </a:moveTo>
                <a:lnTo>
                  <a:pt x="2662124" y="0"/>
                </a:lnTo>
                <a:lnTo>
                  <a:pt x="2662124" y="517429"/>
                </a:lnTo>
                <a:lnTo>
                  <a:pt x="0" y="5174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40640" rIns="71120" bIns="4064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000" b="1" kern="1200" err="1">
                <a:solidFill>
                  <a:schemeClr val="tx1"/>
                </a:solidFill>
              </a:rPr>
              <a:t>Rubik</a:t>
            </a:r>
            <a:r>
              <a:rPr lang="ru-RU" sz="1000" b="1" kern="1200">
                <a:solidFill>
                  <a:schemeClr val="tx1"/>
                </a:solidFill>
              </a:rPr>
              <a:t> CTF 2021: The One. Турнир по информационной безопасности в формате </a:t>
            </a:r>
            <a:r>
              <a:rPr lang="ru-RU" sz="1000" b="1" kern="1200" err="1">
                <a:solidFill>
                  <a:schemeClr val="tx1"/>
                </a:solidFill>
              </a:rPr>
              <a:t>Capture</a:t>
            </a:r>
            <a:r>
              <a:rPr lang="ru-RU" sz="1000" b="1" kern="1200">
                <a:solidFill>
                  <a:schemeClr val="tx1"/>
                </a:solidFill>
              </a:rPr>
              <a:t> The </a:t>
            </a:r>
            <a:r>
              <a:rPr lang="ru-RU" sz="1000" b="1" kern="1200" err="1">
                <a:solidFill>
                  <a:schemeClr val="tx1"/>
                </a:solidFill>
              </a:rPr>
              <a:t>Flag</a:t>
            </a:r>
            <a:r>
              <a:rPr lang="ru-RU" sz="1000" b="1" kern="1200">
                <a:solidFill>
                  <a:schemeClr val="tx1"/>
                </a:solidFill>
              </a:rPr>
              <a:t> среди студентов высших учебных заведений Казахстана</a:t>
            </a:r>
            <a:endParaRPr lang="en-US" sz="1000" b="1" kern="1200">
              <a:solidFill>
                <a:schemeClr val="tx1"/>
              </a:solidFill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CD067A28-DAB4-4AA4-956D-29785187BE63}"/>
              </a:ext>
            </a:extLst>
          </p:cNvPr>
          <p:cNvSpPr/>
          <p:nvPr/>
        </p:nvSpPr>
        <p:spPr>
          <a:xfrm>
            <a:off x="6244881" y="5175007"/>
            <a:ext cx="2662124" cy="702720"/>
          </a:xfrm>
          <a:custGeom>
            <a:avLst/>
            <a:gdLst>
              <a:gd name="connsiteX0" fmla="*/ 0 w 2662124"/>
              <a:gd name="connsiteY0" fmla="*/ 0 h 702720"/>
              <a:gd name="connsiteX1" fmla="*/ 2662124 w 2662124"/>
              <a:gd name="connsiteY1" fmla="*/ 0 h 702720"/>
              <a:gd name="connsiteX2" fmla="*/ 2662124 w 2662124"/>
              <a:gd name="connsiteY2" fmla="*/ 702720 h 702720"/>
              <a:gd name="connsiteX3" fmla="*/ 0 w 2662124"/>
              <a:gd name="connsiteY3" fmla="*/ 702720 h 702720"/>
              <a:gd name="connsiteX4" fmla="*/ 0 w 2662124"/>
              <a:gd name="connsiteY4" fmla="*/ 0 h 70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124" h="702720">
                <a:moveTo>
                  <a:pt x="0" y="0"/>
                </a:moveTo>
                <a:lnTo>
                  <a:pt x="2662124" y="0"/>
                </a:lnTo>
                <a:lnTo>
                  <a:pt x="2662124" y="702720"/>
                </a:lnTo>
                <a:lnTo>
                  <a:pt x="0" y="7027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accent4">
                <a:lumMod val="40000"/>
                <a:lumOff val="6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71120" bIns="80010" numCol="1" spcCol="1270" anchor="t" anchorCtr="0">
            <a:noAutofit/>
          </a:bodyPr>
          <a:lstStyle/>
          <a:p>
            <a:pPr marL="0" lvl="1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kern="1200"/>
              <a:t>3 место</a:t>
            </a:r>
            <a:r>
              <a:rPr lang="ru-RU" sz="1000" b="1"/>
              <a:t>-</a:t>
            </a:r>
            <a:r>
              <a:rPr lang="ru-RU" sz="1000" kern="1200"/>
              <a:t> EM1X TEAM:</a:t>
            </a:r>
          </a:p>
          <a:p>
            <a:pPr marL="0" lvl="1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kern="1200" err="1"/>
              <a:t>Дарменов</a:t>
            </a:r>
            <a:r>
              <a:rPr lang="ru-RU" sz="1000" kern="1200"/>
              <a:t> </a:t>
            </a:r>
            <a:r>
              <a:rPr lang="ru-RU" sz="1000" kern="1200" err="1"/>
              <a:t>Бекжан</a:t>
            </a:r>
            <a:endParaRPr lang="ru-RU" sz="1000"/>
          </a:p>
          <a:p>
            <a:pPr marL="0" lvl="1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kern="1200" err="1"/>
              <a:t>Кубашева</a:t>
            </a:r>
            <a:r>
              <a:rPr lang="ru-RU" sz="1000" kern="1200"/>
              <a:t> Венера</a:t>
            </a:r>
            <a:endParaRPr lang="en-US" sz="1000" kern="1200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77CD61B-CD62-438A-88A7-3BF7BD130963}"/>
              </a:ext>
            </a:extLst>
          </p:cNvPr>
          <p:cNvGrpSpPr/>
          <p:nvPr/>
        </p:nvGrpSpPr>
        <p:grpSpPr>
          <a:xfrm>
            <a:off x="445637" y="1507622"/>
            <a:ext cx="5539272" cy="4254782"/>
            <a:chOff x="3262237" y="732623"/>
            <a:chExt cx="5451230" cy="5969329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85A17F24-44D2-4F21-B6C5-CF29CBE2908F}"/>
                </a:ext>
              </a:extLst>
            </p:cNvPr>
            <p:cNvSpPr/>
            <p:nvPr/>
          </p:nvSpPr>
          <p:spPr>
            <a:xfrm>
              <a:off x="4313603" y="2009938"/>
              <a:ext cx="3348497" cy="3348497"/>
            </a:xfrm>
            <a:custGeom>
              <a:avLst/>
              <a:gdLst>
                <a:gd name="connsiteX0" fmla="*/ 0 w 3348497"/>
                <a:gd name="connsiteY0" fmla="*/ 1674249 h 3348497"/>
                <a:gd name="connsiteX1" fmla="*/ 1674249 w 3348497"/>
                <a:gd name="connsiteY1" fmla="*/ 0 h 3348497"/>
                <a:gd name="connsiteX2" fmla="*/ 3348498 w 3348497"/>
                <a:gd name="connsiteY2" fmla="*/ 1674249 h 3348497"/>
                <a:gd name="connsiteX3" fmla="*/ 1674249 w 3348497"/>
                <a:gd name="connsiteY3" fmla="*/ 3348498 h 3348497"/>
                <a:gd name="connsiteX4" fmla="*/ 0 w 3348497"/>
                <a:gd name="connsiteY4" fmla="*/ 1674249 h 3348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497" h="3348497">
                  <a:moveTo>
                    <a:pt x="0" y="1674249"/>
                  </a:moveTo>
                  <a:cubicBezTo>
                    <a:pt x="0" y="749587"/>
                    <a:pt x="749587" y="0"/>
                    <a:pt x="1674249" y="0"/>
                  </a:cubicBezTo>
                  <a:cubicBezTo>
                    <a:pt x="2598911" y="0"/>
                    <a:pt x="3348498" y="749587"/>
                    <a:pt x="3348498" y="1674249"/>
                  </a:cubicBezTo>
                  <a:cubicBezTo>
                    <a:pt x="3348498" y="2598911"/>
                    <a:pt x="2598911" y="3348498"/>
                    <a:pt x="1674249" y="3348498"/>
                  </a:cubicBezTo>
                  <a:cubicBezTo>
                    <a:pt x="749587" y="3348498"/>
                    <a:pt x="0" y="2598911"/>
                    <a:pt x="0" y="1674249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25936" tIns="525936" rIns="525936" bIns="52593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>
                  <a:ea typeface="+mn-ea"/>
                  <a:cs typeface="Times New Roman" panose="02020603050405020304" pitchFamily="18" charset="0"/>
                </a:rPr>
                <a:t>ROS – Research-Oriented Study</a:t>
              </a:r>
              <a:endParaRPr lang="ru-RU" kern="1200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7BFEF125-13B9-4CD7-98D6-4F0A56BC1D58}"/>
                </a:ext>
              </a:extLst>
            </p:cNvPr>
            <p:cNvSpPr/>
            <p:nvPr/>
          </p:nvSpPr>
          <p:spPr>
            <a:xfrm>
              <a:off x="5206535" y="732623"/>
              <a:ext cx="1674248" cy="1674248"/>
            </a:xfrm>
            <a:custGeom>
              <a:avLst/>
              <a:gdLst>
                <a:gd name="connsiteX0" fmla="*/ 0 w 1674248"/>
                <a:gd name="connsiteY0" fmla="*/ 837124 h 1674248"/>
                <a:gd name="connsiteX1" fmla="*/ 837124 w 1674248"/>
                <a:gd name="connsiteY1" fmla="*/ 0 h 1674248"/>
                <a:gd name="connsiteX2" fmla="*/ 1674248 w 1674248"/>
                <a:gd name="connsiteY2" fmla="*/ 837124 h 1674248"/>
                <a:gd name="connsiteX3" fmla="*/ 837124 w 1674248"/>
                <a:gd name="connsiteY3" fmla="*/ 1674248 h 1674248"/>
                <a:gd name="connsiteX4" fmla="*/ 0 w 1674248"/>
                <a:gd name="connsiteY4" fmla="*/ 837124 h 167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248" h="1674248">
                  <a:moveTo>
                    <a:pt x="0" y="837124"/>
                  </a:moveTo>
                  <a:cubicBezTo>
                    <a:pt x="0" y="374793"/>
                    <a:pt x="374793" y="0"/>
                    <a:pt x="837124" y="0"/>
                  </a:cubicBezTo>
                  <a:cubicBezTo>
                    <a:pt x="1299455" y="0"/>
                    <a:pt x="1674248" y="374793"/>
                    <a:pt x="1674248" y="837124"/>
                  </a:cubicBezTo>
                  <a:cubicBezTo>
                    <a:pt x="1674248" y="1299455"/>
                    <a:pt x="1299455" y="1674248"/>
                    <a:pt x="837124" y="1674248"/>
                  </a:cubicBezTo>
                  <a:cubicBezTo>
                    <a:pt x="374793" y="1674248"/>
                    <a:pt x="0" y="1299455"/>
                    <a:pt x="0" y="83712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5508" tIns="265508" rIns="265508" bIns="26550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Обучение, направленное на формирование исследовательских навыков студентов на основе технологии научно-ориентированного обучения</a:t>
              </a:r>
              <a:endParaRPr lang="ru-RU" sz="900" kern="1200">
                <a:latin typeface="Bookman Old Style" pitchFamily="18" charset="0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E84B4FAE-9870-4D76-8A3D-C2F693A062A0}"/>
                </a:ext>
              </a:extLst>
            </p:cNvPr>
            <p:cNvSpPr/>
            <p:nvPr/>
          </p:nvSpPr>
          <p:spPr>
            <a:xfrm>
              <a:off x="7039219" y="1756742"/>
              <a:ext cx="1674248" cy="1674248"/>
            </a:xfrm>
            <a:custGeom>
              <a:avLst/>
              <a:gdLst>
                <a:gd name="connsiteX0" fmla="*/ 0 w 1674248"/>
                <a:gd name="connsiteY0" fmla="*/ 837124 h 1674248"/>
                <a:gd name="connsiteX1" fmla="*/ 837124 w 1674248"/>
                <a:gd name="connsiteY1" fmla="*/ 0 h 1674248"/>
                <a:gd name="connsiteX2" fmla="*/ 1674248 w 1674248"/>
                <a:gd name="connsiteY2" fmla="*/ 837124 h 1674248"/>
                <a:gd name="connsiteX3" fmla="*/ 837124 w 1674248"/>
                <a:gd name="connsiteY3" fmla="*/ 1674248 h 1674248"/>
                <a:gd name="connsiteX4" fmla="*/ 0 w 1674248"/>
                <a:gd name="connsiteY4" fmla="*/ 837124 h 167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248" h="1674248">
                  <a:moveTo>
                    <a:pt x="0" y="837124"/>
                  </a:moveTo>
                  <a:cubicBezTo>
                    <a:pt x="0" y="374793"/>
                    <a:pt x="374793" y="0"/>
                    <a:pt x="837124" y="0"/>
                  </a:cubicBezTo>
                  <a:cubicBezTo>
                    <a:pt x="1299455" y="0"/>
                    <a:pt x="1674248" y="374793"/>
                    <a:pt x="1674248" y="837124"/>
                  </a:cubicBezTo>
                  <a:cubicBezTo>
                    <a:pt x="1674248" y="1299455"/>
                    <a:pt x="1299455" y="1674248"/>
                    <a:pt x="837124" y="1674248"/>
                  </a:cubicBezTo>
                  <a:cubicBezTo>
                    <a:pt x="374793" y="1674248"/>
                    <a:pt x="0" y="1299455"/>
                    <a:pt x="0" y="83712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5508" tIns="265508" rIns="265508" bIns="26550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Освоение студентами методов исследований, начиная с 1 курса, подготовка их к реализации научных проектов на старших курсах</a:t>
              </a: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FC74308E-CEB2-4C0B-8AA4-7A567423E2AE}"/>
                </a:ext>
              </a:extLst>
            </p:cNvPr>
            <p:cNvSpPr/>
            <p:nvPr/>
          </p:nvSpPr>
          <p:spPr>
            <a:xfrm>
              <a:off x="7039219" y="3937384"/>
              <a:ext cx="1674248" cy="1674248"/>
            </a:xfrm>
            <a:custGeom>
              <a:avLst/>
              <a:gdLst>
                <a:gd name="connsiteX0" fmla="*/ 0 w 1674248"/>
                <a:gd name="connsiteY0" fmla="*/ 837124 h 1674248"/>
                <a:gd name="connsiteX1" fmla="*/ 837124 w 1674248"/>
                <a:gd name="connsiteY1" fmla="*/ 0 h 1674248"/>
                <a:gd name="connsiteX2" fmla="*/ 1674248 w 1674248"/>
                <a:gd name="connsiteY2" fmla="*/ 837124 h 1674248"/>
                <a:gd name="connsiteX3" fmla="*/ 837124 w 1674248"/>
                <a:gd name="connsiteY3" fmla="*/ 1674248 h 1674248"/>
                <a:gd name="connsiteX4" fmla="*/ 0 w 1674248"/>
                <a:gd name="connsiteY4" fmla="*/ 837124 h 167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248" h="1674248">
                  <a:moveTo>
                    <a:pt x="0" y="837124"/>
                  </a:moveTo>
                  <a:cubicBezTo>
                    <a:pt x="0" y="374793"/>
                    <a:pt x="374793" y="0"/>
                    <a:pt x="837124" y="0"/>
                  </a:cubicBezTo>
                  <a:cubicBezTo>
                    <a:pt x="1299455" y="0"/>
                    <a:pt x="1674248" y="374793"/>
                    <a:pt x="1674248" y="837124"/>
                  </a:cubicBezTo>
                  <a:cubicBezTo>
                    <a:pt x="1674248" y="1299455"/>
                    <a:pt x="1299455" y="1674248"/>
                    <a:pt x="837124" y="1674248"/>
                  </a:cubicBezTo>
                  <a:cubicBezTo>
                    <a:pt x="374793" y="1674248"/>
                    <a:pt x="0" y="1299455"/>
                    <a:pt x="0" y="837124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5508" tIns="265508" rIns="265508" bIns="26550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Постоянная  реализация материалов для написания статей и инициативных проектов с использованием всех имеющихся интеллектуальных ресурсов </a:t>
              </a: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D31AD879-17B4-4547-A060-9D71E70E3F59}"/>
                </a:ext>
              </a:extLst>
            </p:cNvPr>
            <p:cNvSpPr/>
            <p:nvPr/>
          </p:nvSpPr>
          <p:spPr>
            <a:xfrm>
              <a:off x="5150728" y="5027704"/>
              <a:ext cx="1674248" cy="1674248"/>
            </a:xfrm>
            <a:custGeom>
              <a:avLst/>
              <a:gdLst>
                <a:gd name="connsiteX0" fmla="*/ 0 w 1674248"/>
                <a:gd name="connsiteY0" fmla="*/ 837124 h 1674248"/>
                <a:gd name="connsiteX1" fmla="*/ 837124 w 1674248"/>
                <a:gd name="connsiteY1" fmla="*/ 0 h 1674248"/>
                <a:gd name="connsiteX2" fmla="*/ 1674248 w 1674248"/>
                <a:gd name="connsiteY2" fmla="*/ 837124 h 1674248"/>
                <a:gd name="connsiteX3" fmla="*/ 837124 w 1674248"/>
                <a:gd name="connsiteY3" fmla="*/ 1674248 h 1674248"/>
                <a:gd name="connsiteX4" fmla="*/ 0 w 1674248"/>
                <a:gd name="connsiteY4" fmla="*/ 837124 h 167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248" h="1674248">
                  <a:moveTo>
                    <a:pt x="0" y="837124"/>
                  </a:moveTo>
                  <a:cubicBezTo>
                    <a:pt x="0" y="374793"/>
                    <a:pt x="374793" y="0"/>
                    <a:pt x="837124" y="0"/>
                  </a:cubicBezTo>
                  <a:cubicBezTo>
                    <a:pt x="1299455" y="0"/>
                    <a:pt x="1674248" y="374793"/>
                    <a:pt x="1674248" y="837124"/>
                  </a:cubicBezTo>
                  <a:cubicBezTo>
                    <a:pt x="1674248" y="1299455"/>
                    <a:pt x="1299455" y="1674248"/>
                    <a:pt x="837124" y="1674248"/>
                  </a:cubicBezTo>
                  <a:cubicBezTo>
                    <a:pt x="374793" y="1674248"/>
                    <a:pt x="0" y="1299455"/>
                    <a:pt x="0" y="837124"/>
                  </a:cubicBezTo>
                  <a:close/>
                </a:path>
              </a:pathLst>
            </a:custGeom>
            <a:solidFill>
              <a:srgbClr val="D9BAE4">
                <a:alpha val="50000"/>
              </a:srgb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65508" tIns="265508" rIns="265508" bIns="265508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 kern="120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Интеграция ППС исследовательских заданий в дисциплины</a:t>
              </a:r>
              <a:endParaRPr lang="ru-RU" sz="900" b="0" kern="1200">
                <a:latin typeface="Bookman Old Style" pitchFamily="18" charset="0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79DBFA44-568B-4B0E-97D9-F69B9124F048}"/>
                </a:ext>
              </a:extLst>
            </p:cNvPr>
            <p:cNvSpPr/>
            <p:nvPr/>
          </p:nvSpPr>
          <p:spPr>
            <a:xfrm>
              <a:off x="3262237" y="3937384"/>
              <a:ext cx="1674248" cy="1674248"/>
            </a:xfrm>
            <a:custGeom>
              <a:avLst/>
              <a:gdLst>
                <a:gd name="connsiteX0" fmla="*/ 0 w 1674248"/>
                <a:gd name="connsiteY0" fmla="*/ 837124 h 1674248"/>
                <a:gd name="connsiteX1" fmla="*/ 837124 w 1674248"/>
                <a:gd name="connsiteY1" fmla="*/ 0 h 1674248"/>
                <a:gd name="connsiteX2" fmla="*/ 1674248 w 1674248"/>
                <a:gd name="connsiteY2" fmla="*/ 837124 h 1674248"/>
                <a:gd name="connsiteX3" fmla="*/ 837124 w 1674248"/>
                <a:gd name="connsiteY3" fmla="*/ 1674248 h 1674248"/>
                <a:gd name="connsiteX4" fmla="*/ 0 w 1674248"/>
                <a:gd name="connsiteY4" fmla="*/ 837124 h 167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248" h="1674248">
                  <a:moveTo>
                    <a:pt x="0" y="837124"/>
                  </a:moveTo>
                  <a:cubicBezTo>
                    <a:pt x="0" y="374793"/>
                    <a:pt x="374793" y="0"/>
                    <a:pt x="837124" y="0"/>
                  </a:cubicBezTo>
                  <a:cubicBezTo>
                    <a:pt x="1299455" y="0"/>
                    <a:pt x="1674248" y="374793"/>
                    <a:pt x="1674248" y="837124"/>
                  </a:cubicBezTo>
                  <a:cubicBezTo>
                    <a:pt x="1674248" y="1299455"/>
                    <a:pt x="1299455" y="1674248"/>
                    <a:pt x="837124" y="1674248"/>
                  </a:cubicBezTo>
                  <a:cubicBezTo>
                    <a:pt x="374793" y="1674248"/>
                    <a:pt x="0" y="1299455"/>
                    <a:pt x="0" y="837124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55348" tIns="255348" rIns="255348" bIns="25534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научной конкурентоспособности студента AITU</a:t>
              </a:r>
              <a:endParaRPr lang="en-US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07E849E3-22A7-4920-BD37-A980BA3E45C6}"/>
                </a:ext>
              </a:extLst>
            </p:cNvPr>
            <p:cNvSpPr/>
            <p:nvPr/>
          </p:nvSpPr>
          <p:spPr>
            <a:xfrm>
              <a:off x="3262237" y="1756742"/>
              <a:ext cx="1674248" cy="1674248"/>
            </a:xfrm>
            <a:custGeom>
              <a:avLst/>
              <a:gdLst>
                <a:gd name="connsiteX0" fmla="*/ 0 w 1674248"/>
                <a:gd name="connsiteY0" fmla="*/ 837124 h 1674248"/>
                <a:gd name="connsiteX1" fmla="*/ 837124 w 1674248"/>
                <a:gd name="connsiteY1" fmla="*/ 0 h 1674248"/>
                <a:gd name="connsiteX2" fmla="*/ 1674248 w 1674248"/>
                <a:gd name="connsiteY2" fmla="*/ 837124 h 1674248"/>
                <a:gd name="connsiteX3" fmla="*/ 837124 w 1674248"/>
                <a:gd name="connsiteY3" fmla="*/ 1674248 h 1674248"/>
                <a:gd name="connsiteX4" fmla="*/ 0 w 1674248"/>
                <a:gd name="connsiteY4" fmla="*/ 837124 h 1674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4248" h="1674248">
                  <a:moveTo>
                    <a:pt x="0" y="837124"/>
                  </a:moveTo>
                  <a:cubicBezTo>
                    <a:pt x="0" y="374793"/>
                    <a:pt x="374793" y="0"/>
                    <a:pt x="837124" y="0"/>
                  </a:cubicBezTo>
                  <a:cubicBezTo>
                    <a:pt x="1299455" y="0"/>
                    <a:pt x="1674248" y="374793"/>
                    <a:pt x="1674248" y="837124"/>
                  </a:cubicBezTo>
                  <a:cubicBezTo>
                    <a:pt x="1674248" y="1299455"/>
                    <a:pt x="1299455" y="1674248"/>
                    <a:pt x="837124" y="1674248"/>
                  </a:cubicBezTo>
                  <a:cubicBezTo>
                    <a:pt x="374793" y="1674248"/>
                    <a:pt x="0" y="1299455"/>
                    <a:pt x="0" y="837124"/>
                  </a:cubicBez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  <a:ln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55348" tIns="255348" rIns="255348" bIns="25534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90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мотивации и интереса студентов к НИР с помощью рейтинговых оценок</a:t>
              </a:r>
              <a:endParaRPr lang="en-US"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F4B6DAB1-AE56-4874-A567-7135626589FC}"/>
              </a:ext>
            </a:extLst>
          </p:cNvPr>
          <p:cNvCxnSpPr>
            <a:cxnSpLocks/>
          </p:cNvCxnSpPr>
          <p:nvPr/>
        </p:nvCxnSpPr>
        <p:spPr>
          <a:xfrm>
            <a:off x="6120858" y="853355"/>
            <a:ext cx="0" cy="4766541"/>
          </a:xfrm>
          <a:prstGeom prst="line">
            <a:avLst/>
          </a:prstGeom>
          <a:ln w="158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287CB8E7-2F32-46E5-B3B0-4F111F2EA880}"/>
              </a:ext>
            </a:extLst>
          </p:cNvPr>
          <p:cNvSpPr/>
          <p:nvPr/>
        </p:nvSpPr>
        <p:spPr>
          <a:xfrm>
            <a:off x="6271104" y="3410758"/>
            <a:ext cx="2662124" cy="517429"/>
          </a:xfrm>
          <a:custGeom>
            <a:avLst/>
            <a:gdLst>
              <a:gd name="connsiteX0" fmla="*/ 0 w 2662124"/>
              <a:gd name="connsiteY0" fmla="*/ 0 h 517429"/>
              <a:gd name="connsiteX1" fmla="*/ 2662124 w 2662124"/>
              <a:gd name="connsiteY1" fmla="*/ 0 h 517429"/>
              <a:gd name="connsiteX2" fmla="*/ 2662124 w 2662124"/>
              <a:gd name="connsiteY2" fmla="*/ 517429 h 517429"/>
              <a:gd name="connsiteX3" fmla="*/ 0 w 2662124"/>
              <a:gd name="connsiteY3" fmla="*/ 517429 h 517429"/>
              <a:gd name="connsiteX4" fmla="*/ 0 w 2662124"/>
              <a:gd name="connsiteY4" fmla="*/ 0 h 51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124" h="517429">
                <a:moveTo>
                  <a:pt x="0" y="0"/>
                </a:moveTo>
                <a:lnTo>
                  <a:pt x="2662124" y="0"/>
                </a:lnTo>
                <a:lnTo>
                  <a:pt x="2662124" y="517429"/>
                </a:lnTo>
                <a:lnTo>
                  <a:pt x="0" y="5174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40640" rIns="71120" bIns="4064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k-KZ" sz="1000" b="1" kern="1200">
                <a:solidFill>
                  <a:schemeClr val="tx1"/>
                </a:solidFill>
              </a:rPr>
              <a:t>Республиканский конкурс </a:t>
            </a:r>
            <a:r>
              <a:rPr lang="ru-RU" sz="1000" b="1" kern="1200">
                <a:solidFill>
                  <a:schemeClr val="tx1"/>
                </a:solidFill>
              </a:rPr>
              <a:t>публикаций в СМИ по проблемам развития науки в</a:t>
            </a:r>
            <a:r>
              <a:rPr lang="kk-KZ" sz="1000" b="1" kern="1200">
                <a:solidFill>
                  <a:schemeClr val="tx1"/>
                </a:solidFill>
              </a:rPr>
              <a:t> вуз</a:t>
            </a:r>
            <a:r>
              <a:rPr lang="ru-RU" sz="1000" b="1" kern="1200">
                <a:solidFill>
                  <a:schemeClr val="tx1"/>
                </a:solidFill>
              </a:rPr>
              <a:t>ах</a:t>
            </a:r>
            <a:r>
              <a:rPr lang="kk-KZ" sz="1000" b="1" kern="1200">
                <a:solidFill>
                  <a:schemeClr val="tx1"/>
                </a:solidFill>
              </a:rPr>
              <a:t> Казахстана, 2021 г.</a:t>
            </a:r>
            <a:endParaRPr lang="en-US" sz="1000" b="1" kern="1200">
              <a:solidFill>
                <a:schemeClr val="tx1"/>
              </a:solidFill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D17B32D8-2546-4B56-A8AD-ABCFE8F13854}"/>
              </a:ext>
            </a:extLst>
          </p:cNvPr>
          <p:cNvSpPr/>
          <p:nvPr/>
        </p:nvSpPr>
        <p:spPr>
          <a:xfrm>
            <a:off x="6275019" y="3952266"/>
            <a:ext cx="2662124" cy="646979"/>
          </a:xfrm>
          <a:custGeom>
            <a:avLst/>
            <a:gdLst>
              <a:gd name="connsiteX0" fmla="*/ 0 w 2662124"/>
              <a:gd name="connsiteY0" fmla="*/ 0 h 702720"/>
              <a:gd name="connsiteX1" fmla="*/ 2662124 w 2662124"/>
              <a:gd name="connsiteY1" fmla="*/ 0 h 702720"/>
              <a:gd name="connsiteX2" fmla="*/ 2662124 w 2662124"/>
              <a:gd name="connsiteY2" fmla="*/ 702720 h 702720"/>
              <a:gd name="connsiteX3" fmla="*/ 0 w 2662124"/>
              <a:gd name="connsiteY3" fmla="*/ 702720 h 702720"/>
              <a:gd name="connsiteX4" fmla="*/ 0 w 2662124"/>
              <a:gd name="connsiteY4" fmla="*/ 0 h 70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124" h="702720">
                <a:moveTo>
                  <a:pt x="0" y="0"/>
                </a:moveTo>
                <a:lnTo>
                  <a:pt x="2662124" y="0"/>
                </a:lnTo>
                <a:lnTo>
                  <a:pt x="2662124" y="702720"/>
                </a:lnTo>
                <a:lnTo>
                  <a:pt x="0" y="7027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accent4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71120" bIns="80010" numCol="1" spcCol="1270" anchor="t" anchorCtr="0">
            <a:noAutofit/>
          </a:bodyPr>
          <a:lstStyle/>
          <a:p>
            <a:pPr marL="0" lvl="1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kern="1200"/>
              <a:t>1 место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000" kern="1200"/>
              <a:t>М</a:t>
            </a:r>
            <a:r>
              <a:rPr lang="kk-KZ" sz="1000" kern="1200"/>
              <a:t>агистрант Меедалиев Бакберген</a:t>
            </a:r>
            <a:endParaRPr lang="en-US" sz="1000" kern="1200"/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000" kern="1200"/>
              <a:t>М</a:t>
            </a:r>
            <a:r>
              <a:rPr lang="kk-KZ" sz="1000" kern="1200"/>
              <a:t>агистрант  Ибрагимов Алдияр </a:t>
            </a:r>
            <a:endParaRPr lang="en-US" sz="1000" kern="120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81AB28CA-7351-481C-8276-27E4BC8E3D7B}"/>
              </a:ext>
            </a:extLst>
          </p:cNvPr>
          <p:cNvSpPr/>
          <p:nvPr/>
        </p:nvSpPr>
        <p:spPr>
          <a:xfrm>
            <a:off x="6244881" y="629058"/>
            <a:ext cx="2662124" cy="517429"/>
          </a:xfrm>
          <a:custGeom>
            <a:avLst/>
            <a:gdLst>
              <a:gd name="connsiteX0" fmla="*/ 0 w 2662124"/>
              <a:gd name="connsiteY0" fmla="*/ 0 h 517429"/>
              <a:gd name="connsiteX1" fmla="*/ 2662124 w 2662124"/>
              <a:gd name="connsiteY1" fmla="*/ 0 h 517429"/>
              <a:gd name="connsiteX2" fmla="*/ 2662124 w 2662124"/>
              <a:gd name="connsiteY2" fmla="*/ 517429 h 517429"/>
              <a:gd name="connsiteX3" fmla="*/ 0 w 2662124"/>
              <a:gd name="connsiteY3" fmla="*/ 517429 h 517429"/>
              <a:gd name="connsiteX4" fmla="*/ 0 w 2662124"/>
              <a:gd name="connsiteY4" fmla="*/ 0 h 51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124" h="517429">
                <a:moveTo>
                  <a:pt x="0" y="0"/>
                </a:moveTo>
                <a:lnTo>
                  <a:pt x="2662124" y="0"/>
                </a:lnTo>
                <a:lnTo>
                  <a:pt x="2662124" y="517429"/>
                </a:lnTo>
                <a:lnTo>
                  <a:pt x="0" y="5174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40640" rIns="71120" bIns="4064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k-KZ" sz="1000" b="1" kern="1200">
                <a:solidFill>
                  <a:schemeClr val="tx1"/>
                </a:solidFill>
              </a:rPr>
              <a:t>Республиканский конкурс НИРС, 2021 г.</a:t>
            </a:r>
            <a:endParaRPr lang="en-US" sz="1000" b="1" kern="120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C86367-0C1D-4BF0-BADF-4C2C722C6970}"/>
              </a:ext>
            </a:extLst>
          </p:cNvPr>
          <p:cNvSpPr txBox="1"/>
          <p:nvPr/>
        </p:nvSpPr>
        <p:spPr>
          <a:xfrm>
            <a:off x="764275" y="571114"/>
            <a:ext cx="55876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/>
              <a:t>Положение о системе оценивания исследовательских компетенций студентов (ROS) ТОО «Astana IT University»</a:t>
            </a:r>
            <a:endParaRPr lang="en-US" sz="1400" b="1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1D0DABD1-AA3C-444A-8BF9-A4787CA5BA52}"/>
              </a:ext>
            </a:extLst>
          </p:cNvPr>
          <p:cNvSpPr/>
          <p:nvPr/>
        </p:nvSpPr>
        <p:spPr>
          <a:xfrm>
            <a:off x="6244881" y="1147529"/>
            <a:ext cx="2662124" cy="962751"/>
          </a:xfrm>
          <a:custGeom>
            <a:avLst/>
            <a:gdLst>
              <a:gd name="connsiteX0" fmla="*/ 0 w 2662124"/>
              <a:gd name="connsiteY0" fmla="*/ 0 h 702720"/>
              <a:gd name="connsiteX1" fmla="*/ 2662124 w 2662124"/>
              <a:gd name="connsiteY1" fmla="*/ 0 h 702720"/>
              <a:gd name="connsiteX2" fmla="*/ 2662124 w 2662124"/>
              <a:gd name="connsiteY2" fmla="*/ 702720 h 702720"/>
              <a:gd name="connsiteX3" fmla="*/ 0 w 2662124"/>
              <a:gd name="connsiteY3" fmla="*/ 702720 h 702720"/>
              <a:gd name="connsiteX4" fmla="*/ 0 w 2662124"/>
              <a:gd name="connsiteY4" fmla="*/ 0 h 70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124" h="702720">
                <a:moveTo>
                  <a:pt x="0" y="0"/>
                </a:moveTo>
                <a:lnTo>
                  <a:pt x="2662124" y="0"/>
                </a:lnTo>
                <a:lnTo>
                  <a:pt x="2662124" y="702720"/>
                </a:lnTo>
                <a:lnTo>
                  <a:pt x="0" y="7027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accent4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71120" bIns="80010" numCol="1" spcCol="1270" anchor="t" anchorCtr="0">
            <a:noAutofit/>
          </a:bodyPr>
          <a:lstStyle/>
          <a:p>
            <a:pPr marL="0" lvl="1" algn="l" defTabSz="444500">
              <a:spcBef>
                <a:spcPct val="0"/>
              </a:spcBef>
            </a:pPr>
            <a:r>
              <a:rPr lang="ru-RU" sz="1000" b="1" kern="1200"/>
              <a:t>3</a:t>
            </a:r>
            <a:r>
              <a:rPr lang="en-US" sz="1000" b="1" kern="1200"/>
              <a:t> </a:t>
            </a:r>
            <a:r>
              <a:rPr lang="ru-RU" sz="1000" b="1" kern="1200"/>
              <a:t>место </a:t>
            </a:r>
          </a:p>
          <a:p>
            <a:pPr marL="171450" lvl="1" indent="-171450" algn="l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000" kern="1200"/>
              <a:t>Ахметов Алибек Маратович</a:t>
            </a:r>
          </a:p>
          <a:p>
            <a:pPr marL="171450" lvl="1" indent="-171450" algn="l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000" kern="1200" err="1"/>
              <a:t>Талбаева</a:t>
            </a:r>
            <a:r>
              <a:rPr lang="ru-RU" sz="1000" kern="1200"/>
              <a:t> </a:t>
            </a:r>
            <a:r>
              <a:rPr lang="ru-RU" sz="1000" kern="1200" err="1"/>
              <a:t>Перизат</a:t>
            </a:r>
            <a:r>
              <a:rPr lang="ru-RU" sz="1000" kern="1200"/>
              <a:t> </a:t>
            </a:r>
            <a:r>
              <a:rPr lang="ru-RU" sz="1000" kern="1200" err="1"/>
              <a:t>Женисовна</a:t>
            </a:r>
            <a:r>
              <a:rPr lang="ru-RU" sz="1000" kern="1200"/>
              <a:t> </a:t>
            </a:r>
          </a:p>
          <a:p>
            <a:pPr marL="171450" lvl="1" indent="-171450" algn="l" defTabSz="444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000" kern="1200"/>
              <a:t>Ислам Асель </a:t>
            </a:r>
            <a:r>
              <a:rPr lang="ru-RU" sz="1000" kern="1200" err="1"/>
              <a:t>Пралина</a:t>
            </a:r>
            <a:endParaRPr lang="ru-RU" sz="1000" kern="1200"/>
          </a:p>
          <a:p>
            <a:pPr marL="0" lvl="1" defTabSz="444500">
              <a:spcBef>
                <a:spcPct val="0"/>
              </a:spcBef>
            </a:pPr>
            <a:r>
              <a:rPr lang="ru-RU" sz="1000"/>
              <a:t>научный руководитель - </a:t>
            </a:r>
            <a:r>
              <a:rPr lang="ru-RU" sz="1000" err="1"/>
              <a:t>Аманбек</a:t>
            </a:r>
            <a:r>
              <a:rPr lang="ru-RU" sz="1000"/>
              <a:t> </a:t>
            </a:r>
            <a:r>
              <a:rPr lang="ru-RU" sz="1000" err="1"/>
              <a:t>Ерасыл</a:t>
            </a:r>
            <a:r>
              <a:rPr lang="ru-RU" sz="1000"/>
              <a:t> </a:t>
            </a:r>
            <a:r>
              <a:rPr lang="ru-RU" sz="1000" err="1"/>
              <a:t>Ерланулы</a:t>
            </a:r>
            <a:r>
              <a:rPr lang="ru-RU" sz="1000"/>
              <a:t> </a:t>
            </a:r>
            <a:endParaRPr lang="en-US" sz="1000" kern="1200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04AEBAC4-B088-A54B-AB41-86393C1B1F0C}"/>
              </a:ext>
            </a:extLst>
          </p:cNvPr>
          <p:cNvSpPr/>
          <p:nvPr/>
        </p:nvSpPr>
        <p:spPr>
          <a:xfrm>
            <a:off x="8887116" y="639548"/>
            <a:ext cx="2662124" cy="517429"/>
          </a:xfrm>
          <a:custGeom>
            <a:avLst/>
            <a:gdLst>
              <a:gd name="connsiteX0" fmla="*/ 0 w 2662124"/>
              <a:gd name="connsiteY0" fmla="*/ 0 h 517429"/>
              <a:gd name="connsiteX1" fmla="*/ 2662124 w 2662124"/>
              <a:gd name="connsiteY1" fmla="*/ 0 h 517429"/>
              <a:gd name="connsiteX2" fmla="*/ 2662124 w 2662124"/>
              <a:gd name="connsiteY2" fmla="*/ 517429 h 517429"/>
              <a:gd name="connsiteX3" fmla="*/ 0 w 2662124"/>
              <a:gd name="connsiteY3" fmla="*/ 517429 h 517429"/>
              <a:gd name="connsiteX4" fmla="*/ 0 w 2662124"/>
              <a:gd name="connsiteY4" fmla="*/ 0 h 51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124" h="517429">
                <a:moveTo>
                  <a:pt x="0" y="0"/>
                </a:moveTo>
                <a:lnTo>
                  <a:pt x="2662124" y="0"/>
                </a:lnTo>
                <a:lnTo>
                  <a:pt x="2662124" y="517429"/>
                </a:lnTo>
                <a:lnTo>
                  <a:pt x="0" y="5174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40640" rIns="71120" bIns="4064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kk-KZ" sz="1000" b="1" kern="1200">
                <a:solidFill>
                  <a:schemeClr val="tx1"/>
                </a:solidFill>
              </a:rPr>
              <a:t>Республиканский конкурс НИРС, 2022 г.</a:t>
            </a:r>
            <a:endParaRPr lang="en-US" sz="1000" b="1" kern="1200">
              <a:solidFill>
                <a:schemeClr val="tx1"/>
              </a:solidFill>
            </a:endParaRP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9A292558-BFEB-ACC7-C941-555005371FE8}"/>
              </a:ext>
            </a:extLst>
          </p:cNvPr>
          <p:cNvSpPr/>
          <p:nvPr/>
        </p:nvSpPr>
        <p:spPr>
          <a:xfrm>
            <a:off x="8887116" y="1158019"/>
            <a:ext cx="2662124" cy="962751"/>
          </a:xfrm>
          <a:custGeom>
            <a:avLst/>
            <a:gdLst>
              <a:gd name="connsiteX0" fmla="*/ 0 w 2662124"/>
              <a:gd name="connsiteY0" fmla="*/ 0 h 702720"/>
              <a:gd name="connsiteX1" fmla="*/ 2662124 w 2662124"/>
              <a:gd name="connsiteY1" fmla="*/ 0 h 702720"/>
              <a:gd name="connsiteX2" fmla="*/ 2662124 w 2662124"/>
              <a:gd name="connsiteY2" fmla="*/ 702720 h 702720"/>
              <a:gd name="connsiteX3" fmla="*/ 0 w 2662124"/>
              <a:gd name="connsiteY3" fmla="*/ 702720 h 702720"/>
              <a:gd name="connsiteX4" fmla="*/ 0 w 2662124"/>
              <a:gd name="connsiteY4" fmla="*/ 0 h 70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2124" h="702720">
                <a:moveTo>
                  <a:pt x="0" y="0"/>
                </a:moveTo>
                <a:lnTo>
                  <a:pt x="2662124" y="0"/>
                </a:lnTo>
                <a:lnTo>
                  <a:pt x="2662124" y="702720"/>
                </a:lnTo>
                <a:lnTo>
                  <a:pt x="0" y="7027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accent4">
                <a:lumMod val="60000"/>
                <a:lumOff val="40000"/>
                <a:alpha val="90000"/>
              </a:schemeClr>
            </a:solidFill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71120" bIns="80010" numCol="1" spcCol="1270" anchor="t" anchorCtr="0">
            <a:noAutofit/>
          </a:bodyPr>
          <a:lstStyle/>
          <a:p>
            <a:pPr marL="0" lvl="1" algn="l" defTabSz="444500">
              <a:spcBef>
                <a:spcPct val="0"/>
              </a:spcBef>
            </a:pPr>
            <a:r>
              <a:rPr lang="ru-RU" sz="1000" kern="1200"/>
              <a:t>Диплом МОН РК II степени присужден НИРС под руководством преподавателя ДСН Серика </a:t>
            </a:r>
            <a:r>
              <a:rPr lang="ru-RU" sz="1000" kern="1200" err="1"/>
              <a:t>Игбаева</a:t>
            </a:r>
            <a:r>
              <a:rPr lang="ru-RU" sz="1000" kern="1200"/>
              <a:t> студентам специальности IT Management </a:t>
            </a:r>
            <a:r>
              <a:rPr lang="ru-RU" sz="1000" kern="1200" err="1"/>
              <a:t>Аяужан</a:t>
            </a:r>
            <a:r>
              <a:rPr lang="ru-RU" sz="1000" kern="1200"/>
              <a:t> Бекбулат и Надире </a:t>
            </a:r>
            <a:r>
              <a:rPr lang="ru-RU" sz="1000" kern="1200" err="1"/>
              <a:t>Дауменовой</a:t>
            </a:r>
            <a:r>
              <a:rPr lang="ru-RU" sz="1000" kern="1200"/>
              <a:t>. </a:t>
            </a:r>
            <a:endParaRPr lang="en-US" sz="1000" kern="12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30EFCC-E4DC-CC0B-32D6-8F21DC289D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255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0B735-A08F-A82C-EDBD-898F14417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BB5A64-64EE-3414-4449-8A1CFB7A5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593276"/>
            <a:ext cx="9853613" cy="603612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92E81D-C4E5-A700-22DA-71933EDE1A95}"/>
              </a:ext>
            </a:extLst>
          </p:cNvPr>
          <p:cNvSpPr/>
          <p:nvPr/>
        </p:nvSpPr>
        <p:spPr>
          <a:xfrm>
            <a:off x="0" y="129087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Пятиугольник 84">
            <a:extLst>
              <a:ext uri="{FF2B5EF4-FFF2-40B4-BE49-F238E27FC236}">
                <a16:creationId xmlns:a16="http://schemas.microsoft.com/office/drawing/2014/main" id="{E6D2DE54-A342-F901-178A-0ACD8F5F4182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E6329B9-C625-DEC9-6D08-86493D572CC2}"/>
              </a:ext>
            </a:extLst>
          </p:cNvPr>
          <p:cNvSpPr txBox="1">
            <a:spLocks/>
          </p:cNvSpPr>
          <p:nvPr/>
        </p:nvSpPr>
        <p:spPr>
          <a:xfrm>
            <a:off x="1424631" y="82871"/>
            <a:ext cx="4840836" cy="55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800" b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Р</a:t>
            </a:r>
            <a:r>
              <a:rPr lang="en-US" sz="1800" b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еализаци</a:t>
            </a:r>
            <a:r>
              <a:rPr lang="kk-KZ" sz="1800" b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я</a:t>
            </a:r>
            <a:r>
              <a:rPr lang="en-US" sz="1800" b="1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 ROS  </a:t>
            </a:r>
            <a:endParaRPr lang="en-US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B954C4-5FD1-D35D-E23E-251EC6811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9B8EAC0-ED42-A11D-9A9F-6EFF91080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967" y="1360519"/>
            <a:ext cx="336465" cy="3094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D50C82-7AB5-380A-B668-8E91BDC1D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968" y="1053112"/>
            <a:ext cx="336465" cy="3094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7AB9BC-61B5-7F8A-2651-9A1A039E06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04DA5208-6420-57EC-CD72-925B17EF7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627" y="1641997"/>
            <a:ext cx="336465" cy="309434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170944C6-1580-0851-14BE-DBA4AD8DE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627" y="1908595"/>
            <a:ext cx="336465" cy="309434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F83F1D84-A858-B66C-C41A-56103331D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627" y="2122638"/>
            <a:ext cx="336465" cy="309434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8DEBB4C-A686-233E-C719-0BD2675EB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03" y="3363628"/>
            <a:ext cx="336465" cy="309434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EAE7E992-2A71-FD0A-3D5A-A61084982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854" y="3965722"/>
            <a:ext cx="336465" cy="309434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12424A22-9917-F68E-5F10-C9EA787EF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538" y="4150396"/>
            <a:ext cx="336465" cy="309434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0B86D12A-FDDF-17C1-7E30-D43FCE70D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641" y="5172801"/>
            <a:ext cx="336465" cy="309434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3C74D6E3-11E1-AA4D-D27D-FC0A5BDFA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538" y="5297561"/>
            <a:ext cx="336465" cy="309434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758447C-83FC-5916-8335-EA7122841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301" y="5644726"/>
            <a:ext cx="336465" cy="309434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428798FC-7614-CD5E-3A9C-4216D6EE0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351" y="5790332"/>
            <a:ext cx="336465" cy="309434"/>
          </a:xfrm>
          <a:prstGeom prst="rect">
            <a:avLst/>
          </a:prstGeom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5FE5B83B-C3A3-A702-8AFA-CAD4957A3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255" y="6010532"/>
            <a:ext cx="336465" cy="309434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4870C661-2E9A-D549-099F-3142B91AA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068" y="6235274"/>
            <a:ext cx="336465" cy="280492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D9DAB8CC-9CEC-C509-A269-5739A5B01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913" y="2869616"/>
            <a:ext cx="336465" cy="309434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11CBB434-B34D-5A0D-8D74-E4C65FAFA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0318" y="2632778"/>
            <a:ext cx="336465" cy="309434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D96520B3-9AC2-E846-DC01-39781714D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627" y="2339801"/>
            <a:ext cx="336465" cy="309434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8F2B97E8-279E-DDED-F2A6-D3334E975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352" y="3520780"/>
            <a:ext cx="336465" cy="309434"/>
          </a:xfrm>
          <a:prstGeom prst="rect">
            <a:avLst/>
          </a:prstGeom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24E9E00F-0D6A-2EB1-5BB0-ACB02F587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349" y="6399920"/>
            <a:ext cx="336465" cy="2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652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4F3D1A-763C-C752-A6AE-6FE4CF117610}"/>
              </a:ext>
            </a:extLst>
          </p:cNvPr>
          <p:cNvSpPr/>
          <p:nvPr/>
        </p:nvSpPr>
        <p:spPr>
          <a:xfrm>
            <a:off x="25400" y="227273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9FD1B1B0-1BC1-4DE5-B84D-CC8A935ED706}"/>
              </a:ext>
            </a:extLst>
          </p:cNvPr>
          <p:cNvSpPr/>
          <p:nvPr/>
        </p:nvSpPr>
        <p:spPr>
          <a:xfrm>
            <a:off x="6058919" y="1058556"/>
            <a:ext cx="5224766" cy="3520468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kk-KZ"/>
              <a:t>111</a:t>
            </a:r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DAD32E-199A-4AE5-A71B-B48B6395B852}"/>
              </a:ext>
            </a:extLst>
          </p:cNvPr>
          <p:cNvSpPr/>
          <p:nvPr/>
        </p:nvSpPr>
        <p:spPr>
          <a:xfrm>
            <a:off x="757881" y="1054440"/>
            <a:ext cx="5224766" cy="3520468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8A49FD3E-5598-4277-8F2E-3CF5AC5734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6997401"/>
              </p:ext>
            </p:extLst>
          </p:nvPr>
        </p:nvGraphicFramePr>
        <p:xfrm>
          <a:off x="2718020" y="1307394"/>
          <a:ext cx="6621289" cy="4245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Выноска: стрелка вправо 2">
            <a:extLst>
              <a:ext uri="{FF2B5EF4-FFF2-40B4-BE49-F238E27FC236}">
                <a16:creationId xmlns:a16="http://schemas.microsoft.com/office/drawing/2014/main" id="{F92BC78E-2E31-458B-87D2-BF72B66FFBA9}"/>
              </a:ext>
            </a:extLst>
          </p:cNvPr>
          <p:cNvSpPr/>
          <p:nvPr/>
        </p:nvSpPr>
        <p:spPr>
          <a:xfrm>
            <a:off x="956668" y="3277153"/>
            <a:ext cx="1629995" cy="101243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63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НИР</a:t>
            </a:r>
            <a:endParaRPr lang="ru-RU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: стрелка вправо 9">
            <a:extLst>
              <a:ext uri="{FF2B5EF4-FFF2-40B4-BE49-F238E27FC236}">
                <a16:creationId xmlns:a16="http://schemas.microsoft.com/office/drawing/2014/main" id="{54602ED5-0D1D-4D2B-B784-FC65FFFC2EF3}"/>
              </a:ext>
            </a:extLst>
          </p:cNvPr>
          <p:cNvSpPr/>
          <p:nvPr/>
        </p:nvSpPr>
        <p:spPr>
          <a:xfrm>
            <a:off x="2364808" y="1722335"/>
            <a:ext cx="1629995" cy="83638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63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</a:t>
            </a:r>
            <a:r>
              <a:rPr lang="ru-RU" sz="1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</a:t>
            </a:r>
            <a:r>
              <a:rPr lang="ru-RU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Выноска: стрелка вправо 10">
            <a:extLst>
              <a:ext uri="{FF2B5EF4-FFF2-40B4-BE49-F238E27FC236}">
                <a16:creationId xmlns:a16="http://schemas.microsoft.com/office/drawing/2014/main" id="{1561387F-CD0E-43D1-94C1-A277F13DB35A}"/>
              </a:ext>
            </a:extLst>
          </p:cNvPr>
          <p:cNvSpPr/>
          <p:nvPr/>
        </p:nvSpPr>
        <p:spPr>
          <a:xfrm flipH="1">
            <a:off x="7882197" y="1802244"/>
            <a:ext cx="2321575" cy="88810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7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процесс</a:t>
            </a:r>
            <a:r>
              <a:rPr lang="ru-KZ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(оценка из </a:t>
            </a:r>
            <a:r>
              <a:rPr lang="en-US" sz="1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ru-KZ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: стрелка вправо 11">
            <a:extLst>
              <a:ext uri="{FF2B5EF4-FFF2-40B4-BE49-F238E27FC236}">
                <a16:creationId xmlns:a16="http://schemas.microsoft.com/office/drawing/2014/main" id="{6F8ACC33-82FD-4410-B8CA-F21D28B97106}"/>
              </a:ext>
            </a:extLst>
          </p:cNvPr>
          <p:cNvSpPr/>
          <p:nvPr/>
        </p:nvSpPr>
        <p:spPr>
          <a:xfrm flipH="1">
            <a:off x="9453051" y="3277154"/>
            <a:ext cx="1582131" cy="101243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79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работы</a:t>
            </a:r>
          </a:p>
        </p:txBody>
      </p:sp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id="{FCA65B7B-36CB-46D7-9962-2494D2DE34BA}"/>
              </a:ext>
            </a:extLst>
          </p:cNvPr>
          <p:cNvSpPr/>
          <p:nvPr/>
        </p:nvSpPr>
        <p:spPr>
          <a:xfrm>
            <a:off x="4544457" y="1337202"/>
            <a:ext cx="914400" cy="34978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/>
              <a:t>1,2,3</a:t>
            </a:r>
            <a:endParaRPr lang="ru-RU"/>
          </a:p>
        </p:txBody>
      </p:sp>
      <p:sp>
        <p:nvSpPr>
          <p:cNvPr id="15" name="Облачко с текстом: овальное 14">
            <a:extLst>
              <a:ext uri="{FF2B5EF4-FFF2-40B4-BE49-F238E27FC236}">
                <a16:creationId xmlns:a16="http://schemas.microsoft.com/office/drawing/2014/main" id="{B5F2DC9D-E9E8-46B6-B9AB-18520D8C2F95}"/>
              </a:ext>
            </a:extLst>
          </p:cNvPr>
          <p:cNvSpPr/>
          <p:nvPr/>
        </p:nvSpPr>
        <p:spPr>
          <a:xfrm>
            <a:off x="6517865" y="1358277"/>
            <a:ext cx="914400" cy="34978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/>
              <a:t>1,2,3</a:t>
            </a:r>
            <a:endParaRPr lang="ru-RU"/>
          </a:p>
        </p:txBody>
      </p:sp>
      <p:sp>
        <p:nvSpPr>
          <p:cNvPr id="16" name="Облачко с текстом: овальное 15">
            <a:extLst>
              <a:ext uri="{FF2B5EF4-FFF2-40B4-BE49-F238E27FC236}">
                <a16:creationId xmlns:a16="http://schemas.microsoft.com/office/drawing/2014/main" id="{2C701C82-89F9-4957-9E29-7ACF0BB1B16C}"/>
              </a:ext>
            </a:extLst>
          </p:cNvPr>
          <p:cNvSpPr/>
          <p:nvPr/>
        </p:nvSpPr>
        <p:spPr>
          <a:xfrm>
            <a:off x="3179806" y="2971552"/>
            <a:ext cx="914400" cy="3541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/>
              <a:t>1,2,3</a:t>
            </a:r>
            <a:endParaRPr lang="ru-RU"/>
          </a:p>
        </p:txBody>
      </p:sp>
      <p:sp>
        <p:nvSpPr>
          <p:cNvPr id="17" name="Облачко с текстом: овальное 16">
            <a:extLst>
              <a:ext uri="{FF2B5EF4-FFF2-40B4-BE49-F238E27FC236}">
                <a16:creationId xmlns:a16="http://schemas.microsoft.com/office/drawing/2014/main" id="{A873C115-C612-41DA-91B7-7058533F26A4}"/>
              </a:ext>
            </a:extLst>
          </p:cNvPr>
          <p:cNvSpPr/>
          <p:nvPr/>
        </p:nvSpPr>
        <p:spPr>
          <a:xfrm>
            <a:off x="8179737" y="2979790"/>
            <a:ext cx="914400" cy="3136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/>
              <a:t>3</a:t>
            </a: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63ADD7-EAD2-41F8-BCEB-E053886089A3}"/>
                  </a:ext>
                </a:extLst>
              </p:cNvPr>
              <p:cNvSpPr txBox="1"/>
              <p:nvPr/>
            </p:nvSpPr>
            <p:spPr>
              <a:xfrm>
                <a:off x="5740162" y="5934082"/>
                <a:ext cx="609600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𝒊𝑮𝑷𝑨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kk-KZ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kk-KZ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kk-KZ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kk-KZ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𝑮𝑷𝑨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𝑬𝑫𝑼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k-KZ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kk-KZ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kk-KZ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  <m:r>
                            <a:rPr lang="kk-KZ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𝑮𝑷𝑨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𝑹𝑶𝑺</m:t>
                          </m:r>
                        </m:sup>
                      </m:sSup>
                      <m:r>
                        <a:rPr lang="kk-KZ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k-KZ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kk-KZ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kk-KZ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kk-KZ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kk-KZ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𝑮𝑷𝑨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𝑺𝑪𝑰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KZ" b="1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163ADD7-EAD2-41F8-BCEB-E05388608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162" y="5934082"/>
                <a:ext cx="6096000" cy="375552"/>
              </a:xfrm>
              <a:prstGeom prst="rect">
                <a:avLst/>
              </a:prstGeom>
              <a:blipFill>
                <a:blip r:embed="rId7"/>
                <a:stretch>
                  <a:fillRect r="-200" b="-12903"/>
                </a:stretch>
              </a:blipFill>
            </p:spPr>
            <p:txBody>
              <a:bodyPr/>
              <a:lstStyle/>
              <a:p>
                <a:r>
                  <a:rPr lang="ru-K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195CA8D-62B4-4B57-9F1D-5954E4EAAD6D}"/>
              </a:ext>
            </a:extLst>
          </p:cNvPr>
          <p:cNvSpPr txBox="1"/>
          <p:nvPr/>
        </p:nvSpPr>
        <p:spPr>
          <a:xfrm>
            <a:off x="1007657" y="1130341"/>
            <a:ext cx="41901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k-KZ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</a:t>
            </a:r>
            <a:r>
              <a:rPr lang="ru-KZ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KZ" sz="1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KZ" sz="1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ктивности на мероприятиях</a:t>
            </a:r>
            <a:r>
              <a:rPr lang="ru-KZ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E9331D-7751-4C1C-8365-1D2CFADF2766}"/>
              </a:ext>
            </a:extLst>
          </p:cNvPr>
          <p:cNvSpPr txBox="1"/>
          <p:nvPr/>
        </p:nvSpPr>
        <p:spPr>
          <a:xfrm>
            <a:off x="7967483" y="1178418"/>
            <a:ext cx="31007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k-KZ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БЛОК</a:t>
            </a:r>
            <a:r>
              <a:rPr lang="ru-KZ" sz="16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 рамках дисциплин)</a:t>
            </a:r>
            <a:endParaRPr lang="ru-RU" sz="1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A71FE-C89A-4130-A7C3-E0963B88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38" y="5775564"/>
            <a:ext cx="5224767" cy="853835"/>
          </a:xfrm>
        </p:spPr>
        <p:txBody>
          <a:bodyPr>
            <a:normAutofit/>
          </a:bodyPr>
          <a:lstStyle/>
          <a:p>
            <a:r>
              <a:rPr lang="en-US" sz="14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  </a:t>
            </a:r>
            <a:r>
              <a:rPr lang="kk-KZ" sz="14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состоит из </a:t>
            </a:r>
            <a:r>
              <a:rPr lang="ru-KZ" sz="14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двух</a:t>
            </a:r>
            <a:r>
              <a:rPr lang="kk-KZ" sz="14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показателей: </a:t>
            </a:r>
            <a:br>
              <a:rPr lang="kk-KZ" sz="14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KZ" sz="14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14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KZ" sz="1400" b="1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сследовательские</a:t>
            </a:r>
            <a:r>
              <a:rPr lang="ru-KZ" sz="14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задания в рамках дисциплины</a:t>
            </a:r>
            <a:br>
              <a:rPr lang="ru-KZ" sz="14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KZ" sz="14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KZ" sz="14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Активности на мероприятиях (наука и инновация)</a:t>
            </a:r>
            <a:endParaRPr lang="en-US" sz="1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32F178-EC5A-B8DB-6024-CC1FBFCFB8EC}"/>
              </a:ext>
            </a:extLst>
          </p:cNvPr>
          <p:cNvSpPr txBox="1"/>
          <p:nvPr/>
        </p:nvSpPr>
        <p:spPr>
          <a:xfrm>
            <a:off x="3048000" y="20026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Схема формирования </a:t>
            </a:r>
            <a:r>
              <a:rPr lang="en-US" sz="2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ROS</a:t>
            </a:r>
            <a:endParaRPr lang="ru-RU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84">
            <a:extLst>
              <a:ext uri="{FF2B5EF4-FFF2-40B4-BE49-F238E27FC236}">
                <a16:creationId xmlns:a16="http://schemas.microsoft.com/office/drawing/2014/main" id="{12404BAE-7338-33B3-052C-A0A77C52EAFA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B8D552-11F4-E324-BE38-2FCA80F8EC3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DF9FAC-1860-8ECF-AC89-A3B0DE590B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96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84BE02-02D1-5D1F-03F6-3CF54186339B}"/>
              </a:ext>
            </a:extLst>
          </p:cNvPr>
          <p:cNvSpPr/>
          <p:nvPr/>
        </p:nvSpPr>
        <p:spPr>
          <a:xfrm>
            <a:off x="25400" y="227273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6FAAF14D-61CC-4CA4-AA4C-0FF3D58C9654}"/>
              </a:ext>
            </a:extLst>
          </p:cNvPr>
          <p:cNvSpPr txBox="1">
            <a:spLocks/>
          </p:cNvSpPr>
          <p:nvPr/>
        </p:nvSpPr>
        <p:spPr>
          <a:xfrm>
            <a:off x="1519012" y="5777559"/>
            <a:ext cx="8557704" cy="453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5" name="Заголовок 1">
            <a:extLst>
              <a:ext uri="{FF2B5EF4-FFF2-40B4-BE49-F238E27FC236}">
                <a16:creationId xmlns:a16="http://schemas.microsoft.com/office/drawing/2014/main" id="{80BDE6C0-95A0-4551-AC8F-57E1F72F6340}"/>
              </a:ext>
            </a:extLst>
          </p:cNvPr>
          <p:cNvSpPr txBox="1">
            <a:spLocks/>
          </p:cNvSpPr>
          <p:nvPr/>
        </p:nvSpPr>
        <p:spPr>
          <a:xfrm>
            <a:off x="1314677" y="219371"/>
            <a:ext cx="8937518" cy="5417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 студента в зависимости от компетенции и учебного курса</a:t>
            </a:r>
            <a:endParaRPr lang="en-US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Подзаголовок 2">
            <a:extLst>
              <a:ext uri="{FF2B5EF4-FFF2-40B4-BE49-F238E27FC236}">
                <a16:creationId xmlns:a16="http://schemas.microsoft.com/office/drawing/2014/main" id="{16F75BBB-A3B6-4F66-979C-035FA5FBC5D5}"/>
              </a:ext>
            </a:extLst>
          </p:cNvPr>
          <p:cNvSpPr txBox="1">
            <a:spLocks/>
          </p:cNvSpPr>
          <p:nvPr/>
        </p:nvSpPr>
        <p:spPr>
          <a:xfrm>
            <a:off x="1314677" y="5159588"/>
            <a:ext cx="8937519" cy="597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b="1">
                <a:latin typeface="Akrobat" panose="00000600000000000000" pitchFamily="50" charset="-52"/>
                <a:ea typeface="Calibri" panose="020F0502020204030204" pitchFamily="34" charset="0"/>
              </a:rPr>
              <a:t>У каждого студента </a:t>
            </a:r>
            <a:r>
              <a:rPr lang="kk-KZ" sz="1600" b="1">
                <a:latin typeface="Akrobat" panose="00000600000000000000" pitchFamily="50" charset="-52"/>
                <a:ea typeface="Calibri" panose="020F0502020204030204" pitchFamily="34" charset="0"/>
              </a:rPr>
              <a:t>три</a:t>
            </a:r>
            <a:r>
              <a:rPr lang="ru-RU" sz="1600" b="1">
                <a:latin typeface="Akrobat" panose="00000600000000000000" pitchFamily="50" charset="-52"/>
                <a:ea typeface="Calibri" panose="020F0502020204030204" pitchFamily="34" charset="0"/>
              </a:rPr>
              <a:t> показателя</a:t>
            </a:r>
            <a:r>
              <a:rPr lang="kk-KZ" sz="1600" b="1">
                <a:latin typeface="Akrobat" panose="00000600000000000000" pitchFamily="50" charset="-52"/>
                <a:ea typeface="Calibri" panose="020F0502020204030204" pitchFamily="34" charset="0"/>
              </a:rPr>
              <a:t>, по мере увеличения курса открываются новые опции в показателях</a:t>
            </a:r>
            <a:endParaRPr lang="en-US" sz="1600" b="1">
              <a:latin typeface="Akrobat" panose="00000600000000000000" pitchFamily="50" charset="-52"/>
            </a:endParaRPr>
          </a:p>
        </p:txBody>
      </p:sp>
      <p:grpSp>
        <p:nvGrpSpPr>
          <p:cNvPr id="170" name="Группа 169">
            <a:extLst>
              <a:ext uri="{FF2B5EF4-FFF2-40B4-BE49-F238E27FC236}">
                <a16:creationId xmlns:a16="http://schemas.microsoft.com/office/drawing/2014/main" id="{6343DFC7-DA06-4960-971A-058DFFEE17EC}"/>
              </a:ext>
            </a:extLst>
          </p:cNvPr>
          <p:cNvGrpSpPr/>
          <p:nvPr/>
        </p:nvGrpSpPr>
        <p:grpSpPr>
          <a:xfrm>
            <a:off x="556048" y="1251887"/>
            <a:ext cx="10735053" cy="3637770"/>
            <a:chOff x="1557128" y="1596276"/>
            <a:chExt cx="9482026" cy="2843623"/>
          </a:xfrm>
        </p:grpSpPr>
        <p:cxnSp>
          <p:nvCxnSpPr>
            <p:cNvPr id="171" name="Прямая соединительная линия 170">
              <a:extLst>
                <a:ext uri="{FF2B5EF4-FFF2-40B4-BE49-F238E27FC236}">
                  <a16:creationId xmlns:a16="http://schemas.microsoft.com/office/drawing/2014/main" id="{EC23CD13-B4AE-4CB4-AB62-07BAD239FE45}"/>
                </a:ext>
              </a:extLst>
            </p:cNvPr>
            <p:cNvCxnSpPr>
              <a:cxnSpLocks/>
            </p:cNvCxnSpPr>
            <p:nvPr/>
          </p:nvCxnSpPr>
          <p:spPr>
            <a:xfrm>
              <a:off x="3465851" y="1637663"/>
              <a:ext cx="3436" cy="2761597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Прямоугольник: скругленные углы 171">
              <a:extLst>
                <a:ext uri="{FF2B5EF4-FFF2-40B4-BE49-F238E27FC236}">
                  <a16:creationId xmlns:a16="http://schemas.microsoft.com/office/drawing/2014/main" id="{C63BDC9B-F612-49EF-AD4D-693D804A63B0}"/>
                </a:ext>
              </a:extLst>
            </p:cNvPr>
            <p:cNvSpPr/>
            <p:nvPr/>
          </p:nvSpPr>
          <p:spPr>
            <a:xfrm>
              <a:off x="1559172" y="2821769"/>
              <a:ext cx="5626114" cy="360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>
                  <a:solidFill>
                    <a:schemeClr val="tx1"/>
                  </a:solidFill>
                  <a:effectLst/>
                  <a:latin typeface="Akrobat" panose="00000600000000000000" pitchFamily="50" charset="-52"/>
                  <a:ea typeface="Calibri" panose="020F0502020204030204" pitchFamily="34" charset="0"/>
                </a:rPr>
                <a:t>1 курс</a:t>
              </a:r>
              <a:endParaRPr lang="en-US">
                <a:solidFill>
                  <a:schemeClr val="tx1"/>
                </a:solidFill>
                <a:latin typeface="Akrobat" panose="00000600000000000000" pitchFamily="50" charset="-52"/>
              </a:endParaRPr>
            </a:p>
          </p:txBody>
        </p:sp>
        <p:sp>
          <p:nvSpPr>
            <p:cNvPr id="173" name="Прямоугольник: скругленные углы 172">
              <a:extLst>
                <a:ext uri="{FF2B5EF4-FFF2-40B4-BE49-F238E27FC236}">
                  <a16:creationId xmlns:a16="http://schemas.microsoft.com/office/drawing/2014/main" id="{726F8593-7FAC-48D2-9D74-54C05A4CEC7B}"/>
                </a:ext>
              </a:extLst>
            </p:cNvPr>
            <p:cNvSpPr/>
            <p:nvPr/>
          </p:nvSpPr>
          <p:spPr>
            <a:xfrm>
              <a:off x="3471991" y="1603790"/>
              <a:ext cx="1800000" cy="72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>
                  <a:solidFill>
                    <a:schemeClr val="tx1"/>
                  </a:solidFill>
                  <a:latin typeface="Akrobat" panose="00000600000000000000" pitchFamily="50" charset="-52"/>
                </a:rPr>
                <a:t>Исследование рынка для бизнес-идеи /научное обоснование инновационного проекта/стартапа</a:t>
              </a:r>
              <a:endParaRPr lang="en-US" sz="1200" b="1">
                <a:solidFill>
                  <a:schemeClr val="tx1"/>
                </a:solidFill>
                <a:latin typeface="Akrobat" panose="00000600000000000000" pitchFamily="50" charset="-52"/>
              </a:endParaRPr>
            </a:p>
          </p:txBody>
        </p:sp>
        <p:sp>
          <p:nvSpPr>
            <p:cNvPr id="174" name="Прямоугольник: скругленные углы 173">
              <a:extLst>
                <a:ext uri="{FF2B5EF4-FFF2-40B4-BE49-F238E27FC236}">
                  <a16:creationId xmlns:a16="http://schemas.microsoft.com/office/drawing/2014/main" id="{BEA0AEA7-5ED9-4A71-9D38-1FDDFA79D6A1}"/>
                </a:ext>
              </a:extLst>
            </p:cNvPr>
            <p:cNvSpPr/>
            <p:nvPr/>
          </p:nvSpPr>
          <p:spPr>
            <a:xfrm>
              <a:off x="7298581" y="1607403"/>
              <a:ext cx="1800000" cy="720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>
                  <a:solidFill>
                    <a:schemeClr val="tx1"/>
                  </a:solidFill>
                  <a:latin typeface="Akrobat" panose="00000600000000000000" pitchFamily="50" charset="-52"/>
                </a:rPr>
                <a:t>Исследовательская работа (курсовая) студента с преподавателем</a:t>
              </a:r>
              <a:endParaRPr lang="en-US" sz="1200" b="1">
                <a:solidFill>
                  <a:schemeClr val="tx1"/>
                </a:solidFill>
                <a:latin typeface="Akrobat" panose="00000600000000000000" pitchFamily="50" charset="-52"/>
              </a:endParaRPr>
            </a:p>
          </p:txBody>
        </p:sp>
        <p:sp>
          <p:nvSpPr>
            <p:cNvPr id="175" name="Прямоугольник: скругленные углы 174">
              <a:extLst>
                <a:ext uri="{FF2B5EF4-FFF2-40B4-BE49-F238E27FC236}">
                  <a16:creationId xmlns:a16="http://schemas.microsoft.com/office/drawing/2014/main" id="{0A8714F0-10C1-4BAD-8119-3FC11F1C25D4}"/>
                </a:ext>
              </a:extLst>
            </p:cNvPr>
            <p:cNvSpPr/>
            <p:nvPr/>
          </p:nvSpPr>
          <p:spPr>
            <a:xfrm>
              <a:off x="9216400" y="1634704"/>
              <a:ext cx="1800000" cy="720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>
                  <a:solidFill>
                    <a:schemeClr val="tx1"/>
                  </a:solidFill>
                  <a:latin typeface="Akrobat" panose="00000600000000000000" pitchFamily="50" charset="-52"/>
                </a:rPr>
                <a:t>Дипломная работа/Стартап-проект</a:t>
              </a:r>
              <a:endParaRPr lang="en-US" sz="1200" b="1">
                <a:solidFill>
                  <a:schemeClr val="tx1"/>
                </a:solidFill>
                <a:latin typeface="Akrobat" panose="00000600000000000000" pitchFamily="50" charset="-52"/>
              </a:endParaRPr>
            </a:p>
          </p:txBody>
        </p:sp>
        <p:sp>
          <p:nvSpPr>
            <p:cNvPr id="176" name="Прямоугольник: скругленные углы 175">
              <a:extLst>
                <a:ext uri="{FF2B5EF4-FFF2-40B4-BE49-F238E27FC236}">
                  <a16:creationId xmlns:a16="http://schemas.microsoft.com/office/drawing/2014/main" id="{B5363092-2A3D-4721-B30B-A5546A67163D}"/>
                </a:ext>
              </a:extLst>
            </p:cNvPr>
            <p:cNvSpPr/>
            <p:nvPr/>
          </p:nvSpPr>
          <p:spPr>
            <a:xfrm>
              <a:off x="3469288" y="4079899"/>
              <a:ext cx="7547112" cy="3600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b="1">
                  <a:solidFill>
                    <a:schemeClr val="tx1"/>
                  </a:solidFill>
                  <a:effectLst/>
                  <a:latin typeface="Akrobat" panose="00000600000000000000" pitchFamily="50" charset="-52"/>
                  <a:ea typeface="Calibri" panose="020F0502020204030204" pitchFamily="34" charset="0"/>
                </a:rPr>
                <a:t>3 курс</a:t>
              </a:r>
              <a:endParaRPr lang="en-US" sz="1200">
                <a:solidFill>
                  <a:schemeClr val="tx1"/>
                </a:solidFill>
                <a:latin typeface="Akrobat" panose="00000600000000000000" pitchFamily="50" charset="-52"/>
              </a:endParaRPr>
            </a:p>
          </p:txBody>
        </p:sp>
        <p:cxnSp>
          <p:nvCxnSpPr>
            <p:cNvPr id="177" name="Прямая соединительная линия 176">
              <a:extLst>
                <a:ext uri="{FF2B5EF4-FFF2-40B4-BE49-F238E27FC236}">
                  <a16:creationId xmlns:a16="http://schemas.microsoft.com/office/drawing/2014/main" id="{A7A5D9C6-1340-46E6-A6AA-B662E1DD9D57}"/>
                </a:ext>
              </a:extLst>
            </p:cNvPr>
            <p:cNvCxnSpPr>
              <a:cxnSpLocks/>
            </p:cNvCxnSpPr>
            <p:nvPr/>
          </p:nvCxnSpPr>
          <p:spPr>
            <a:xfrm>
              <a:off x="1557128" y="1596276"/>
              <a:ext cx="0" cy="1598365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Прямоугольник: скругленные углы 177">
              <a:extLst>
                <a:ext uri="{FF2B5EF4-FFF2-40B4-BE49-F238E27FC236}">
                  <a16:creationId xmlns:a16="http://schemas.microsoft.com/office/drawing/2014/main" id="{1DAEC8E5-9F03-4750-ACDE-93F9F0E102B7}"/>
                </a:ext>
              </a:extLst>
            </p:cNvPr>
            <p:cNvSpPr/>
            <p:nvPr/>
          </p:nvSpPr>
          <p:spPr>
            <a:xfrm>
              <a:off x="1558696" y="1598202"/>
              <a:ext cx="1800000" cy="720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>
                  <a:solidFill>
                    <a:schemeClr val="tx1"/>
                  </a:solidFill>
                  <a:effectLst/>
                  <a:latin typeface="Akrobat" panose="00000600000000000000" pitchFamily="50" charset="-52"/>
                  <a:ea typeface="Times New Roman" panose="02020603050405020304" pitchFamily="18" charset="0"/>
                </a:rPr>
                <a:t>Исследовательское задание   ROS – применение методов исследования </a:t>
              </a:r>
              <a:endParaRPr lang="en-US" sz="1200" b="1">
                <a:solidFill>
                  <a:schemeClr val="tx1"/>
                </a:solidFill>
                <a:latin typeface="Akrobat" panose="00000600000000000000" pitchFamily="50" charset="-52"/>
              </a:endParaRPr>
            </a:p>
          </p:txBody>
        </p:sp>
        <p:sp>
          <p:nvSpPr>
            <p:cNvPr id="179" name="Прямоугольник: скругленные углы 178">
              <a:extLst>
                <a:ext uri="{FF2B5EF4-FFF2-40B4-BE49-F238E27FC236}">
                  <a16:creationId xmlns:a16="http://schemas.microsoft.com/office/drawing/2014/main" id="{C7655471-2853-42E6-94E2-D494A08453AA}"/>
                </a:ext>
              </a:extLst>
            </p:cNvPr>
            <p:cNvSpPr/>
            <p:nvPr/>
          </p:nvSpPr>
          <p:spPr>
            <a:xfrm>
              <a:off x="5385286" y="1612202"/>
              <a:ext cx="1800000" cy="72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>
                  <a:solidFill>
                    <a:schemeClr val="tx1"/>
                  </a:solidFill>
                  <a:latin typeface="Akrobat" panose="00000600000000000000" pitchFamily="50" charset="-52"/>
                </a:rPr>
                <a:t>Выполнение исследовательского задания (ИЗ) по ROS</a:t>
              </a:r>
              <a:endParaRPr lang="en-US" sz="1200" b="1">
                <a:solidFill>
                  <a:schemeClr val="tx1"/>
                </a:solidFill>
                <a:latin typeface="Akrobat" panose="00000600000000000000" pitchFamily="50" charset="-52"/>
              </a:endParaRPr>
            </a:p>
          </p:txBody>
        </p:sp>
        <p:cxnSp>
          <p:nvCxnSpPr>
            <p:cNvPr id="180" name="Прямая соединительная линия 179">
              <a:extLst>
                <a:ext uri="{FF2B5EF4-FFF2-40B4-BE49-F238E27FC236}">
                  <a16:creationId xmlns:a16="http://schemas.microsoft.com/office/drawing/2014/main" id="{C570BB44-72BC-4DA2-99D1-5BE34896412A}"/>
                </a:ext>
              </a:extLst>
            </p:cNvPr>
            <p:cNvCxnSpPr>
              <a:cxnSpLocks/>
            </p:cNvCxnSpPr>
            <p:nvPr/>
          </p:nvCxnSpPr>
          <p:spPr>
            <a:xfrm>
              <a:off x="11039154" y="1706878"/>
              <a:ext cx="0" cy="2692382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Прямая соединительная линия 180">
              <a:extLst>
                <a:ext uri="{FF2B5EF4-FFF2-40B4-BE49-F238E27FC236}">
                  <a16:creationId xmlns:a16="http://schemas.microsoft.com/office/drawing/2014/main" id="{E0647733-E2BA-417A-B18A-E6591086ABB2}"/>
                </a:ext>
              </a:extLst>
            </p:cNvPr>
            <p:cNvCxnSpPr>
              <a:cxnSpLocks/>
            </p:cNvCxnSpPr>
            <p:nvPr/>
          </p:nvCxnSpPr>
          <p:spPr>
            <a:xfrm>
              <a:off x="7185286" y="1612202"/>
              <a:ext cx="4069" cy="1569567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Прямоугольник: скругленные углы 181">
              <a:extLst>
                <a:ext uri="{FF2B5EF4-FFF2-40B4-BE49-F238E27FC236}">
                  <a16:creationId xmlns:a16="http://schemas.microsoft.com/office/drawing/2014/main" id="{C0701928-9F7A-4A9F-AF63-E17EF4BE691A}"/>
                </a:ext>
              </a:extLst>
            </p:cNvPr>
            <p:cNvSpPr/>
            <p:nvPr/>
          </p:nvSpPr>
          <p:spPr>
            <a:xfrm>
              <a:off x="3450717" y="3436742"/>
              <a:ext cx="5647864" cy="360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>
                  <a:solidFill>
                    <a:schemeClr val="tx1"/>
                  </a:solidFill>
                  <a:latin typeface="Akrobat" panose="00000600000000000000" pitchFamily="50" charset="-52"/>
                  <a:ea typeface="Calibri" panose="020F0502020204030204" pitchFamily="34" charset="0"/>
                </a:rPr>
                <a:t>2</a:t>
              </a:r>
              <a:r>
                <a:rPr lang="ru-RU" b="1">
                  <a:solidFill>
                    <a:schemeClr val="tx1"/>
                  </a:solidFill>
                  <a:effectLst/>
                  <a:latin typeface="Akrobat" panose="00000600000000000000" pitchFamily="50" charset="-52"/>
                  <a:ea typeface="Calibri" panose="020F0502020204030204" pitchFamily="34" charset="0"/>
                </a:rPr>
                <a:t> курс</a:t>
              </a:r>
              <a:endParaRPr lang="en-US">
                <a:solidFill>
                  <a:schemeClr val="tx1"/>
                </a:solidFill>
                <a:latin typeface="Akrobat" panose="00000600000000000000" pitchFamily="50" charset="-52"/>
              </a:endParaRPr>
            </a:p>
          </p:txBody>
        </p:sp>
        <p:cxnSp>
          <p:nvCxnSpPr>
            <p:cNvPr id="183" name="Прямая соединительная линия 182">
              <a:extLst>
                <a:ext uri="{FF2B5EF4-FFF2-40B4-BE49-F238E27FC236}">
                  <a16:creationId xmlns:a16="http://schemas.microsoft.com/office/drawing/2014/main" id="{CBC6AB23-6D56-4346-B511-A68A63D53AE6}"/>
                </a:ext>
              </a:extLst>
            </p:cNvPr>
            <p:cNvCxnSpPr>
              <a:cxnSpLocks/>
            </p:cNvCxnSpPr>
            <p:nvPr/>
          </p:nvCxnSpPr>
          <p:spPr>
            <a:xfrm>
              <a:off x="9098581" y="1718676"/>
              <a:ext cx="0" cy="2071838"/>
            </a:xfrm>
            <a:prstGeom prst="line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ятиугольник 84">
            <a:extLst>
              <a:ext uri="{FF2B5EF4-FFF2-40B4-BE49-F238E27FC236}">
                <a16:creationId xmlns:a16="http://schemas.microsoft.com/office/drawing/2014/main" id="{E4CE931E-5C39-C91D-0AC1-D74CC19366C1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B735AA-2B30-1F75-92FC-F2D43B54D7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6EF993-583A-3CA8-570F-A4EDAE15C3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113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7C6E1F-1B82-F279-69E0-F678FACAED21}"/>
              </a:ext>
            </a:extLst>
          </p:cNvPr>
          <p:cNvSpPr/>
          <p:nvPr/>
        </p:nvSpPr>
        <p:spPr>
          <a:xfrm>
            <a:off x="0" y="73679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E84C1-FBD4-2DA9-2F50-1AD191C46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96" y="188561"/>
            <a:ext cx="10515600" cy="417250"/>
          </a:xfrm>
        </p:spPr>
        <p:txBody>
          <a:bodyPr>
            <a:normAutofit fontScale="90000"/>
          </a:bodyPr>
          <a:lstStyle/>
          <a:p>
            <a:r>
              <a:rPr lang="ru-RU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дисциплин по </a:t>
            </a:r>
            <a:r>
              <a:rPr 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</a:t>
            </a:r>
            <a:br>
              <a:rPr lang="ru-KZ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F1D84-9E02-F0E0-9F14-3D4ABE97E777}"/>
              </a:ext>
            </a:extLst>
          </p:cNvPr>
          <p:cNvSpPr txBox="1"/>
          <p:nvPr/>
        </p:nvSpPr>
        <p:spPr>
          <a:xfrm>
            <a:off x="1161987" y="613806"/>
            <a:ext cx="8621206" cy="477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2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Выпускающий департамент обеспечивает покрытие </a:t>
            </a:r>
            <a:r>
              <a:rPr lang="en-US" sz="12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</a:t>
            </a:r>
            <a:r>
              <a:rPr lang="kk-KZ" sz="12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принципу «одна дисциплина с исследовательским заданием в  одном учебном году»</a:t>
            </a:r>
            <a:endParaRPr lang="ru-KZ" sz="1200" b="1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ятиугольник 84">
            <a:extLst>
              <a:ext uri="{FF2B5EF4-FFF2-40B4-BE49-F238E27FC236}">
                <a16:creationId xmlns:a16="http://schemas.microsoft.com/office/drawing/2014/main" id="{3FDC0813-BF9B-DB0F-750B-171027E5C570}"/>
              </a:ext>
            </a:extLst>
          </p:cNvPr>
          <p:cNvSpPr/>
          <p:nvPr/>
        </p:nvSpPr>
        <p:spPr>
          <a:xfrm rot="5400000">
            <a:off x="16460" y="114547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1199CE-42AF-0A50-D237-BED86E976C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2709FC-C49E-F6D7-9311-32E257F14F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  <p:graphicFrame>
        <p:nvGraphicFramePr>
          <p:cNvPr id="12" name="Таблица 13">
            <a:extLst>
              <a:ext uri="{FF2B5EF4-FFF2-40B4-BE49-F238E27FC236}">
                <a16:creationId xmlns:a16="http://schemas.microsoft.com/office/drawing/2014/main" id="{D961D639-254B-081D-D7F2-0A7A82EF4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652519"/>
              </p:ext>
            </p:extLst>
          </p:nvPr>
        </p:nvGraphicFramePr>
        <p:xfrm>
          <a:off x="1255796" y="1310986"/>
          <a:ext cx="8745492" cy="5019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90">
                  <a:extLst>
                    <a:ext uri="{9D8B030D-6E8A-4147-A177-3AD203B41FA5}">
                      <a16:colId xmlns:a16="http://schemas.microsoft.com/office/drawing/2014/main" val="1920846471"/>
                    </a:ext>
                  </a:extLst>
                </a:gridCol>
                <a:gridCol w="2148396">
                  <a:extLst>
                    <a:ext uri="{9D8B030D-6E8A-4147-A177-3AD203B41FA5}">
                      <a16:colId xmlns:a16="http://schemas.microsoft.com/office/drawing/2014/main" val="2107891418"/>
                    </a:ext>
                  </a:extLst>
                </a:gridCol>
                <a:gridCol w="124288">
                  <a:extLst>
                    <a:ext uri="{9D8B030D-6E8A-4147-A177-3AD203B41FA5}">
                      <a16:colId xmlns:a16="http://schemas.microsoft.com/office/drawing/2014/main" val="129416566"/>
                    </a:ext>
                  </a:extLst>
                </a:gridCol>
                <a:gridCol w="2008326">
                  <a:extLst>
                    <a:ext uri="{9D8B030D-6E8A-4147-A177-3AD203B41FA5}">
                      <a16:colId xmlns:a16="http://schemas.microsoft.com/office/drawing/2014/main" val="203630653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88244553"/>
                    </a:ext>
                  </a:extLst>
                </a:gridCol>
                <a:gridCol w="2243092">
                  <a:extLst>
                    <a:ext uri="{9D8B030D-6E8A-4147-A177-3AD203B41FA5}">
                      <a16:colId xmlns:a16="http://schemas.microsoft.com/office/drawing/2014/main" val="2710075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дисциплины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специальности</a:t>
                      </a:r>
                      <a:endParaRPr lang="ru-KZ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 преподавателя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715169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компьютерной инженерии, Ильясов Б.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434813"/>
                  </a:ext>
                </a:extLst>
              </a:tr>
              <a:tr h="168327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</a:t>
                      </a:r>
                      <a:endParaRPr lang="ru-KZ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016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and Communication Technologies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IT, SE, CS, ST, ITE, DJ, MCS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 по выбору, группы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Madina </a:t>
                      </a:r>
                      <a:r>
                        <a:rPr lang="ru-KZ" sz="100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Kutubayeva</a:t>
                      </a:r>
                      <a:r>
                        <a:rPr lang="kk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b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Olzhas </a:t>
                      </a:r>
                      <a:r>
                        <a:rPr lang="ru-KZ" sz="100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Kazhybayev</a:t>
                      </a:r>
                      <a:r>
                        <a:rPr lang="kk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Sarsenova Zhibek</a:t>
                      </a:r>
                      <a:r>
                        <a:rPr lang="kk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Madina </a:t>
                      </a:r>
                      <a:r>
                        <a:rPr lang="ru-KZ" sz="100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Yermaganbetova</a:t>
                      </a:r>
                      <a:r>
                        <a:rPr lang="kk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b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KZ" sz="100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Bakayeva</a:t>
                      </a:r>
                      <a:r>
                        <a:rPr lang="ru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Bakyt</a:t>
                      </a:r>
                      <a:r>
                        <a:rPr lang="kk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Gulsim</a:t>
                      </a:r>
                      <a:r>
                        <a:rPr lang="ru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Tulepova</a:t>
                      </a:r>
                      <a:r>
                        <a:rPr lang="kk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Azimbayev</a:t>
                      </a:r>
                      <a:r>
                        <a:rPr lang="ru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Baurzhan</a:t>
                      </a:r>
                      <a:r>
                        <a:rPr lang="kk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Samat </a:t>
                      </a:r>
                      <a:r>
                        <a:rPr lang="ru-KZ" sz="100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Kassymkhanov</a:t>
                      </a:r>
                      <a:r>
                        <a:rPr lang="kk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Kulbayeva</a:t>
                      </a:r>
                      <a:r>
                        <a:rPr lang="ru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Laura</a:t>
                      </a:r>
                      <a:r>
                        <a:rPr lang="kk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Yespenbetova</a:t>
                      </a:r>
                      <a:r>
                        <a:rPr lang="ru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Dana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002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 and Analysis of Algorithms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SE, IT, 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 по выбору, группы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Omirgaliyev</a:t>
                      </a:r>
                      <a:r>
                        <a:rPr lang="ru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Ruslan</a:t>
                      </a:r>
                      <a:r>
                        <a:rPr lang="kk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Shuteyeva</a:t>
                      </a:r>
                      <a:r>
                        <a:rPr lang="ru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Gulnur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188158"/>
                  </a:ext>
                </a:extLst>
              </a:tr>
              <a:tr h="220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Computer Graphics </a:t>
                      </a:r>
                      <a:r>
                        <a:rPr lang="ru-KZ" sz="100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Fundamentals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 по выбору, группы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Turar Olzhas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326336"/>
                  </a:ext>
                </a:extLst>
              </a:tr>
              <a:tr h="171311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 b="1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ДИСиКБ</a:t>
                      </a: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kk-KZ" sz="10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b="1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Смайыл</a:t>
                      </a: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496483"/>
                  </a:ext>
                </a:extLst>
              </a:tr>
              <a:tr h="148285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425676"/>
                  </a:ext>
                </a:extLst>
              </a:tr>
              <a:tr h="2461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Hacking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Lab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6B06301 - Кибербезопасность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CS-2201-2239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Алдашева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Лаура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990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Introduction to Cybersecurity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6B06301 - Кибербезопасность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CS-2101-2130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Алдашева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Лаура,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Азибек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Балжан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Бейсекеев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Куат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034706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methods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6B06301 - Кибербезопасность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СS-2001-2011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Абитова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Гульнара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Аскеровна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405522"/>
                  </a:ext>
                </a:extLst>
              </a:tr>
              <a:tr h="225543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b="1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Telecommunication</a:t>
                      </a:r>
                      <a:r>
                        <a:rPr lang="ru-KZ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b="1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systems</a:t>
                      </a:r>
                      <a:endParaRPr lang="ru-KZ" sz="1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88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 Signal Processing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6B06201 «Telecommunication systems»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TS-2101-2102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Minsoo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Hahn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554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methods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6B06201 «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Telecommunication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systems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TS-2001-2004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Закирова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Алма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Болатовна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290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5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133BFD-EA1F-AB54-FB76-4BCC29256FAC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поданных проектов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ГФ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КН МНВО в 2020 году (осень)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ятиугольник 84">
            <a:extLst>
              <a:ext uri="{FF2B5EF4-FFF2-40B4-BE49-F238E27FC236}">
                <a16:creationId xmlns:a16="http://schemas.microsoft.com/office/drawing/2014/main" id="{982BF43B-78DD-D241-C0A9-6121A9B8FE79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896A4C-441C-76A7-8D7C-BB4C280A0C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E439C5A5-4F6E-CA61-5B55-3A5D86411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632619"/>
              </p:ext>
            </p:extLst>
          </p:nvPr>
        </p:nvGraphicFramePr>
        <p:xfrm>
          <a:off x="816500" y="1098474"/>
          <a:ext cx="10618416" cy="3582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219">
                  <a:extLst>
                    <a:ext uri="{9D8B030D-6E8A-4147-A177-3AD203B41FA5}">
                      <a16:colId xmlns:a16="http://schemas.microsoft.com/office/drawing/2014/main" val="4157747541"/>
                    </a:ext>
                  </a:extLst>
                </a:gridCol>
                <a:gridCol w="4519271">
                  <a:extLst>
                    <a:ext uri="{9D8B030D-6E8A-4147-A177-3AD203B41FA5}">
                      <a16:colId xmlns:a16="http://schemas.microsoft.com/office/drawing/2014/main" val="2892941710"/>
                    </a:ext>
                  </a:extLst>
                </a:gridCol>
                <a:gridCol w="1581887">
                  <a:extLst>
                    <a:ext uri="{9D8B030D-6E8A-4147-A177-3AD203B41FA5}">
                      <a16:colId xmlns:a16="http://schemas.microsoft.com/office/drawing/2014/main" val="330611544"/>
                    </a:ext>
                  </a:extLst>
                </a:gridCol>
                <a:gridCol w="1275659">
                  <a:extLst>
                    <a:ext uri="{9D8B030D-6E8A-4147-A177-3AD203B41FA5}">
                      <a16:colId xmlns:a16="http://schemas.microsoft.com/office/drawing/2014/main" val="1488504274"/>
                    </a:ext>
                  </a:extLst>
                </a:gridCol>
                <a:gridCol w="1428773">
                  <a:extLst>
                    <a:ext uri="{9D8B030D-6E8A-4147-A177-3AD203B41FA5}">
                      <a16:colId xmlns:a16="http://schemas.microsoft.com/office/drawing/2014/main" val="947978995"/>
                    </a:ext>
                  </a:extLst>
                </a:gridCol>
                <a:gridCol w="1513607">
                  <a:extLst>
                    <a:ext uri="{9D8B030D-6E8A-4147-A177-3AD203B41FA5}">
                      <a16:colId xmlns:a16="http://schemas.microsoft.com/office/drawing/2014/main" val="2599749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KZ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проекта</a:t>
                      </a:r>
                      <a:endParaRPr lang="ru-KZ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KZ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тенге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KZ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  <a:endParaRPr lang="ru-KZ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969749"/>
                  </a:ext>
                </a:extLst>
              </a:tr>
              <a:tr h="329636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 оценивания научной деятельности вузов, НИИ и их подразделений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 b="1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Белощицкий А.А.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60 141 972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k-KZ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Одобрен</a:t>
                      </a:r>
                      <a:r>
                        <a:rPr lang="ru-KZ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</a:t>
                      </a:r>
                      <a:endParaRPr lang="kk-KZ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364875"/>
                  </a:ext>
                </a:extLst>
              </a:tr>
              <a:tr h="338949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 комбинационно-адаптивного кодирования данных в задачах </a:t>
                      </a:r>
                      <a:r>
                        <a:rPr lang="ru-RU" sz="12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стеганографической</a:t>
                      </a: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защиты информации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 b="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Белощицкий А.А  (</a:t>
                      </a:r>
                      <a:r>
                        <a:rPr lang="ru-RU" sz="1200" b="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Манглаев</a:t>
                      </a:r>
                      <a:r>
                        <a:rPr lang="ru-RU" sz="1200" b="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Т.)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60 000 000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2020-2022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k-KZ" sz="1200" b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отклонено</a:t>
                      </a:r>
                      <a:endParaRPr lang="ru-RU" sz="1200" b="0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646892"/>
                  </a:ext>
                </a:extLst>
              </a:tr>
              <a:tr h="507525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системы развития дидактической компетенции преподавателей IT-дисциплин в условиях цифровой трансформации казахстанского общества.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 b="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Мухатаев</a:t>
                      </a:r>
                      <a:r>
                        <a:rPr lang="ru-RU" sz="1200" b="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А.А.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60 000 000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2020-2022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отклонено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3922808"/>
                  </a:ext>
                </a:extLst>
              </a:tr>
              <a:tr h="212813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Научно-методические основы разработки трёхъязычного тезауруса по ИТ и математике с использованием ИИ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200" b="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Тлешова</a:t>
                      </a:r>
                      <a:r>
                        <a:rPr lang="ru-RU" sz="1200" b="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Ж.К. (со-руковод.)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60 000 000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2020-2022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отклонено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002570"/>
                  </a:ext>
                </a:extLst>
              </a:tr>
              <a:tr h="212813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KZ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Оптимизация режимов разработки месторождений для повышения нефтеотдачи на основе методов глубокого обучения в рамках концепции Digital Twin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Ахмед-Заки Дархан Жумаканович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60 000 000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2020-2022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отклонено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196507"/>
                  </a:ext>
                </a:extLst>
              </a:tr>
              <a:tr h="212813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KZ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ИЗБРАННЫЕ ВОПРОСЫ УНИВЕРСАЛЬНОЙ АЛГЕБРЫ И ТЕОРИИ РЕШЕТОК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k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Байсалов Ержан Рахметтоллаевич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60 000 000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2021 - 2023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отклонено</a:t>
                      </a:r>
                      <a:endParaRPr lang="ru-RU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904001"/>
                  </a:ext>
                </a:extLst>
              </a:tr>
              <a:tr h="212813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KZ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Многоуровневое моделирование рынка электроэнергии и тарифной политики Казахстана при высокой доле переменных возобновляемых источников энергии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Жакиев Н.К.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kk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r>
                        <a:rPr lang="kk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2021-2023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k-K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отклонено</a:t>
                      </a:r>
                      <a:endParaRPr lang="ru-KZ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10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64979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7C6E1F-1B82-F279-69E0-F678FACAED21}"/>
              </a:ext>
            </a:extLst>
          </p:cNvPr>
          <p:cNvSpPr/>
          <p:nvPr/>
        </p:nvSpPr>
        <p:spPr>
          <a:xfrm>
            <a:off x="0" y="73679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E84C1-FBD4-2DA9-2F50-1AD191C46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96" y="188561"/>
            <a:ext cx="10515600" cy="417250"/>
          </a:xfrm>
        </p:spPr>
        <p:txBody>
          <a:bodyPr>
            <a:normAutofit fontScale="90000"/>
          </a:bodyPr>
          <a:lstStyle/>
          <a:p>
            <a:r>
              <a:rPr lang="ru-RU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дисциплин по </a:t>
            </a:r>
            <a:r>
              <a:rPr lang="en-US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</a:t>
            </a:r>
            <a:br>
              <a:rPr lang="ru-KZ" sz="2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KZ" sz="2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F1D84-9E02-F0E0-9F14-3D4ABE97E777}"/>
              </a:ext>
            </a:extLst>
          </p:cNvPr>
          <p:cNvSpPr txBox="1"/>
          <p:nvPr/>
        </p:nvSpPr>
        <p:spPr>
          <a:xfrm>
            <a:off x="1161987" y="613806"/>
            <a:ext cx="8621206" cy="477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2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Выпускающий департамент обеспечивает покрытие </a:t>
            </a:r>
            <a:r>
              <a:rPr lang="en-US" sz="12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</a:t>
            </a:r>
            <a:r>
              <a:rPr lang="kk-KZ" sz="12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принципу «одна дисциплина с исследовательским заданием в  одном учебном году»</a:t>
            </a:r>
            <a:endParaRPr lang="ru-KZ" sz="1200" b="1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ятиугольник 84">
            <a:extLst>
              <a:ext uri="{FF2B5EF4-FFF2-40B4-BE49-F238E27FC236}">
                <a16:creationId xmlns:a16="http://schemas.microsoft.com/office/drawing/2014/main" id="{3FDC0813-BF9B-DB0F-750B-171027E5C570}"/>
              </a:ext>
            </a:extLst>
          </p:cNvPr>
          <p:cNvSpPr/>
          <p:nvPr/>
        </p:nvSpPr>
        <p:spPr>
          <a:xfrm rot="5400000">
            <a:off x="35061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1199CE-42AF-0A50-D237-BED86E976C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2709FC-C49E-F6D7-9311-32E257F14F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  <p:graphicFrame>
        <p:nvGraphicFramePr>
          <p:cNvPr id="12" name="Таблица 13">
            <a:extLst>
              <a:ext uri="{FF2B5EF4-FFF2-40B4-BE49-F238E27FC236}">
                <a16:creationId xmlns:a16="http://schemas.microsoft.com/office/drawing/2014/main" id="{D961D639-254B-081D-D7F2-0A7A82EF4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232738"/>
              </p:ext>
            </p:extLst>
          </p:nvPr>
        </p:nvGraphicFramePr>
        <p:xfrm>
          <a:off x="1216241" y="1053534"/>
          <a:ext cx="8775230" cy="551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536">
                  <a:extLst>
                    <a:ext uri="{9D8B030D-6E8A-4147-A177-3AD203B41FA5}">
                      <a16:colId xmlns:a16="http://schemas.microsoft.com/office/drawing/2014/main" val="1920846471"/>
                    </a:ext>
                  </a:extLst>
                </a:gridCol>
                <a:gridCol w="2148396">
                  <a:extLst>
                    <a:ext uri="{9D8B030D-6E8A-4147-A177-3AD203B41FA5}">
                      <a16:colId xmlns:a16="http://schemas.microsoft.com/office/drawing/2014/main" val="2107891418"/>
                    </a:ext>
                  </a:extLst>
                </a:gridCol>
                <a:gridCol w="2216606">
                  <a:extLst>
                    <a:ext uri="{9D8B030D-6E8A-4147-A177-3AD203B41FA5}">
                      <a16:colId xmlns:a16="http://schemas.microsoft.com/office/drawing/2014/main" val="1294165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88244553"/>
                    </a:ext>
                  </a:extLst>
                </a:gridCol>
                <a:gridCol w="2243092">
                  <a:extLst>
                    <a:ext uri="{9D8B030D-6E8A-4147-A177-3AD203B41FA5}">
                      <a16:colId xmlns:a16="http://schemas.microsoft.com/office/drawing/2014/main" val="2710075269"/>
                    </a:ext>
                  </a:extLst>
                </a:gridCol>
              </a:tblGrid>
              <a:tr h="340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дисциплины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специальности</a:t>
                      </a:r>
                      <a:endParaRPr lang="ru-KZ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 преподавателя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715169"/>
                  </a:ext>
                </a:extLst>
              </a:tr>
              <a:tr h="207638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b="1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Smart Technologies</a:t>
                      </a:r>
                      <a:endParaRPr lang="ru-KZ" sz="1000" b="1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016506"/>
                  </a:ext>
                </a:extLst>
              </a:tr>
              <a:tr h="1385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Electronics  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6B06202 «Smart Technologies»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ST-2201-2204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Juan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Bisquert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002047"/>
                  </a:ext>
                </a:extLst>
              </a:tr>
              <a:tr h="2172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Signal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Processing  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6B06202 «Smart Technologies»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ST-2101-2103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Minsoo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Hahn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188158"/>
                  </a:ext>
                </a:extLst>
              </a:tr>
              <a:tr h="171311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Industrial Automation</a:t>
                      </a:r>
                      <a:endParaRPr lang="ru-KZ" sz="1000" b="1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496483"/>
                  </a:ext>
                </a:extLst>
              </a:tr>
              <a:tr h="2279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Model Based Design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6B06104 «Industrial Automation»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IA-2101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Кусдавлетов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Санжар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Асылбекович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990347"/>
                  </a:ext>
                </a:extLst>
              </a:tr>
              <a:tr h="2204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methods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6B06104 «Industrial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Automation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IA-2001-2002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Кусдавлетов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Санжар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Асылбекович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1034706"/>
                  </a:ext>
                </a:extLst>
              </a:tr>
              <a:tr h="25897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Школа креативных индустрий</a:t>
                      </a: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KZ" sz="1000" b="1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Тоимбек</a:t>
                      </a:r>
                      <a:r>
                        <a:rPr lang="ru-KZ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Школа креативных индустрий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b="1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Тоимбек</a:t>
                      </a:r>
                      <a:r>
                        <a:rPr lang="ru-K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Д.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Школа креативных индустрий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b="1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Тоимбек</a:t>
                      </a:r>
                      <a:r>
                        <a:rPr lang="ru-K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Д.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Школа креативных индустрий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b="1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Тоимбек</a:t>
                      </a:r>
                      <a:r>
                        <a:rPr lang="ru-K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Д.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Школа креативных индустрий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200" b="1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Тоимбек</a:t>
                      </a:r>
                      <a:r>
                        <a:rPr lang="ru-KZ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Д.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5405522"/>
                  </a:ext>
                </a:extLst>
              </a:tr>
              <a:tr h="225543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2881041"/>
                  </a:ext>
                </a:extLst>
              </a:tr>
              <a:tr h="185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 Journalism,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Analytical Journalism, 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 Богдан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554521"/>
                  </a:ext>
                </a:extLst>
              </a:tr>
              <a:tr h="2331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Information and Digital Literacy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 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990274"/>
                  </a:ext>
                </a:extLst>
              </a:tr>
              <a:tr h="2396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 marketing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курс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Шакен</a:t>
                      </a:r>
                      <a:r>
                        <a:rPr lang="ru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00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Шынар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290916"/>
                  </a:ext>
                </a:extLst>
              </a:tr>
              <a:tr h="16571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ITM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2781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Technological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Entrepreneuship</a:t>
                      </a:r>
                      <a:endParaRPr lang="ru-KZ" sz="1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ITM</a:t>
                      </a:r>
                      <a:endParaRPr lang="ru-KZ" sz="1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Зуева Айгерим</a:t>
                      </a:r>
                      <a:endParaRPr lang="ru-RU" sz="1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Нургужина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Асель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Туркебаева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Карина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657999"/>
                  </a:ext>
                </a:extLst>
              </a:tr>
              <a:tr h="2204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</a:t>
                      </a: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</a:t>
                      </a:r>
                      <a:endParaRPr lang="ru-KZ" sz="1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ITM</a:t>
                      </a:r>
                      <a:endParaRPr lang="ru-KZ" sz="1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Туркебаева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Карина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243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Methods and Tool</a:t>
                      </a:r>
                      <a:endParaRPr lang="ru-KZ" sz="1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</a:t>
                      </a:r>
                      <a:endParaRPr lang="ru-KZ" sz="1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группы </a:t>
                      </a:r>
                      <a:endParaRPr lang="ru-KZ" sz="1000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000" kern="120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Слямгажы</a:t>
                      </a:r>
                      <a:r>
                        <a:rPr lang="ru-KZ" sz="1000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Айнур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053182"/>
                  </a:ext>
                </a:extLst>
              </a:tr>
              <a:tr h="250597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вычислений и науки о данных, Тұрар О.Н.</a:t>
                      </a:r>
                      <a:endParaRPr lang="ru-KZ" sz="1000" b="1" kern="120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181254"/>
                  </a:ext>
                </a:extLst>
              </a:tr>
              <a:tr h="266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Calculus 2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BDA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группы 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Satbayev Syndar, Zhalgas Aidana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48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Probability &amp; Statistics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BDA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группы 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Toleubek Moldir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Sergaziev Muslim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597637"/>
                  </a:ext>
                </a:extLst>
              </a:tr>
              <a:tr h="241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Deep &amp; Reinforcement Learning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BDA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группы 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Turar Olzhas</a:t>
                      </a:r>
                      <a:endParaRPr lang="ru-KZ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495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Ordinary Differential Equations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MCS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группы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Kassabek Samat</a:t>
                      </a:r>
                      <a:endParaRPr lang="ru-K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980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9405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866B249-52A4-45FB-A68C-CADC8629CB4C}"/>
              </a:ext>
            </a:extLst>
          </p:cNvPr>
          <p:cNvSpPr/>
          <p:nvPr/>
        </p:nvSpPr>
        <p:spPr>
          <a:xfrm>
            <a:off x="0" y="82871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/>
              <a:t>AITU Project Challenge 2020-2023</a:t>
            </a:r>
          </a:p>
        </p:txBody>
      </p:sp>
      <p:sp>
        <p:nvSpPr>
          <p:cNvPr id="24" name="Пятиугольник 84">
            <a:extLst>
              <a:ext uri="{FF2B5EF4-FFF2-40B4-BE49-F238E27FC236}">
                <a16:creationId xmlns:a16="http://schemas.microsoft.com/office/drawing/2014/main" id="{DFABD9E6-2701-498A-B616-D1BF8FBF985E}"/>
              </a:ext>
            </a:extLst>
          </p:cNvPr>
          <p:cNvSpPr/>
          <p:nvPr/>
        </p:nvSpPr>
        <p:spPr>
          <a:xfrm rot="5400000">
            <a:off x="23486" y="94648"/>
            <a:ext cx="835438" cy="646141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E2ACDC9-AA46-4D14-AB01-2CF26DDFB0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85ABA3-EF2D-4BFC-8227-E1E09C00F6E3}"/>
              </a:ext>
            </a:extLst>
          </p:cNvPr>
          <p:cNvSpPr txBox="1"/>
          <p:nvPr/>
        </p:nvSpPr>
        <p:spPr>
          <a:xfrm>
            <a:off x="439387" y="854145"/>
            <a:ext cx="1157844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/>
              <a:t>AITU Project Challenge</a:t>
            </a:r>
            <a:r>
              <a:rPr lang="en-US" b="1"/>
              <a:t> (APC)</a:t>
            </a:r>
            <a:r>
              <a:rPr lang="ru-RU" b="1"/>
              <a:t> - </a:t>
            </a:r>
            <a:r>
              <a:rPr lang="ru-RU"/>
              <a:t>проектные задачи / </a:t>
            </a:r>
            <a:r>
              <a:rPr lang="ru-RU" err="1"/>
              <a:t>челленджи</a:t>
            </a:r>
            <a:r>
              <a:rPr lang="ru-RU"/>
              <a:t>, направленные на развитие у студентов навыков выполнения реальных кейсов с возможностью внедрения</a:t>
            </a:r>
            <a:r>
              <a:rPr lang="ru-KZ"/>
              <a:t>. </a:t>
            </a:r>
            <a:r>
              <a:rPr lang="ru-RU"/>
              <a:t>Победители получают поощрительные призы</a:t>
            </a:r>
            <a:r>
              <a:rPr lang="ru-KZ"/>
              <a:t> (</a:t>
            </a:r>
            <a:r>
              <a:rPr lang="ru-KZ" err="1"/>
              <a:t>денежные</a:t>
            </a:r>
            <a:r>
              <a:rPr lang="ru-KZ"/>
              <a:t> </a:t>
            </a:r>
            <a:r>
              <a:rPr lang="ru-KZ" err="1"/>
              <a:t>призы</a:t>
            </a:r>
            <a:r>
              <a:rPr lang="ru-KZ"/>
              <a:t> </a:t>
            </a:r>
            <a:r>
              <a:rPr lang="ru-KZ" err="1"/>
              <a:t>или</a:t>
            </a:r>
            <a:r>
              <a:rPr lang="ru-KZ"/>
              <a:t> </a:t>
            </a:r>
            <a:r>
              <a:rPr lang="ru-KZ" err="1"/>
              <a:t>оплачиваемые</a:t>
            </a:r>
            <a:r>
              <a:rPr lang="ru-KZ"/>
              <a:t> </a:t>
            </a:r>
            <a:r>
              <a:rPr lang="ru-KZ" err="1"/>
              <a:t>стажировки</a:t>
            </a:r>
            <a:r>
              <a:rPr lang="ru-KZ"/>
              <a:t>)</a:t>
            </a:r>
            <a:r>
              <a:rPr lang="ru-RU"/>
              <a:t> и возможность внедрения своих решений у компании-партнера.</a:t>
            </a:r>
            <a:endParaRPr lang="en-US"/>
          </a:p>
        </p:txBody>
      </p: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371E8878-97D1-4449-A54E-B0F59201332F}"/>
              </a:ext>
            </a:extLst>
          </p:cNvPr>
          <p:cNvCxnSpPr>
            <a:cxnSpLocks/>
          </p:cNvCxnSpPr>
          <p:nvPr/>
        </p:nvCxnSpPr>
        <p:spPr>
          <a:xfrm flipH="1">
            <a:off x="567881" y="1984897"/>
            <a:ext cx="11295255" cy="0"/>
          </a:xfrm>
          <a:prstGeom prst="line">
            <a:avLst/>
          </a:prstGeom>
          <a:ln w="158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6F25BB0-C490-D397-08C5-824A83056824}"/>
              </a:ext>
            </a:extLst>
          </p:cNvPr>
          <p:cNvSpPr txBox="1"/>
          <p:nvPr/>
        </p:nvSpPr>
        <p:spPr>
          <a:xfrm>
            <a:off x="764275" y="6003855"/>
            <a:ext cx="4847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u="sng"/>
              <a:t>https://apc.astanait.edu.kz/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9466F7CC-011C-3B4B-99DA-7C84A7906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7004" y="2192321"/>
            <a:ext cx="3197760" cy="20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6DD2285A-65BF-50FF-B689-1C8F9EFF2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2748" y="2145709"/>
            <a:ext cx="2790388" cy="209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>
            <a:extLst>
              <a:ext uri="{FF2B5EF4-FFF2-40B4-BE49-F238E27FC236}">
                <a16:creationId xmlns:a16="http://schemas.microsoft.com/office/drawing/2014/main" id="{8C1E93B0-C802-998E-6FA8-1C75C16F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7004" y="4382613"/>
            <a:ext cx="3197760" cy="17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E9C3821-0566-0517-A91E-D08473587DC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748" y="4382612"/>
            <a:ext cx="2790388" cy="17732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17375CF-85DB-0ED7-70EE-0111377E990F}"/>
              </a:ext>
            </a:extLst>
          </p:cNvPr>
          <p:cNvSpPr txBox="1"/>
          <p:nvPr/>
        </p:nvSpPr>
        <p:spPr>
          <a:xfrm>
            <a:off x="439386" y="2201760"/>
            <a:ext cx="484726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500"/>
              <a:t>С</a:t>
            </a:r>
            <a:r>
              <a:rPr lang="ru-KZ" sz="1500" err="1"/>
              <a:t>туденты</a:t>
            </a:r>
            <a:r>
              <a:rPr lang="ru-RU" sz="1500"/>
              <a:t> объединяются в команды</a:t>
            </a:r>
            <a:r>
              <a:rPr lang="ru-KZ" sz="1500"/>
              <a:t>, регистрируются</a:t>
            </a:r>
            <a:r>
              <a:rPr lang="ru-RU" sz="1500"/>
              <a:t> и под руководством ментора</a:t>
            </a:r>
            <a:r>
              <a:rPr lang="en-US" sz="1500"/>
              <a:t> (</a:t>
            </a:r>
            <a:r>
              <a:rPr lang="ru-KZ" sz="1500"/>
              <a:t>преподавателя)</a:t>
            </a:r>
            <a:r>
              <a:rPr lang="ru-RU" sz="1500"/>
              <a:t> выполняют поэтапные задачи.</a:t>
            </a:r>
            <a:endParaRPr lang="ru-KZ" sz="1500"/>
          </a:p>
          <a:p>
            <a:pPr marL="342900" indent="-342900">
              <a:buAutoNum type="arabicPeriod"/>
            </a:pPr>
            <a:r>
              <a:rPr lang="ru-RU" sz="1500"/>
              <a:t>Каждый проект подразумевает выполнение задач</a:t>
            </a:r>
            <a:r>
              <a:rPr lang="ru-KZ" sz="1500"/>
              <a:t> в несколько этапов</a:t>
            </a:r>
            <a:r>
              <a:rPr lang="ru-RU" sz="1500"/>
              <a:t> в строго указанные сроки</a:t>
            </a:r>
            <a:r>
              <a:rPr lang="en-US" sz="1500"/>
              <a:t> </a:t>
            </a:r>
            <a:r>
              <a:rPr lang="ru-KZ" sz="1500"/>
              <a:t> (спринты)</a:t>
            </a:r>
            <a:r>
              <a:rPr lang="ru-RU" sz="1500"/>
              <a:t>, согласно изначальному плану</a:t>
            </a:r>
            <a:r>
              <a:rPr lang="en-US" sz="1500"/>
              <a:t>.</a:t>
            </a:r>
            <a:r>
              <a:rPr lang="ru-RU" sz="1500"/>
              <a:t> </a:t>
            </a:r>
            <a:endParaRPr lang="ru-KZ" sz="1500"/>
          </a:p>
          <a:p>
            <a:pPr marL="342900" indent="-342900">
              <a:buAutoNum type="arabicPeriod"/>
            </a:pPr>
            <a:r>
              <a:rPr lang="ru-RU" sz="1500"/>
              <a:t>После каждого из этапов комиссия определяет команды справившиеся с заданием и допускают их к следующему </a:t>
            </a:r>
            <a:r>
              <a:rPr lang="ru-KZ" sz="1500"/>
              <a:t>этапу. </a:t>
            </a:r>
            <a:r>
              <a:rPr lang="ru-RU" sz="1500"/>
              <a:t>За прохождение команде начисляются баллы, которые суммируются в течении всего проекта</a:t>
            </a:r>
            <a:r>
              <a:rPr lang="ru-KZ" sz="1500"/>
              <a:t> (элементы геймификации).</a:t>
            </a:r>
          </a:p>
          <a:p>
            <a:pPr marL="342900" indent="-342900">
              <a:buAutoNum type="arabicPeriod"/>
            </a:pPr>
            <a:r>
              <a:rPr lang="ru-RU" sz="1500"/>
              <a:t>При достижении определенного количества баллов команда получает награду, например</a:t>
            </a:r>
            <a:r>
              <a:rPr lang="ru-KZ" sz="1500"/>
              <a:t> денежные призы, оплачиваемая стажировка, или возможность внедрения через партнерство, а также</a:t>
            </a:r>
            <a:r>
              <a:rPr lang="ru-RU" sz="1500"/>
              <a:t> может быть зачтен</a:t>
            </a:r>
            <a:r>
              <a:rPr lang="ru-KZ" sz="1500"/>
              <a:t> курс производственной практики. </a:t>
            </a:r>
            <a:endParaRPr lang="en-US" sz="15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81F120-658B-C7CF-00D8-5567CB7DC9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058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866B249-52A4-45FB-A68C-CADC8629CB4C}"/>
              </a:ext>
            </a:extLst>
          </p:cNvPr>
          <p:cNvSpPr/>
          <p:nvPr/>
        </p:nvSpPr>
        <p:spPr>
          <a:xfrm>
            <a:off x="0" y="82871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/>
              <a:t>AITU Project Challenge 2020-2023</a:t>
            </a:r>
          </a:p>
        </p:txBody>
      </p:sp>
      <p:sp>
        <p:nvSpPr>
          <p:cNvPr id="24" name="Пятиугольник 84">
            <a:extLst>
              <a:ext uri="{FF2B5EF4-FFF2-40B4-BE49-F238E27FC236}">
                <a16:creationId xmlns:a16="http://schemas.microsoft.com/office/drawing/2014/main" id="{DFABD9E6-2701-498A-B616-D1BF8FBF985E}"/>
              </a:ext>
            </a:extLst>
          </p:cNvPr>
          <p:cNvSpPr/>
          <p:nvPr/>
        </p:nvSpPr>
        <p:spPr>
          <a:xfrm rot="5400000">
            <a:off x="23486" y="94648"/>
            <a:ext cx="835438" cy="646141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E2ACDC9-AA46-4D14-AB01-2CF26DDFB0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BF3535EC-36AA-4924-9818-1A5C75C92246}"/>
              </a:ext>
            </a:extLst>
          </p:cNvPr>
          <p:cNvSpPr/>
          <p:nvPr/>
        </p:nvSpPr>
        <p:spPr>
          <a:xfrm>
            <a:off x="658351" y="1110912"/>
            <a:ext cx="1247092" cy="456757"/>
          </a:xfrm>
          <a:custGeom>
            <a:avLst/>
            <a:gdLst>
              <a:gd name="connsiteX0" fmla="*/ 0 w 1163794"/>
              <a:gd name="connsiteY0" fmla="*/ 0 h 520694"/>
              <a:gd name="connsiteX1" fmla="*/ 1163794 w 1163794"/>
              <a:gd name="connsiteY1" fmla="*/ 0 h 520694"/>
              <a:gd name="connsiteX2" fmla="*/ 1163794 w 1163794"/>
              <a:gd name="connsiteY2" fmla="*/ 520694 h 520694"/>
              <a:gd name="connsiteX3" fmla="*/ 0 w 1163794"/>
              <a:gd name="connsiteY3" fmla="*/ 520694 h 520694"/>
              <a:gd name="connsiteX4" fmla="*/ 0 w 1163794"/>
              <a:gd name="connsiteY4" fmla="*/ 0 h 52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520694">
                <a:moveTo>
                  <a:pt x="0" y="0"/>
                </a:moveTo>
                <a:lnTo>
                  <a:pt x="1163794" y="0"/>
                </a:lnTo>
                <a:lnTo>
                  <a:pt x="1163794" y="520694"/>
                </a:lnTo>
                <a:lnTo>
                  <a:pt x="0" y="5206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40640" rIns="71120" bIns="40640" numCol="1" spcCol="1270" anchor="ctr" anchorCtr="0">
            <a:noAutofit/>
          </a:bodyPr>
          <a:lstStyle/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kern="1200">
                <a:solidFill>
                  <a:schemeClr val="tx1"/>
                </a:solidFill>
                <a:cs typeface="Times New Roman" panose="02020603050405020304" pitchFamily="18" charset="0"/>
              </a:rPr>
              <a:t>Task 1</a:t>
            </a:r>
          </a:p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kern="1200">
                <a:solidFill>
                  <a:schemeClr val="tx1"/>
                </a:solidFill>
                <a:cs typeface="Times New Roman" panose="02020603050405020304" pitchFamily="18" charset="0"/>
              </a:rPr>
              <a:t>Astana IT University</a:t>
            </a:r>
            <a:endParaRPr lang="en-US" sz="1000" kern="1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BECE4F71-189F-49B1-B8E3-4C58167F243E}"/>
              </a:ext>
            </a:extLst>
          </p:cNvPr>
          <p:cNvSpPr/>
          <p:nvPr/>
        </p:nvSpPr>
        <p:spPr>
          <a:xfrm>
            <a:off x="658351" y="1571620"/>
            <a:ext cx="1247092" cy="1743162"/>
          </a:xfrm>
          <a:custGeom>
            <a:avLst/>
            <a:gdLst>
              <a:gd name="connsiteX0" fmla="*/ 0 w 1163794"/>
              <a:gd name="connsiteY0" fmla="*/ 0 h 1818476"/>
              <a:gd name="connsiteX1" fmla="*/ 1163794 w 1163794"/>
              <a:gd name="connsiteY1" fmla="*/ 0 h 1818476"/>
              <a:gd name="connsiteX2" fmla="*/ 1163794 w 1163794"/>
              <a:gd name="connsiteY2" fmla="*/ 1818476 h 1818476"/>
              <a:gd name="connsiteX3" fmla="*/ 0 w 1163794"/>
              <a:gd name="connsiteY3" fmla="*/ 1818476 h 1818476"/>
              <a:gd name="connsiteX4" fmla="*/ 0 w 1163794"/>
              <a:gd name="connsiteY4" fmla="*/ 0 h 181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1818476">
                <a:moveTo>
                  <a:pt x="0" y="0"/>
                </a:moveTo>
                <a:lnTo>
                  <a:pt x="1163794" y="0"/>
                </a:lnTo>
                <a:lnTo>
                  <a:pt x="1163794" y="1818476"/>
                </a:lnTo>
                <a:lnTo>
                  <a:pt x="0" y="18184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i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Система онлайн </a:t>
            </a:r>
            <a:r>
              <a:rPr lang="ru-RU" sz="1000" b="1" i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прокторинга</a:t>
            </a:r>
            <a:r>
              <a:rPr lang="en-US" sz="1000" b="1" i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KZ" sz="1000" b="1" i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и</a:t>
            </a:r>
            <a:r>
              <a:rPr lang="ru-RU" sz="1000" b="1" i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ru-KZ" sz="1000" b="1" i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интеграция </a:t>
            </a:r>
            <a:r>
              <a:rPr lang="ru-RU" sz="1000" b="1" i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с </a:t>
            </a:r>
            <a:r>
              <a:rPr lang="en-US" sz="1000" b="1">
                <a:solidFill>
                  <a:srgbClr val="000000"/>
                </a:solidFill>
                <a:cs typeface="Times New Roman" panose="02020603050405020304" pitchFamily="18" charset="0"/>
              </a:rPr>
              <a:t>LMS </a:t>
            </a:r>
            <a:r>
              <a:rPr lang="ru-RU" sz="1000" b="1" i="0" err="1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Moodle</a:t>
            </a:r>
            <a:endParaRPr lang="en-US" sz="1000" b="1" i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000" b="1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k-KZ" sz="1000" b="1" kern="1200">
                <a:solidFill>
                  <a:srgbClr val="000000"/>
                </a:solidFill>
                <a:cs typeface="Times New Roman" panose="02020603050405020304" pitchFamily="18" charset="0"/>
              </a:rPr>
              <a:t>Количество участников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38</a:t>
            </a:r>
            <a:endParaRPr lang="ru-RU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000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>
                <a:solidFill>
                  <a:srgbClr val="000000"/>
                </a:solidFill>
                <a:cs typeface="Times New Roman" panose="02020603050405020304" pitchFamily="18" charset="0"/>
              </a:rPr>
              <a:t>Награда</a:t>
            </a:r>
            <a:r>
              <a:rPr lang="ru-RU" sz="10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>
                <a:solidFill>
                  <a:srgbClr val="000000"/>
                </a:solidFill>
                <a:cs typeface="Times New Roman" panose="02020603050405020304" pitchFamily="18" charset="0"/>
              </a:rPr>
              <a:t> стажировка </a:t>
            </a:r>
            <a:r>
              <a:rPr lang="ru-KZ" sz="1000">
                <a:solidFill>
                  <a:srgbClr val="000000"/>
                </a:solidFill>
                <a:cs typeface="Times New Roman" panose="02020603050405020304" pitchFamily="18" charset="0"/>
              </a:rPr>
              <a:t>в </a:t>
            </a:r>
            <a:r>
              <a:rPr 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AITU </a:t>
            </a:r>
            <a:r>
              <a:rPr lang="ru-KZ" sz="1000">
                <a:solidFill>
                  <a:srgbClr val="000000"/>
                </a:solidFill>
                <a:cs typeface="Times New Roman" panose="02020603050405020304" pitchFamily="18" charset="0"/>
              </a:rPr>
              <a:t>и внедрение</a:t>
            </a:r>
            <a:endParaRPr lang="en-US" sz="1000" kern="1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0F31E036-DECD-4694-B5A7-A108E8C148E2}"/>
              </a:ext>
            </a:extLst>
          </p:cNvPr>
          <p:cNvSpPr/>
          <p:nvPr/>
        </p:nvSpPr>
        <p:spPr>
          <a:xfrm>
            <a:off x="2048243" y="1117589"/>
            <a:ext cx="1247092" cy="456757"/>
          </a:xfrm>
          <a:custGeom>
            <a:avLst/>
            <a:gdLst>
              <a:gd name="connsiteX0" fmla="*/ 0 w 1163794"/>
              <a:gd name="connsiteY0" fmla="*/ 0 h 477863"/>
              <a:gd name="connsiteX1" fmla="*/ 1163794 w 1163794"/>
              <a:gd name="connsiteY1" fmla="*/ 0 h 477863"/>
              <a:gd name="connsiteX2" fmla="*/ 1163794 w 1163794"/>
              <a:gd name="connsiteY2" fmla="*/ 477863 h 477863"/>
              <a:gd name="connsiteX3" fmla="*/ 0 w 1163794"/>
              <a:gd name="connsiteY3" fmla="*/ 477863 h 477863"/>
              <a:gd name="connsiteX4" fmla="*/ 0 w 1163794"/>
              <a:gd name="connsiteY4" fmla="*/ 0 h 47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477863">
                <a:moveTo>
                  <a:pt x="0" y="0"/>
                </a:moveTo>
                <a:lnTo>
                  <a:pt x="1163794" y="0"/>
                </a:lnTo>
                <a:lnTo>
                  <a:pt x="1163794" y="477863"/>
                </a:lnTo>
                <a:lnTo>
                  <a:pt x="0" y="4778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40640" rIns="71120" bIns="40640" numCol="1" spcCol="1270" anchor="ctr" anchorCtr="0">
            <a:noAutofit/>
          </a:bodyPr>
          <a:lstStyle/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Task 2</a:t>
            </a:r>
          </a:p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kern="1200">
                <a:solidFill>
                  <a:schemeClr val="tx1"/>
                </a:solidFill>
                <a:cs typeface="Times New Roman" panose="02020603050405020304" pitchFamily="18" charset="0"/>
              </a:rPr>
              <a:t>Astana IT University</a:t>
            </a:r>
            <a:endParaRPr lang="en-US" sz="1000" b="1" kern="120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5A67114C-A93B-4E59-9535-6EAB0FD2601D}"/>
              </a:ext>
            </a:extLst>
          </p:cNvPr>
          <p:cNvSpPr/>
          <p:nvPr/>
        </p:nvSpPr>
        <p:spPr>
          <a:xfrm>
            <a:off x="2048243" y="1554047"/>
            <a:ext cx="1247092" cy="1753948"/>
          </a:xfrm>
          <a:custGeom>
            <a:avLst/>
            <a:gdLst>
              <a:gd name="connsiteX0" fmla="*/ 0 w 1163794"/>
              <a:gd name="connsiteY0" fmla="*/ 0 h 1818476"/>
              <a:gd name="connsiteX1" fmla="*/ 1163794 w 1163794"/>
              <a:gd name="connsiteY1" fmla="*/ 0 h 1818476"/>
              <a:gd name="connsiteX2" fmla="*/ 1163794 w 1163794"/>
              <a:gd name="connsiteY2" fmla="*/ 1818476 h 1818476"/>
              <a:gd name="connsiteX3" fmla="*/ 0 w 1163794"/>
              <a:gd name="connsiteY3" fmla="*/ 1818476 h 1818476"/>
              <a:gd name="connsiteX4" fmla="*/ 0 w 1163794"/>
              <a:gd name="connsiteY4" fmla="*/ 0 h 181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1818476">
                <a:moveTo>
                  <a:pt x="0" y="0"/>
                </a:moveTo>
                <a:lnTo>
                  <a:pt x="1163794" y="0"/>
                </a:lnTo>
                <a:lnTo>
                  <a:pt x="1163794" y="1818476"/>
                </a:lnTo>
                <a:lnTo>
                  <a:pt x="0" y="18184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k-KZ" sz="1000" b="1" i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Онлайн конструктор расписания</a:t>
            </a:r>
            <a:r>
              <a:rPr lang="ru-KZ" sz="1000" b="1" i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для академического департамента </a:t>
            </a:r>
            <a:endParaRPr lang="en-US" sz="1000" b="1" i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kk-KZ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k-KZ" sz="1000" b="1" kern="1200">
                <a:solidFill>
                  <a:srgbClr val="000000"/>
                </a:solidFill>
                <a:cs typeface="Times New Roman" panose="02020603050405020304" pitchFamily="18" charset="0"/>
              </a:rPr>
              <a:t>Количество участников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ru-KZ" sz="1000">
                <a:solidFill>
                  <a:srgbClr val="000000"/>
                </a:solidFill>
                <a:cs typeface="Times New Roman" panose="02020603050405020304" pitchFamily="18" charset="0"/>
              </a:rPr>
              <a:t>6</a:t>
            </a:r>
            <a:endParaRPr lang="ru-RU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000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>
                <a:solidFill>
                  <a:srgbClr val="000000"/>
                </a:solidFill>
                <a:cs typeface="Times New Roman" panose="02020603050405020304" pitchFamily="18" charset="0"/>
              </a:rPr>
              <a:t>Награда</a:t>
            </a:r>
            <a:r>
              <a:rPr lang="ru-RU" sz="100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>
                <a:solidFill>
                  <a:srgbClr val="000000"/>
                </a:solidFill>
                <a:cs typeface="Times New Roman" panose="02020603050405020304" pitchFamily="18" charset="0"/>
              </a:rPr>
              <a:t>стажировка в </a:t>
            </a:r>
            <a:r>
              <a:rPr 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AITU</a:t>
            </a:r>
            <a:r>
              <a:rPr lang="ru-KZ" sz="1000">
                <a:solidFill>
                  <a:srgbClr val="000000"/>
                </a:solidFill>
                <a:cs typeface="Times New Roman" panose="02020603050405020304" pitchFamily="18" charset="0"/>
              </a:rPr>
              <a:t> и внедрение</a:t>
            </a:r>
            <a:endParaRPr lang="en-US" sz="1000" kern="1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6CE180D8-43FE-42AB-B35C-8DCB548A80F8}"/>
              </a:ext>
            </a:extLst>
          </p:cNvPr>
          <p:cNvSpPr/>
          <p:nvPr/>
        </p:nvSpPr>
        <p:spPr>
          <a:xfrm>
            <a:off x="3438135" y="1104125"/>
            <a:ext cx="1247092" cy="456757"/>
          </a:xfrm>
          <a:custGeom>
            <a:avLst/>
            <a:gdLst>
              <a:gd name="connsiteX0" fmla="*/ 0 w 1212510"/>
              <a:gd name="connsiteY0" fmla="*/ 0 h 521867"/>
              <a:gd name="connsiteX1" fmla="*/ 1212510 w 1212510"/>
              <a:gd name="connsiteY1" fmla="*/ 0 h 521867"/>
              <a:gd name="connsiteX2" fmla="*/ 1212510 w 1212510"/>
              <a:gd name="connsiteY2" fmla="*/ 521867 h 521867"/>
              <a:gd name="connsiteX3" fmla="*/ 0 w 1212510"/>
              <a:gd name="connsiteY3" fmla="*/ 521867 h 521867"/>
              <a:gd name="connsiteX4" fmla="*/ 0 w 1212510"/>
              <a:gd name="connsiteY4" fmla="*/ 0 h 52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510" h="521867">
                <a:moveTo>
                  <a:pt x="0" y="0"/>
                </a:moveTo>
                <a:lnTo>
                  <a:pt x="1212510" y="0"/>
                </a:lnTo>
                <a:lnTo>
                  <a:pt x="1212510" y="521867"/>
                </a:lnTo>
                <a:lnTo>
                  <a:pt x="0" y="5218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40640" rIns="71120" bIns="40640" numCol="1" spcCol="1270" anchor="ctr" anchorCtr="0">
            <a:noAutofit/>
          </a:bodyPr>
          <a:lstStyle/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Task 3</a:t>
            </a:r>
          </a:p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МЦРИАП</a:t>
            </a:r>
            <a:endParaRPr lang="en-US" sz="1000" b="1" kern="120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4E2F5038-4EE6-42B0-BD13-EC74E6328707}"/>
              </a:ext>
            </a:extLst>
          </p:cNvPr>
          <p:cNvSpPr/>
          <p:nvPr/>
        </p:nvSpPr>
        <p:spPr>
          <a:xfrm>
            <a:off x="3438135" y="1567669"/>
            <a:ext cx="1247092" cy="1753948"/>
          </a:xfrm>
          <a:custGeom>
            <a:avLst/>
            <a:gdLst>
              <a:gd name="connsiteX0" fmla="*/ 0 w 1206657"/>
              <a:gd name="connsiteY0" fmla="*/ 0 h 1766613"/>
              <a:gd name="connsiteX1" fmla="*/ 1206657 w 1206657"/>
              <a:gd name="connsiteY1" fmla="*/ 0 h 1766613"/>
              <a:gd name="connsiteX2" fmla="*/ 1206657 w 1206657"/>
              <a:gd name="connsiteY2" fmla="*/ 1766613 h 1766613"/>
              <a:gd name="connsiteX3" fmla="*/ 0 w 1206657"/>
              <a:gd name="connsiteY3" fmla="*/ 1766613 h 1766613"/>
              <a:gd name="connsiteX4" fmla="*/ 0 w 1206657"/>
              <a:gd name="connsiteY4" fmla="*/ 0 h 176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657" h="1766613">
                <a:moveTo>
                  <a:pt x="0" y="0"/>
                </a:moveTo>
                <a:lnTo>
                  <a:pt x="1206657" y="0"/>
                </a:lnTo>
                <a:lnTo>
                  <a:pt x="1206657" y="1766613"/>
                </a:lnTo>
                <a:lnTo>
                  <a:pt x="0" y="17666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i="0">
                <a:solidFill>
                  <a:srgbClr val="000000"/>
                </a:solidFill>
                <a:effectLst/>
              </a:rPr>
              <a:t>Телеграм бот для обучения госслужащих</a:t>
            </a:r>
            <a:r>
              <a:rPr lang="ru-KZ" sz="1000" b="1" i="0">
                <a:solidFill>
                  <a:srgbClr val="000000"/>
                </a:solidFill>
                <a:effectLst/>
              </a:rPr>
              <a:t> цифровым навыкам</a:t>
            </a:r>
            <a:endParaRPr lang="en-US" sz="1000" b="1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kk-KZ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k-KZ" sz="1000" b="1" kern="1200">
                <a:solidFill>
                  <a:srgbClr val="000000"/>
                </a:solidFill>
                <a:cs typeface="Times New Roman" panose="02020603050405020304" pitchFamily="18" charset="0"/>
              </a:rPr>
              <a:t>Количество участников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3</a:t>
            </a:r>
            <a:r>
              <a:rPr lang="ru-KZ" sz="100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endParaRPr lang="ru-RU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000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>
                <a:solidFill>
                  <a:srgbClr val="000000"/>
                </a:solidFill>
                <a:cs typeface="Times New Roman" panose="02020603050405020304" pitchFamily="18" charset="0"/>
              </a:rPr>
              <a:t>Награда</a:t>
            </a:r>
            <a:r>
              <a:rPr lang="ru-RU" sz="100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>
                <a:solidFill>
                  <a:srgbClr val="000000"/>
                </a:solidFill>
                <a:cs typeface="Times New Roman" panose="02020603050405020304" pitchFamily="18" charset="0"/>
              </a:rPr>
              <a:t>стажировка в 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МЦРИАП</a:t>
            </a:r>
            <a:endParaRPr lang="en-US" sz="1000" kern="1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600D8DD-2A1F-4B23-B319-E8641E97E570}"/>
              </a:ext>
            </a:extLst>
          </p:cNvPr>
          <p:cNvSpPr/>
          <p:nvPr/>
        </p:nvSpPr>
        <p:spPr>
          <a:xfrm>
            <a:off x="4805368" y="1131538"/>
            <a:ext cx="1252257" cy="456757"/>
          </a:xfrm>
          <a:custGeom>
            <a:avLst/>
            <a:gdLst>
              <a:gd name="connsiteX0" fmla="*/ 0 w 1255943"/>
              <a:gd name="connsiteY0" fmla="*/ 0 h 485463"/>
              <a:gd name="connsiteX1" fmla="*/ 1255943 w 1255943"/>
              <a:gd name="connsiteY1" fmla="*/ 0 h 485463"/>
              <a:gd name="connsiteX2" fmla="*/ 1255943 w 1255943"/>
              <a:gd name="connsiteY2" fmla="*/ 485463 h 485463"/>
              <a:gd name="connsiteX3" fmla="*/ 0 w 1255943"/>
              <a:gd name="connsiteY3" fmla="*/ 485463 h 485463"/>
              <a:gd name="connsiteX4" fmla="*/ 0 w 1255943"/>
              <a:gd name="connsiteY4" fmla="*/ 0 h 48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943" h="485463">
                <a:moveTo>
                  <a:pt x="0" y="0"/>
                </a:moveTo>
                <a:lnTo>
                  <a:pt x="1255943" y="0"/>
                </a:lnTo>
                <a:lnTo>
                  <a:pt x="1255943" y="485463"/>
                </a:lnTo>
                <a:lnTo>
                  <a:pt x="0" y="4854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40640" rIns="71120" bIns="40640" numCol="1" spcCol="1270" anchor="ctr" anchorCtr="0">
            <a:noAutofit/>
          </a:bodyPr>
          <a:lstStyle/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Task 4</a:t>
            </a:r>
          </a:p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000" b="1" kern="1200" err="1">
                <a:solidFill>
                  <a:prstClr val="black"/>
                </a:solidFill>
                <a:cs typeface="Times New Roman" panose="02020603050405020304" pitchFamily="18" charset="0"/>
              </a:rPr>
              <a:t>Коркем</a:t>
            </a:r>
            <a:r>
              <a:rPr lang="ru-RU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 Телеком (</a:t>
            </a:r>
            <a:r>
              <a:rPr lang="ru-RU" sz="1000" b="1" kern="1200" err="1">
                <a:solidFill>
                  <a:prstClr val="black"/>
                </a:solidFill>
                <a:cs typeface="Times New Roman" panose="02020603050405020304" pitchFamily="18" charset="0"/>
              </a:rPr>
              <a:t>Сергек</a:t>
            </a:r>
            <a:r>
              <a:rPr lang="ru-RU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)</a:t>
            </a:r>
            <a:endParaRPr lang="en-US" sz="1000" b="1" kern="120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57074EE2-C4F1-48CC-9BF4-57232DD29A61}"/>
              </a:ext>
            </a:extLst>
          </p:cNvPr>
          <p:cNvSpPr/>
          <p:nvPr/>
        </p:nvSpPr>
        <p:spPr>
          <a:xfrm>
            <a:off x="4809053" y="1583439"/>
            <a:ext cx="1242869" cy="1753948"/>
          </a:xfrm>
          <a:custGeom>
            <a:avLst/>
            <a:gdLst>
              <a:gd name="connsiteX0" fmla="*/ 0 w 1220331"/>
              <a:gd name="connsiteY0" fmla="*/ 0 h 1818476"/>
              <a:gd name="connsiteX1" fmla="*/ 1220331 w 1220331"/>
              <a:gd name="connsiteY1" fmla="*/ 0 h 1818476"/>
              <a:gd name="connsiteX2" fmla="*/ 1220331 w 1220331"/>
              <a:gd name="connsiteY2" fmla="*/ 1818476 h 1818476"/>
              <a:gd name="connsiteX3" fmla="*/ 0 w 1220331"/>
              <a:gd name="connsiteY3" fmla="*/ 1818476 h 1818476"/>
              <a:gd name="connsiteX4" fmla="*/ 0 w 1220331"/>
              <a:gd name="connsiteY4" fmla="*/ 0 h 181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31" h="1818476">
                <a:moveTo>
                  <a:pt x="0" y="0"/>
                </a:moveTo>
                <a:lnTo>
                  <a:pt x="1220331" y="0"/>
                </a:lnTo>
                <a:lnTo>
                  <a:pt x="1220331" y="1818476"/>
                </a:lnTo>
                <a:lnTo>
                  <a:pt x="0" y="18184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i="0">
                <a:solidFill>
                  <a:srgbClr val="000000"/>
                </a:solidFill>
                <a:effectLst/>
              </a:rPr>
              <a:t>Кластеризация данных</a:t>
            </a:r>
            <a:r>
              <a:rPr lang="ru-KZ" sz="1000" b="1" i="0">
                <a:solidFill>
                  <a:srgbClr val="000000"/>
                </a:solidFill>
                <a:effectLst/>
              </a:rPr>
              <a:t> водителей</a:t>
            </a:r>
            <a:r>
              <a:rPr lang="ru-RU" sz="1000" b="1" i="0">
                <a:solidFill>
                  <a:srgbClr val="000000"/>
                </a:solidFill>
                <a:effectLst/>
              </a:rPr>
              <a:t> от </a:t>
            </a:r>
            <a:r>
              <a:rPr lang="ru-RU" sz="1000" b="1" i="0" err="1">
                <a:solidFill>
                  <a:srgbClr val="000000"/>
                </a:solidFill>
                <a:effectLst/>
              </a:rPr>
              <a:t>Сергек</a:t>
            </a:r>
            <a:endParaRPr lang="en-US" sz="1000" b="1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KZ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kk-KZ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k-KZ" sz="1000" b="1" kern="1200">
                <a:solidFill>
                  <a:srgbClr val="000000"/>
                </a:solidFill>
                <a:cs typeface="Times New Roman" panose="02020603050405020304" pitchFamily="18" charset="0"/>
              </a:rPr>
              <a:t>Количество участников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r>
              <a:rPr lang="ru-KZ" sz="1000">
                <a:solidFill>
                  <a:srgbClr val="000000"/>
                </a:solidFill>
                <a:cs typeface="Times New Roman" panose="02020603050405020304" pitchFamily="18" charset="0"/>
              </a:rPr>
              <a:t>8</a:t>
            </a:r>
            <a:endParaRPr lang="ru-RU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000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>
                <a:solidFill>
                  <a:srgbClr val="000000"/>
                </a:solidFill>
                <a:cs typeface="Times New Roman" panose="02020603050405020304" pitchFamily="18" charset="0"/>
              </a:rPr>
              <a:t>Награда</a:t>
            </a:r>
            <a:r>
              <a:rPr lang="ru-RU" sz="100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>
                <a:solidFill>
                  <a:srgbClr val="000000"/>
                </a:solidFill>
                <a:cs typeface="Times New Roman" panose="02020603050405020304" pitchFamily="18" charset="0"/>
              </a:rPr>
              <a:t>стажировка в 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Коркем Телеком</a:t>
            </a:r>
            <a:endParaRPr lang="en-US" sz="1000" kern="12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000" kern="1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9DEFD88E-CB2B-46D0-AFCF-7ADD54A08885}"/>
              </a:ext>
            </a:extLst>
          </p:cNvPr>
          <p:cNvSpPr/>
          <p:nvPr/>
        </p:nvSpPr>
        <p:spPr>
          <a:xfrm>
            <a:off x="6209952" y="1138294"/>
            <a:ext cx="1247092" cy="456757"/>
          </a:xfrm>
          <a:custGeom>
            <a:avLst/>
            <a:gdLst>
              <a:gd name="connsiteX0" fmla="*/ 0 w 1163794"/>
              <a:gd name="connsiteY0" fmla="*/ 0 h 430117"/>
              <a:gd name="connsiteX1" fmla="*/ 1163794 w 1163794"/>
              <a:gd name="connsiteY1" fmla="*/ 0 h 430117"/>
              <a:gd name="connsiteX2" fmla="*/ 1163794 w 1163794"/>
              <a:gd name="connsiteY2" fmla="*/ 430117 h 430117"/>
              <a:gd name="connsiteX3" fmla="*/ 0 w 1163794"/>
              <a:gd name="connsiteY3" fmla="*/ 430117 h 430117"/>
              <a:gd name="connsiteX4" fmla="*/ 0 w 1163794"/>
              <a:gd name="connsiteY4" fmla="*/ 0 h 43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430117">
                <a:moveTo>
                  <a:pt x="0" y="0"/>
                </a:moveTo>
                <a:lnTo>
                  <a:pt x="1163794" y="0"/>
                </a:lnTo>
                <a:lnTo>
                  <a:pt x="1163794" y="430117"/>
                </a:lnTo>
                <a:lnTo>
                  <a:pt x="0" y="4301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40640" rIns="71120" bIns="40640" numCol="1" spcCol="1270" anchor="ctr" anchorCtr="0">
            <a:noAutofit/>
          </a:bodyPr>
          <a:lstStyle/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Task 5</a:t>
            </a:r>
          </a:p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МЦРИАП</a:t>
            </a:r>
            <a:endParaRPr lang="en-US" sz="1000" b="1" kern="120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9893C701-A307-4250-979D-D63272C86025}"/>
              </a:ext>
            </a:extLst>
          </p:cNvPr>
          <p:cNvSpPr/>
          <p:nvPr/>
        </p:nvSpPr>
        <p:spPr>
          <a:xfrm>
            <a:off x="6207984" y="1596853"/>
            <a:ext cx="1247092" cy="1753948"/>
          </a:xfrm>
          <a:custGeom>
            <a:avLst/>
            <a:gdLst>
              <a:gd name="connsiteX0" fmla="*/ 0 w 1163794"/>
              <a:gd name="connsiteY0" fmla="*/ 0 h 1729025"/>
              <a:gd name="connsiteX1" fmla="*/ 1163794 w 1163794"/>
              <a:gd name="connsiteY1" fmla="*/ 0 h 1729025"/>
              <a:gd name="connsiteX2" fmla="*/ 1163794 w 1163794"/>
              <a:gd name="connsiteY2" fmla="*/ 1729025 h 1729025"/>
              <a:gd name="connsiteX3" fmla="*/ 0 w 1163794"/>
              <a:gd name="connsiteY3" fmla="*/ 1729025 h 1729025"/>
              <a:gd name="connsiteX4" fmla="*/ 0 w 1163794"/>
              <a:gd name="connsiteY4" fmla="*/ 0 h 17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1729025">
                <a:moveTo>
                  <a:pt x="0" y="0"/>
                </a:moveTo>
                <a:lnTo>
                  <a:pt x="1163794" y="0"/>
                </a:lnTo>
                <a:lnTo>
                  <a:pt x="1163794" y="1729025"/>
                </a:lnTo>
                <a:lnTo>
                  <a:pt x="0" y="17290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i="0" err="1">
                <a:solidFill>
                  <a:srgbClr val="000000"/>
                </a:solidFill>
                <a:effectLst/>
              </a:rPr>
              <a:t>Telegram</a:t>
            </a:r>
            <a:r>
              <a:rPr lang="ru-RU" sz="1000" b="1" i="0">
                <a:solidFill>
                  <a:srgbClr val="000000"/>
                </a:solidFill>
                <a:effectLst/>
              </a:rPr>
              <a:t> бот по мерам поддержки IT-предпринимателям от МЦРИАП</a:t>
            </a:r>
            <a:endParaRPr lang="kk-KZ" sz="1000" b="1" i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kk-KZ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k-KZ" sz="1000" b="1" kern="1200">
                <a:solidFill>
                  <a:srgbClr val="000000"/>
                </a:solidFill>
                <a:cs typeface="Times New Roman" panose="02020603050405020304" pitchFamily="18" charset="0"/>
              </a:rPr>
              <a:t>Количество участников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3</a:t>
            </a:r>
            <a:r>
              <a:rPr lang="ru-KZ" sz="1000">
                <a:solidFill>
                  <a:srgbClr val="000000"/>
                </a:solidFill>
                <a:cs typeface="Times New Roman" panose="02020603050405020304" pitchFamily="18" charset="0"/>
              </a:rPr>
              <a:t>6</a:t>
            </a:r>
            <a:endParaRPr lang="ru-RU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700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>
                <a:solidFill>
                  <a:srgbClr val="000000"/>
                </a:solidFill>
                <a:cs typeface="Times New Roman" panose="02020603050405020304" pitchFamily="18" charset="0"/>
              </a:rPr>
              <a:t>Награда</a:t>
            </a:r>
            <a:r>
              <a:rPr lang="ru-RU" sz="100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>
                <a:solidFill>
                  <a:srgbClr val="000000"/>
                </a:solidFill>
                <a:cs typeface="Times New Roman" panose="02020603050405020304" pitchFamily="18" charset="0"/>
              </a:rPr>
              <a:t>стажировка в 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МЦРИАП</a:t>
            </a:r>
            <a:endParaRPr lang="en-US" sz="1000" kern="1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4C35C0DE-5066-4EAB-8416-AA493A565936}"/>
              </a:ext>
            </a:extLst>
          </p:cNvPr>
          <p:cNvSpPr/>
          <p:nvPr/>
        </p:nvSpPr>
        <p:spPr>
          <a:xfrm>
            <a:off x="7597876" y="1138294"/>
            <a:ext cx="1247092" cy="456757"/>
          </a:xfrm>
          <a:custGeom>
            <a:avLst/>
            <a:gdLst>
              <a:gd name="connsiteX0" fmla="*/ 0 w 1163794"/>
              <a:gd name="connsiteY0" fmla="*/ 0 h 395048"/>
              <a:gd name="connsiteX1" fmla="*/ 1163794 w 1163794"/>
              <a:gd name="connsiteY1" fmla="*/ 0 h 395048"/>
              <a:gd name="connsiteX2" fmla="*/ 1163794 w 1163794"/>
              <a:gd name="connsiteY2" fmla="*/ 395048 h 395048"/>
              <a:gd name="connsiteX3" fmla="*/ 0 w 1163794"/>
              <a:gd name="connsiteY3" fmla="*/ 395048 h 395048"/>
              <a:gd name="connsiteX4" fmla="*/ 0 w 1163794"/>
              <a:gd name="connsiteY4" fmla="*/ 0 h 39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395048">
                <a:moveTo>
                  <a:pt x="0" y="0"/>
                </a:moveTo>
                <a:lnTo>
                  <a:pt x="1163794" y="0"/>
                </a:lnTo>
                <a:lnTo>
                  <a:pt x="1163794" y="395048"/>
                </a:lnTo>
                <a:lnTo>
                  <a:pt x="0" y="3950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40640" rIns="71120" bIns="40640" numCol="1" spcCol="1270" anchor="ctr" anchorCtr="0">
            <a:noAutofit/>
          </a:bodyPr>
          <a:lstStyle/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Task 6</a:t>
            </a:r>
          </a:p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kern="1200">
                <a:solidFill>
                  <a:schemeClr val="tx1"/>
                </a:solidFill>
                <a:cs typeface="Times New Roman" panose="02020603050405020304" pitchFamily="18" charset="0"/>
              </a:rPr>
              <a:t>Astana IT University</a:t>
            </a:r>
            <a:endParaRPr lang="en-US" sz="1000" b="1" kern="120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62E06C30-F05E-4D89-A9DB-B66A5CC48201}"/>
              </a:ext>
            </a:extLst>
          </p:cNvPr>
          <p:cNvSpPr/>
          <p:nvPr/>
        </p:nvSpPr>
        <p:spPr>
          <a:xfrm>
            <a:off x="7605248" y="1596426"/>
            <a:ext cx="1247092" cy="1753948"/>
          </a:xfrm>
          <a:custGeom>
            <a:avLst/>
            <a:gdLst>
              <a:gd name="connsiteX0" fmla="*/ 0 w 1163794"/>
              <a:gd name="connsiteY0" fmla="*/ 0 h 1818476"/>
              <a:gd name="connsiteX1" fmla="*/ 1163794 w 1163794"/>
              <a:gd name="connsiteY1" fmla="*/ 0 h 1818476"/>
              <a:gd name="connsiteX2" fmla="*/ 1163794 w 1163794"/>
              <a:gd name="connsiteY2" fmla="*/ 1818476 h 1818476"/>
              <a:gd name="connsiteX3" fmla="*/ 0 w 1163794"/>
              <a:gd name="connsiteY3" fmla="*/ 1818476 h 1818476"/>
              <a:gd name="connsiteX4" fmla="*/ 0 w 1163794"/>
              <a:gd name="connsiteY4" fmla="*/ 0 h 181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1818476">
                <a:moveTo>
                  <a:pt x="0" y="0"/>
                </a:moveTo>
                <a:lnTo>
                  <a:pt x="1163794" y="0"/>
                </a:lnTo>
                <a:lnTo>
                  <a:pt x="1163794" y="1818476"/>
                </a:lnTo>
                <a:lnTo>
                  <a:pt x="0" y="18184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KZ" sz="1000" b="1" i="0">
                <a:solidFill>
                  <a:srgbClr val="000000"/>
                </a:solidFill>
                <a:effectLst/>
              </a:rPr>
              <a:t>Разработка</a:t>
            </a:r>
            <a:r>
              <a:rPr lang="ru-RU" sz="1000" b="1" i="0">
                <a:solidFill>
                  <a:srgbClr val="000000"/>
                </a:solidFill>
                <a:effectLst/>
              </a:rPr>
              <a:t> электронного </a:t>
            </a:r>
            <a:r>
              <a:rPr lang="ru-RU" sz="1000" b="1" i="0" err="1">
                <a:solidFill>
                  <a:srgbClr val="000000"/>
                </a:solidFill>
                <a:effectLst/>
              </a:rPr>
              <a:t>силлабуса</a:t>
            </a:r>
            <a:endParaRPr lang="en-US" sz="1000" b="1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kk-KZ" sz="1000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kk-KZ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k-KZ" sz="1000" b="1" kern="1200">
                <a:solidFill>
                  <a:srgbClr val="000000"/>
                </a:solidFill>
                <a:cs typeface="Times New Roman" panose="02020603050405020304" pitchFamily="18" charset="0"/>
              </a:rPr>
              <a:t>Количество участников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KZ" sz="1000">
                <a:solidFill>
                  <a:srgbClr val="000000"/>
                </a:solidFill>
                <a:cs typeface="Times New Roman" panose="02020603050405020304" pitchFamily="18" charset="0"/>
              </a:rPr>
              <a:t>22</a:t>
            </a:r>
            <a:endParaRPr lang="ru-RU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000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>
                <a:solidFill>
                  <a:srgbClr val="000000"/>
                </a:solidFill>
                <a:cs typeface="Times New Roman" panose="02020603050405020304" pitchFamily="18" charset="0"/>
              </a:rPr>
              <a:t>Награда</a:t>
            </a:r>
            <a:r>
              <a:rPr lang="ru-RU" sz="100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>
                <a:solidFill>
                  <a:srgbClr val="000000"/>
                </a:solidFill>
                <a:cs typeface="Times New Roman" panose="02020603050405020304" pitchFamily="18" charset="0"/>
              </a:rPr>
              <a:t>стажировка в </a:t>
            </a:r>
            <a:r>
              <a:rPr 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AITU</a:t>
            </a:r>
            <a:r>
              <a:rPr lang="ru-KZ" sz="1000">
                <a:solidFill>
                  <a:srgbClr val="000000"/>
                </a:solidFill>
                <a:cs typeface="Times New Roman" panose="02020603050405020304" pitchFamily="18" charset="0"/>
              </a:rPr>
              <a:t> и внедрение</a:t>
            </a:r>
            <a:endParaRPr lang="en-US" sz="1000" kern="1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795C834A-C808-49C3-8B6E-1D3FBCC66AA4}"/>
              </a:ext>
            </a:extLst>
          </p:cNvPr>
          <p:cNvSpPr/>
          <p:nvPr/>
        </p:nvSpPr>
        <p:spPr>
          <a:xfrm>
            <a:off x="9004178" y="1138294"/>
            <a:ext cx="1247092" cy="456757"/>
          </a:xfrm>
          <a:custGeom>
            <a:avLst/>
            <a:gdLst>
              <a:gd name="connsiteX0" fmla="*/ 0 w 1163794"/>
              <a:gd name="connsiteY0" fmla="*/ 0 h 395048"/>
              <a:gd name="connsiteX1" fmla="*/ 1163794 w 1163794"/>
              <a:gd name="connsiteY1" fmla="*/ 0 h 395048"/>
              <a:gd name="connsiteX2" fmla="*/ 1163794 w 1163794"/>
              <a:gd name="connsiteY2" fmla="*/ 395048 h 395048"/>
              <a:gd name="connsiteX3" fmla="*/ 0 w 1163794"/>
              <a:gd name="connsiteY3" fmla="*/ 395048 h 395048"/>
              <a:gd name="connsiteX4" fmla="*/ 0 w 1163794"/>
              <a:gd name="connsiteY4" fmla="*/ 0 h 39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395048">
                <a:moveTo>
                  <a:pt x="0" y="0"/>
                </a:moveTo>
                <a:lnTo>
                  <a:pt x="1163794" y="0"/>
                </a:lnTo>
                <a:lnTo>
                  <a:pt x="1163794" y="395048"/>
                </a:lnTo>
                <a:lnTo>
                  <a:pt x="0" y="3950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40640" rIns="71120" bIns="40640" numCol="1" spcCol="1270" anchor="ctr" anchorCtr="0">
            <a:noAutofit/>
          </a:bodyPr>
          <a:lstStyle/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Task 7</a:t>
            </a:r>
          </a:p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kk-KZ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uStudy</a:t>
            </a:r>
            <a:endParaRPr lang="en-US" sz="1000" b="1" kern="120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B266041-CB86-4032-B276-5D050917F608}"/>
              </a:ext>
            </a:extLst>
          </p:cNvPr>
          <p:cNvSpPr/>
          <p:nvPr/>
        </p:nvSpPr>
        <p:spPr>
          <a:xfrm>
            <a:off x="9004178" y="1588295"/>
            <a:ext cx="1247092" cy="1753948"/>
          </a:xfrm>
          <a:custGeom>
            <a:avLst/>
            <a:gdLst>
              <a:gd name="connsiteX0" fmla="*/ 0 w 1163794"/>
              <a:gd name="connsiteY0" fmla="*/ 0 h 1818476"/>
              <a:gd name="connsiteX1" fmla="*/ 1163794 w 1163794"/>
              <a:gd name="connsiteY1" fmla="*/ 0 h 1818476"/>
              <a:gd name="connsiteX2" fmla="*/ 1163794 w 1163794"/>
              <a:gd name="connsiteY2" fmla="*/ 1818476 h 1818476"/>
              <a:gd name="connsiteX3" fmla="*/ 0 w 1163794"/>
              <a:gd name="connsiteY3" fmla="*/ 1818476 h 1818476"/>
              <a:gd name="connsiteX4" fmla="*/ 0 w 1163794"/>
              <a:gd name="connsiteY4" fmla="*/ 0 h 181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1818476">
                <a:moveTo>
                  <a:pt x="0" y="0"/>
                </a:moveTo>
                <a:lnTo>
                  <a:pt x="1163794" y="0"/>
                </a:lnTo>
                <a:lnTo>
                  <a:pt x="1163794" y="1818476"/>
                </a:lnTo>
                <a:lnTo>
                  <a:pt x="0" y="18184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i="0">
                <a:solidFill>
                  <a:srgbClr val="000000"/>
                </a:solidFill>
                <a:effectLst/>
              </a:rPr>
              <a:t>Интеллектуальная система планирования работы центров (</a:t>
            </a:r>
            <a:r>
              <a:rPr lang="ru-RU" sz="1000" b="1" i="0" err="1">
                <a:solidFill>
                  <a:srgbClr val="000000"/>
                </a:solidFill>
                <a:effectLst/>
              </a:rPr>
              <a:t>Планнер</a:t>
            </a:r>
            <a:r>
              <a:rPr lang="ru-RU" sz="1000" b="1" i="0">
                <a:solidFill>
                  <a:srgbClr val="000000"/>
                </a:solidFill>
                <a:effectLst/>
              </a:rPr>
              <a:t> </a:t>
            </a:r>
            <a:r>
              <a:rPr lang="ru-RU" sz="1000" b="1" i="0" err="1">
                <a:solidFill>
                  <a:srgbClr val="000000"/>
                </a:solidFill>
                <a:effectLst/>
              </a:rPr>
              <a:t>uStudy</a:t>
            </a:r>
            <a:r>
              <a:rPr lang="ru-RU" sz="1000" b="1" i="0">
                <a:solidFill>
                  <a:srgbClr val="000000"/>
                </a:solidFill>
                <a:effectLst/>
              </a:rPr>
              <a:t>)</a:t>
            </a:r>
            <a:endParaRPr lang="kk-KZ" sz="1000" b="1" i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kk-KZ" sz="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k-KZ" sz="1000" b="1" kern="1200">
                <a:solidFill>
                  <a:srgbClr val="000000"/>
                </a:solidFill>
                <a:cs typeface="Times New Roman" panose="02020603050405020304" pitchFamily="18" charset="0"/>
              </a:rPr>
              <a:t>Количество участников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3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5</a:t>
            </a:r>
            <a:endParaRPr lang="ru-RU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500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>
                <a:solidFill>
                  <a:srgbClr val="000000"/>
                </a:solidFill>
                <a:cs typeface="Times New Roman" panose="02020603050405020304" pitchFamily="18" charset="0"/>
              </a:rPr>
              <a:t>Награда</a:t>
            </a:r>
            <a:r>
              <a:rPr lang="ru-RU" sz="1000">
                <a:solidFill>
                  <a:srgbClr val="000000"/>
                </a:solidFill>
                <a:cs typeface="Times New Roman" panose="02020603050405020304" pitchFamily="18" charset="0"/>
              </a:rPr>
              <a:t>: стажировка </a:t>
            </a:r>
            <a:r>
              <a:rPr lang="ru-KZ" sz="1000">
                <a:solidFill>
                  <a:srgbClr val="000000"/>
                </a:solidFill>
                <a:cs typeface="Times New Roman" panose="02020603050405020304" pitchFamily="18" charset="0"/>
              </a:rPr>
              <a:t>и партнерство с</a:t>
            </a:r>
            <a:r>
              <a:rPr lang="ru-RU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000" err="1">
                <a:solidFill>
                  <a:srgbClr val="000000"/>
                </a:solidFill>
                <a:cs typeface="Times New Roman" panose="02020603050405020304" pitchFamily="18" charset="0"/>
              </a:rPr>
              <a:t>uStudy</a:t>
            </a:r>
            <a:endParaRPr lang="en-US" sz="1000" kern="1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6389786-AA2B-471B-940A-B28C90109190}"/>
              </a:ext>
            </a:extLst>
          </p:cNvPr>
          <p:cNvSpPr/>
          <p:nvPr/>
        </p:nvSpPr>
        <p:spPr>
          <a:xfrm>
            <a:off x="10375097" y="1138294"/>
            <a:ext cx="1247092" cy="456757"/>
          </a:xfrm>
          <a:custGeom>
            <a:avLst/>
            <a:gdLst>
              <a:gd name="connsiteX0" fmla="*/ 0 w 1163794"/>
              <a:gd name="connsiteY0" fmla="*/ 0 h 395048"/>
              <a:gd name="connsiteX1" fmla="*/ 1163794 w 1163794"/>
              <a:gd name="connsiteY1" fmla="*/ 0 h 395048"/>
              <a:gd name="connsiteX2" fmla="*/ 1163794 w 1163794"/>
              <a:gd name="connsiteY2" fmla="*/ 395048 h 395048"/>
              <a:gd name="connsiteX3" fmla="*/ 0 w 1163794"/>
              <a:gd name="connsiteY3" fmla="*/ 395048 h 395048"/>
              <a:gd name="connsiteX4" fmla="*/ 0 w 1163794"/>
              <a:gd name="connsiteY4" fmla="*/ 0 h 39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395048">
                <a:moveTo>
                  <a:pt x="0" y="0"/>
                </a:moveTo>
                <a:lnTo>
                  <a:pt x="1163794" y="0"/>
                </a:lnTo>
                <a:lnTo>
                  <a:pt x="1163794" y="395048"/>
                </a:lnTo>
                <a:lnTo>
                  <a:pt x="0" y="3950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40640" rIns="71120" bIns="40640" numCol="1" spcCol="1270" anchor="ctr" anchorCtr="0">
            <a:noAutofit/>
          </a:bodyPr>
          <a:lstStyle/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Task 8</a:t>
            </a:r>
          </a:p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000" b="1" kern="1200" err="1">
                <a:solidFill>
                  <a:prstClr val="black"/>
                </a:solidFill>
                <a:cs typeface="Times New Roman" panose="02020603050405020304" pitchFamily="18" charset="0"/>
              </a:rPr>
              <a:t>Bilim</a:t>
            </a:r>
            <a:r>
              <a:rPr lang="ru-RU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 Media Group</a:t>
            </a:r>
            <a:endParaRPr lang="en-US" sz="1000" b="1" kern="120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085D8C75-EF40-4304-92F6-A688C7AAE9E0}"/>
              </a:ext>
            </a:extLst>
          </p:cNvPr>
          <p:cNvSpPr/>
          <p:nvPr/>
        </p:nvSpPr>
        <p:spPr>
          <a:xfrm>
            <a:off x="10375097" y="1588295"/>
            <a:ext cx="1247092" cy="1753948"/>
          </a:xfrm>
          <a:custGeom>
            <a:avLst/>
            <a:gdLst>
              <a:gd name="connsiteX0" fmla="*/ 0 w 1163794"/>
              <a:gd name="connsiteY0" fmla="*/ 0 h 1818476"/>
              <a:gd name="connsiteX1" fmla="*/ 1163794 w 1163794"/>
              <a:gd name="connsiteY1" fmla="*/ 0 h 1818476"/>
              <a:gd name="connsiteX2" fmla="*/ 1163794 w 1163794"/>
              <a:gd name="connsiteY2" fmla="*/ 1818476 h 1818476"/>
              <a:gd name="connsiteX3" fmla="*/ 0 w 1163794"/>
              <a:gd name="connsiteY3" fmla="*/ 1818476 h 1818476"/>
              <a:gd name="connsiteX4" fmla="*/ 0 w 1163794"/>
              <a:gd name="connsiteY4" fmla="*/ 0 h 181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1818476">
                <a:moveTo>
                  <a:pt x="0" y="0"/>
                </a:moveTo>
                <a:lnTo>
                  <a:pt x="1163794" y="0"/>
                </a:lnTo>
                <a:lnTo>
                  <a:pt x="1163794" y="1818476"/>
                </a:lnTo>
                <a:lnTo>
                  <a:pt x="0" y="18184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k-KZ" sz="1000" b="1" i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Мобильное приложение для изучения казахского языка</a:t>
            </a:r>
            <a:endParaRPr lang="en-US" sz="1000" b="1" i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kk-KZ" sz="7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kk-KZ" sz="7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k-KZ" sz="1000" b="1" kern="1200">
                <a:solidFill>
                  <a:srgbClr val="000000"/>
                </a:solidFill>
                <a:cs typeface="Times New Roman" panose="02020603050405020304" pitchFamily="18" charset="0"/>
              </a:rPr>
              <a:t>Количество участников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47</a:t>
            </a:r>
            <a:endParaRPr lang="ru-RU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700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>
                <a:solidFill>
                  <a:srgbClr val="000000"/>
                </a:solidFill>
                <a:cs typeface="Times New Roman" panose="02020603050405020304" pitchFamily="18" charset="0"/>
              </a:rPr>
              <a:t>Награда</a:t>
            </a:r>
            <a:r>
              <a:rPr lang="ru-RU" sz="100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5 млн. тг</a:t>
            </a: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KZ" sz="1000">
                <a:solidFill>
                  <a:srgbClr val="000000"/>
                </a:solidFill>
                <a:cs typeface="Times New Roman" panose="02020603050405020304" pitchFamily="18" charset="0"/>
              </a:rPr>
              <a:t>через партнерство</a:t>
            </a:r>
            <a:endParaRPr lang="kk-KZ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000" kern="1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B8FF6BC1-5A7E-BC30-14E9-B8E50F53E6C7}"/>
              </a:ext>
            </a:extLst>
          </p:cNvPr>
          <p:cNvSpPr/>
          <p:nvPr/>
        </p:nvSpPr>
        <p:spPr>
          <a:xfrm>
            <a:off x="671038" y="4064379"/>
            <a:ext cx="1247092" cy="456757"/>
          </a:xfrm>
          <a:custGeom>
            <a:avLst/>
            <a:gdLst>
              <a:gd name="connsiteX0" fmla="*/ 0 w 1163794"/>
              <a:gd name="connsiteY0" fmla="*/ 0 h 520694"/>
              <a:gd name="connsiteX1" fmla="*/ 1163794 w 1163794"/>
              <a:gd name="connsiteY1" fmla="*/ 0 h 520694"/>
              <a:gd name="connsiteX2" fmla="*/ 1163794 w 1163794"/>
              <a:gd name="connsiteY2" fmla="*/ 520694 h 520694"/>
              <a:gd name="connsiteX3" fmla="*/ 0 w 1163794"/>
              <a:gd name="connsiteY3" fmla="*/ 520694 h 520694"/>
              <a:gd name="connsiteX4" fmla="*/ 0 w 1163794"/>
              <a:gd name="connsiteY4" fmla="*/ 0 h 52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520694">
                <a:moveTo>
                  <a:pt x="0" y="0"/>
                </a:moveTo>
                <a:lnTo>
                  <a:pt x="1163794" y="0"/>
                </a:lnTo>
                <a:lnTo>
                  <a:pt x="1163794" y="520694"/>
                </a:lnTo>
                <a:lnTo>
                  <a:pt x="0" y="5206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40640" rIns="71120" bIns="40640" numCol="1" spcCol="1270" anchor="ctr" anchorCtr="0">
            <a:noAutofit/>
          </a:bodyPr>
          <a:lstStyle/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kern="1200">
                <a:solidFill>
                  <a:schemeClr val="tx1"/>
                </a:solidFill>
                <a:cs typeface="Times New Roman" panose="02020603050405020304" pitchFamily="18" charset="0"/>
              </a:rPr>
              <a:t>Task </a:t>
            </a:r>
            <a:r>
              <a:rPr lang="kk-KZ" sz="1000" b="1" kern="1200">
                <a:solidFill>
                  <a:schemeClr val="tx1"/>
                </a:solidFill>
                <a:cs typeface="Times New Roman" panose="02020603050405020304" pitchFamily="18" charset="0"/>
              </a:rPr>
              <a:t>9</a:t>
            </a:r>
            <a:endParaRPr lang="en-US" sz="1000" b="1" kern="12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tx1"/>
                </a:solidFill>
                <a:cs typeface="Times New Roman" panose="02020603050405020304" pitchFamily="18" charset="0"/>
              </a:rPr>
              <a:t>КазМунайГаз Инжиниринг</a:t>
            </a:r>
            <a:endParaRPr lang="en-US" sz="1000" kern="1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6AFDE09D-5BA9-E722-BF97-191877D6816F}"/>
              </a:ext>
            </a:extLst>
          </p:cNvPr>
          <p:cNvSpPr/>
          <p:nvPr/>
        </p:nvSpPr>
        <p:spPr>
          <a:xfrm>
            <a:off x="671038" y="4525087"/>
            <a:ext cx="1247092" cy="1743162"/>
          </a:xfrm>
          <a:custGeom>
            <a:avLst/>
            <a:gdLst>
              <a:gd name="connsiteX0" fmla="*/ 0 w 1163794"/>
              <a:gd name="connsiteY0" fmla="*/ 0 h 1818476"/>
              <a:gd name="connsiteX1" fmla="*/ 1163794 w 1163794"/>
              <a:gd name="connsiteY1" fmla="*/ 0 h 1818476"/>
              <a:gd name="connsiteX2" fmla="*/ 1163794 w 1163794"/>
              <a:gd name="connsiteY2" fmla="*/ 1818476 h 1818476"/>
              <a:gd name="connsiteX3" fmla="*/ 0 w 1163794"/>
              <a:gd name="connsiteY3" fmla="*/ 1818476 h 1818476"/>
              <a:gd name="connsiteX4" fmla="*/ 0 w 1163794"/>
              <a:gd name="connsiteY4" fmla="*/ 0 h 181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1818476">
                <a:moveTo>
                  <a:pt x="0" y="0"/>
                </a:moveTo>
                <a:lnTo>
                  <a:pt x="1163794" y="0"/>
                </a:lnTo>
                <a:lnTo>
                  <a:pt x="1163794" y="1818476"/>
                </a:lnTo>
                <a:lnTo>
                  <a:pt x="0" y="18184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i="0">
                <a:solidFill>
                  <a:srgbClr val="000000"/>
                </a:solidFill>
                <a:effectLst/>
              </a:rPr>
              <a:t>Оцифровка и распознавание текста из бумажных носителей с функцией сохранения результата в базу данных</a:t>
            </a:r>
            <a:endParaRPr lang="en-US" sz="1000" b="1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k-KZ" sz="1000" b="1" kern="1200">
                <a:solidFill>
                  <a:srgbClr val="000000"/>
                </a:solidFill>
                <a:cs typeface="Times New Roman" panose="02020603050405020304" pitchFamily="18" charset="0"/>
              </a:rPr>
              <a:t>Количество участников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15</a:t>
            </a:r>
            <a:endParaRPr lang="ru-RU" sz="1000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>
                <a:solidFill>
                  <a:srgbClr val="000000"/>
                </a:solidFill>
                <a:cs typeface="Times New Roman" panose="02020603050405020304" pitchFamily="18" charset="0"/>
              </a:rPr>
              <a:t>Награда</a:t>
            </a:r>
            <a:r>
              <a:rPr lang="ru-RU" sz="1000">
                <a:solidFill>
                  <a:srgbClr val="000000"/>
                </a:solidFill>
                <a:cs typeface="Times New Roman" panose="02020603050405020304" pitchFamily="18" charset="0"/>
              </a:rPr>
              <a:t>: трудоустройство</a:t>
            </a:r>
            <a:endParaRPr lang="en-US" sz="1000" kern="1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Полилиния: фигура 41">
            <a:extLst>
              <a:ext uri="{FF2B5EF4-FFF2-40B4-BE49-F238E27FC236}">
                <a16:creationId xmlns:a16="http://schemas.microsoft.com/office/drawing/2014/main" id="{FBCA7132-04D9-F9E5-226D-D5EC62128B85}"/>
              </a:ext>
            </a:extLst>
          </p:cNvPr>
          <p:cNvSpPr/>
          <p:nvPr/>
        </p:nvSpPr>
        <p:spPr>
          <a:xfrm>
            <a:off x="2060930" y="4071056"/>
            <a:ext cx="1247092" cy="456757"/>
          </a:xfrm>
          <a:custGeom>
            <a:avLst/>
            <a:gdLst>
              <a:gd name="connsiteX0" fmla="*/ 0 w 1163794"/>
              <a:gd name="connsiteY0" fmla="*/ 0 h 477863"/>
              <a:gd name="connsiteX1" fmla="*/ 1163794 w 1163794"/>
              <a:gd name="connsiteY1" fmla="*/ 0 h 477863"/>
              <a:gd name="connsiteX2" fmla="*/ 1163794 w 1163794"/>
              <a:gd name="connsiteY2" fmla="*/ 477863 h 477863"/>
              <a:gd name="connsiteX3" fmla="*/ 0 w 1163794"/>
              <a:gd name="connsiteY3" fmla="*/ 477863 h 477863"/>
              <a:gd name="connsiteX4" fmla="*/ 0 w 1163794"/>
              <a:gd name="connsiteY4" fmla="*/ 0 h 47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477863">
                <a:moveTo>
                  <a:pt x="0" y="0"/>
                </a:moveTo>
                <a:lnTo>
                  <a:pt x="1163794" y="0"/>
                </a:lnTo>
                <a:lnTo>
                  <a:pt x="1163794" y="477863"/>
                </a:lnTo>
                <a:lnTo>
                  <a:pt x="0" y="4778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40640" rIns="71120" bIns="40640" numCol="1" spcCol="1270" anchor="ctr" anchorCtr="0">
            <a:noAutofit/>
          </a:bodyPr>
          <a:lstStyle/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Task </a:t>
            </a:r>
            <a:r>
              <a:rPr lang="kk-KZ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10</a:t>
            </a:r>
            <a:endParaRPr lang="en-US" sz="1000" b="1" kern="120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000" b="1">
                <a:solidFill>
                  <a:schemeClr val="tx1"/>
                </a:solidFill>
                <a:cs typeface="Times New Roman" panose="02020603050405020304" pitchFamily="18" charset="0"/>
              </a:rPr>
              <a:t>Казахстанская Марка</a:t>
            </a:r>
            <a:endParaRPr lang="en-US" sz="1000" b="1" kern="120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8" name="Полилиния: фигура 47">
            <a:extLst>
              <a:ext uri="{FF2B5EF4-FFF2-40B4-BE49-F238E27FC236}">
                <a16:creationId xmlns:a16="http://schemas.microsoft.com/office/drawing/2014/main" id="{F68E666D-131C-5EF8-01CB-072F4AFA6B40}"/>
              </a:ext>
            </a:extLst>
          </p:cNvPr>
          <p:cNvSpPr/>
          <p:nvPr/>
        </p:nvSpPr>
        <p:spPr>
          <a:xfrm>
            <a:off x="2060930" y="4507514"/>
            <a:ext cx="1247092" cy="1753948"/>
          </a:xfrm>
          <a:custGeom>
            <a:avLst/>
            <a:gdLst>
              <a:gd name="connsiteX0" fmla="*/ 0 w 1163794"/>
              <a:gd name="connsiteY0" fmla="*/ 0 h 1818476"/>
              <a:gd name="connsiteX1" fmla="*/ 1163794 w 1163794"/>
              <a:gd name="connsiteY1" fmla="*/ 0 h 1818476"/>
              <a:gd name="connsiteX2" fmla="*/ 1163794 w 1163794"/>
              <a:gd name="connsiteY2" fmla="*/ 1818476 h 1818476"/>
              <a:gd name="connsiteX3" fmla="*/ 0 w 1163794"/>
              <a:gd name="connsiteY3" fmla="*/ 1818476 h 1818476"/>
              <a:gd name="connsiteX4" fmla="*/ 0 w 1163794"/>
              <a:gd name="connsiteY4" fmla="*/ 0 h 181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1818476">
                <a:moveTo>
                  <a:pt x="0" y="0"/>
                </a:moveTo>
                <a:lnTo>
                  <a:pt x="1163794" y="0"/>
                </a:lnTo>
                <a:lnTo>
                  <a:pt x="1163794" y="1818476"/>
                </a:lnTo>
                <a:lnTo>
                  <a:pt x="0" y="18184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i="0">
                <a:solidFill>
                  <a:srgbClr val="000000"/>
                </a:solidFill>
                <a:effectLst/>
              </a:rPr>
              <a:t>Разработка сайта для визуализации инцидентов в сфере нарушений прав потребителей</a:t>
            </a:r>
            <a:endParaRPr lang="kk-KZ" sz="900" b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kk-KZ" sz="500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k-KZ" sz="1000" b="1" kern="1200">
                <a:solidFill>
                  <a:srgbClr val="000000"/>
                </a:solidFill>
                <a:cs typeface="Times New Roman" panose="02020603050405020304" pitchFamily="18" charset="0"/>
              </a:rPr>
              <a:t>Количество участников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17</a:t>
            </a:r>
            <a:endParaRPr lang="ru-RU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000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>
                <a:solidFill>
                  <a:srgbClr val="000000"/>
                </a:solidFill>
                <a:cs typeface="Times New Roman" panose="02020603050405020304" pitchFamily="18" charset="0"/>
              </a:rPr>
              <a:t>Награда</a:t>
            </a:r>
            <a:r>
              <a:rPr lang="ru-RU" sz="1000">
                <a:solidFill>
                  <a:srgbClr val="000000"/>
                </a:solidFill>
                <a:cs typeface="Times New Roman" panose="02020603050405020304" pitchFamily="18" charset="0"/>
              </a:rPr>
              <a:t>: стажировка в ТОО </a:t>
            </a:r>
            <a:r>
              <a:rPr lang="ru-RU" sz="1000">
                <a:solidFill>
                  <a:schemeClr val="tx1"/>
                </a:solidFill>
                <a:cs typeface="Times New Roman" panose="02020603050405020304" pitchFamily="18" charset="0"/>
              </a:rPr>
              <a:t>Казахстанская Марка</a:t>
            </a:r>
            <a:endParaRPr lang="en-US" sz="1000" kern="120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000" kern="1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F3B4D6B8-30B4-8564-AEBE-B5B35B81C5F4}"/>
              </a:ext>
            </a:extLst>
          </p:cNvPr>
          <p:cNvSpPr/>
          <p:nvPr/>
        </p:nvSpPr>
        <p:spPr>
          <a:xfrm>
            <a:off x="3450822" y="4057592"/>
            <a:ext cx="1247092" cy="456757"/>
          </a:xfrm>
          <a:custGeom>
            <a:avLst/>
            <a:gdLst>
              <a:gd name="connsiteX0" fmla="*/ 0 w 1212510"/>
              <a:gd name="connsiteY0" fmla="*/ 0 h 521867"/>
              <a:gd name="connsiteX1" fmla="*/ 1212510 w 1212510"/>
              <a:gd name="connsiteY1" fmla="*/ 0 h 521867"/>
              <a:gd name="connsiteX2" fmla="*/ 1212510 w 1212510"/>
              <a:gd name="connsiteY2" fmla="*/ 521867 h 521867"/>
              <a:gd name="connsiteX3" fmla="*/ 0 w 1212510"/>
              <a:gd name="connsiteY3" fmla="*/ 521867 h 521867"/>
              <a:gd name="connsiteX4" fmla="*/ 0 w 1212510"/>
              <a:gd name="connsiteY4" fmla="*/ 0 h 52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510" h="521867">
                <a:moveTo>
                  <a:pt x="0" y="0"/>
                </a:moveTo>
                <a:lnTo>
                  <a:pt x="1212510" y="0"/>
                </a:lnTo>
                <a:lnTo>
                  <a:pt x="1212510" y="521867"/>
                </a:lnTo>
                <a:lnTo>
                  <a:pt x="0" y="5218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40640" rIns="71120" bIns="40640" numCol="1" spcCol="1270" anchor="ctr" anchorCtr="0">
            <a:noAutofit/>
          </a:bodyPr>
          <a:lstStyle/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Task </a:t>
            </a:r>
            <a:r>
              <a:rPr lang="kk-KZ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11</a:t>
            </a:r>
            <a:endParaRPr lang="en-US" sz="1000" b="1" kern="120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kern="1200">
                <a:solidFill>
                  <a:schemeClr val="tx1"/>
                </a:solidFill>
                <a:cs typeface="Times New Roman" panose="02020603050405020304" pitchFamily="18" charset="0"/>
              </a:rPr>
              <a:t>Sunrise Development</a:t>
            </a:r>
            <a:endParaRPr lang="en-US" sz="1000" b="1" kern="120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50" name="Полилиния: фигура 49">
            <a:extLst>
              <a:ext uri="{FF2B5EF4-FFF2-40B4-BE49-F238E27FC236}">
                <a16:creationId xmlns:a16="http://schemas.microsoft.com/office/drawing/2014/main" id="{7491A8BF-A86B-01B5-3534-8D38C8C3C379}"/>
              </a:ext>
            </a:extLst>
          </p:cNvPr>
          <p:cNvSpPr/>
          <p:nvPr/>
        </p:nvSpPr>
        <p:spPr>
          <a:xfrm>
            <a:off x="3450822" y="4521136"/>
            <a:ext cx="1247092" cy="1753948"/>
          </a:xfrm>
          <a:custGeom>
            <a:avLst/>
            <a:gdLst>
              <a:gd name="connsiteX0" fmla="*/ 0 w 1206657"/>
              <a:gd name="connsiteY0" fmla="*/ 0 h 1766613"/>
              <a:gd name="connsiteX1" fmla="*/ 1206657 w 1206657"/>
              <a:gd name="connsiteY1" fmla="*/ 0 h 1766613"/>
              <a:gd name="connsiteX2" fmla="*/ 1206657 w 1206657"/>
              <a:gd name="connsiteY2" fmla="*/ 1766613 h 1766613"/>
              <a:gd name="connsiteX3" fmla="*/ 0 w 1206657"/>
              <a:gd name="connsiteY3" fmla="*/ 1766613 h 1766613"/>
              <a:gd name="connsiteX4" fmla="*/ 0 w 1206657"/>
              <a:gd name="connsiteY4" fmla="*/ 0 h 176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657" h="1766613">
                <a:moveTo>
                  <a:pt x="0" y="0"/>
                </a:moveTo>
                <a:lnTo>
                  <a:pt x="1206657" y="0"/>
                </a:lnTo>
                <a:lnTo>
                  <a:pt x="1206657" y="1766613"/>
                </a:lnTo>
                <a:lnTo>
                  <a:pt x="0" y="17666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i="0">
                <a:solidFill>
                  <a:schemeClr val="tx1"/>
                </a:solidFill>
                <a:effectLst/>
              </a:rPr>
              <a:t>Обучение модели </a:t>
            </a:r>
            <a:r>
              <a:rPr lang="kk-KZ" sz="1000" b="1" i="0">
                <a:solidFill>
                  <a:schemeClr val="tx1"/>
                </a:solidFill>
                <a:effectLst/>
              </a:rPr>
              <a:t>нейронной сети </a:t>
            </a:r>
            <a:r>
              <a:rPr lang="ru-RU" sz="1000" b="1" i="0">
                <a:solidFill>
                  <a:schemeClr val="tx1"/>
                </a:solidFill>
                <a:effectLst/>
              </a:rPr>
              <a:t>для выявления мобильных устройств на фотографиях</a:t>
            </a:r>
            <a:endParaRPr lang="kk-KZ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kk-KZ" sz="500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k-KZ" sz="1000" b="1" kern="1200">
                <a:solidFill>
                  <a:srgbClr val="000000"/>
                </a:solidFill>
                <a:cs typeface="Times New Roman" panose="02020603050405020304" pitchFamily="18" charset="0"/>
              </a:rPr>
              <a:t>Количество участников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33</a:t>
            </a:r>
            <a:endParaRPr lang="ru-RU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500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>
                <a:solidFill>
                  <a:srgbClr val="000000"/>
                </a:solidFill>
                <a:cs typeface="Times New Roman" panose="02020603050405020304" pitchFamily="18" charset="0"/>
              </a:rPr>
              <a:t>Награда</a:t>
            </a:r>
            <a:r>
              <a:rPr lang="ru-RU" sz="1000">
                <a:solidFill>
                  <a:srgbClr val="000000"/>
                </a:solidFill>
                <a:cs typeface="Times New Roman" panose="02020603050405020304" pitchFamily="18" charset="0"/>
              </a:rPr>
              <a:t>: стажировка в </a:t>
            </a:r>
            <a:r>
              <a:rPr 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Sunrise Development</a:t>
            </a:r>
            <a:endParaRPr lang="en-US" sz="1000" kern="1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A5B881C8-E77B-8207-B348-65F6D473CFFD}"/>
              </a:ext>
            </a:extLst>
          </p:cNvPr>
          <p:cNvSpPr/>
          <p:nvPr/>
        </p:nvSpPr>
        <p:spPr>
          <a:xfrm>
            <a:off x="4818055" y="4085005"/>
            <a:ext cx="1280757" cy="456757"/>
          </a:xfrm>
          <a:custGeom>
            <a:avLst/>
            <a:gdLst>
              <a:gd name="connsiteX0" fmla="*/ 0 w 1255943"/>
              <a:gd name="connsiteY0" fmla="*/ 0 h 485463"/>
              <a:gd name="connsiteX1" fmla="*/ 1255943 w 1255943"/>
              <a:gd name="connsiteY1" fmla="*/ 0 h 485463"/>
              <a:gd name="connsiteX2" fmla="*/ 1255943 w 1255943"/>
              <a:gd name="connsiteY2" fmla="*/ 485463 h 485463"/>
              <a:gd name="connsiteX3" fmla="*/ 0 w 1255943"/>
              <a:gd name="connsiteY3" fmla="*/ 485463 h 485463"/>
              <a:gd name="connsiteX4" fmla="*/ 0 w 1255943"/>
              <a:gd name="connsiteY4" fmla="*/ 0 h 48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943" h="485463">
                <a:moveTo>
                  <a:pt x="0" y="0"/>
                </a:moveTo>
                <a:lnTo>
                  <a:pt x="1255943" y="0"/>
                </a:lnTo>
                <a:lnTo>
                  <a:pt x="1255943" y="485463"/>
                </a:lnTo>
                <a:lnTo>
                  <a:pt x="0" y="4854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40640" rIns="71120" bIns="40640" numCol="1" spcCol="1270" anchor="ctr" anchorCtr="0">
            <a:noAutofit/>
          </a:bodyPr>
          <a:lstStyle/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Task 12</a:t>
            </a:r>
          </a:p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Ассоциация лицензиатов</a:t>
            </a:r>
            <a:endParaRPr lang="en-US" sz="1000" b="1" kern="120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52" name="Полилиния: фигура 51">
            <a:extLst>
              <a:ext uri="{FF2B5EF4-FFF2-40B4-BE49-F238E27FC236}">
                <a16:creationId xmlns:a16="http://schemas.microsoft.com/office/drawing/2014/main" id="{2527CD67-F112-612D-40E7-F127075371C3}"/>
              </a:ext>
            </a:extLst>
          </p:cNvPr>
          <p:cNvSpPr/>
          <p:nvPr/>
        </p:nvSpPr>
        <p:spPr>
          <a:xfrm>
            <a:off x="4821739" y="4536906"/>
            <a:ext cx="1280757" cy="1753948"/>
          </a:xfrm>
          <a:custGeom>
            <a:avLst/>
            <a:gdLst>
              <a:gd name="connsiteX0" fmla="*/ 0 w 1220331"/>
              <a:gd name="connsiteY0" fmla="*/ 0 h 1818476"/>
              <a:gd name="connsiteX1" fmla="*/ 1220331 w 1220331"/>
              <a:gd name="connsiteY1" fmla="*/ 0 h 1818476"/>
              <a:gd name="connsiteX2" fmla="*/ 1220331 w 1220331"/>
              <a:gd name="connsiteY2" fmla="*/ 1818476 h 1818476"/>
              <a:gd name="connsiteX3" fmla="*/ 0 w 1220331"/>
              <a:gd name="connsiteY3" fmla="*/ 1818476 h 1818476"/>
              <a:gd name="connsiteX4" fmla="*/ 0 w 1220331"/>
              <a:gd name="connsiteY4" fmla="*/ 0 h 181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31" h="1818476">
                <a:moveTo>
                  <a:pt x="0" y="0"/>
                </a:moveTo>
                <a:lnTo>
                  <a:pt x="1220331" y="0"/>
                </a:lnTo>
                <a:lnTo>
                  <a:pt x="1220331" y="1818476"/>
                </a:lnTo>
                <a:lnTo>
                  <a:pt x="0" y="18184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0">
                <a:solidFill>
                  <a:srgbClr val="000000"/>
                </a:solidFill>
                <a:effectLst/>
              </a:rPr>
              <a:t>Разработка отечественного </a:t>
            </a:r>
            <a:r>
              <a:rPr lang="ru-KZ" sz="900" b="1">
                <a:solidFill>
                  <a:srgbClr val="000000"/>
                </a:solidFill>
              </a:rPr>
              <a:t>АПК</a:t>
            </a:r>
            <a:r>
              <a:rPr lang="ru-RU" sz="900" b="1" i="0">
                <a:solidFill>
                  <a:srgbClr val="000000"/>
                </a:solidFill>
                <a:effectLst/>
              </a:rPr>
              <a:t> определения местоположения устройств</a:t>
            </a:r>
            <a:r>
              <a:rPr lang="ru-KZ" sz="900" b="1" i="0">
                <a:solidFill>
                  <a:srgbClr val="000000"/>
                </a:solidFill>
                <a:effectLst/>
              </a:rPr>
              <a:t> и точек </a:t>
            </a:r>
            <a:r>
              <a:rPr lang="ru-RU" sz="900" b="1" i="0" err="1">
                <a:solidFill>
                  <a:srgbClr val="000000"/>
                </a:solidFill>
                <a:effectLst/>
              </a:rPr>
              <a:t>Wi</a:t>
            </a:r>
            <a:r>
              <a:rPr lang="ru-RU" sz="900" b="1" i="0">
                <a:solidFill>
                  <a:srgbClr val="000000"/>
                </a:solidFill>
                <a:effectLst/>
              </a:rPr>
              <a:t>-Fi</a:t>
            </a:r>
            <a:endParaRPr lang="ru-KZ" sz="900" b="1" i="0">
              <a:solidFill>
                <a:srgbClr val="000000"/>
              </a:solidFill>
              <a:effectLst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kk-KZ" sz="9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k-KZ" sz="1000" b="1" kern="1200">
                <a:solidFill>
                  <a:srgbClr val="000000"/>
                </a:solidFill>
                <a:cs typeface="Times New Roman" panose="02020603050405020304" pitchFamily="18" charset="0"/>
              </a:rPr>
              <a:t>Количество участников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56</a:t>
            </a:r>
            <a:endParaRPr lang="ru-KZ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000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>
                <a:solidFill>
                  <a:srgbClr val="000000"/>
                </a:solidFill>
                <a:cs typeface="Times New Roman" panose="02020603050405020304" pitchFamily="18" charset="0"/>
              </a:rPr>
              <a:t>Награда</a:t>
            </a:r>
            <a:r>
              <a:rPr lang="ru-RU" sz="100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2 млн. тенге</a:t>
            </a:r>
            <a:r>
              <a:rPr lang="ru-KZ" sz="1000">
                <a:solidFill>
                  <a:srgbClr val="000000"/>
                </a:solidFill>
                <a:cs typeface="Times New Roman" panose="02020603050405020304" pitchFamily="18" charset="0"/>
              </a:rPr>
              <a:t>, внедрение и стажировка</a:t>
            </a:r>
            <a:endParaRPr lang="en-US" sz="1000" kern="12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000" kern="1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0D447508-C7D7-F74D-C6B8-92BA323CB948}"/>
              </a:ext>
            </a:extLst>
          </p:cNvPr>
          <p:cNvSpPr/>
          <p:nvPr/>
        </p:nvSpPr>
        <p:spPr>
          <a:xfrm>
            <a:off x="6222639" y="4091761"/>
            <a:ext cx="1247092" cy="456757"/>
          </a:xfrm>
          <a:custGeom>
            <a:avLst/>
            <a:gdLst>
              <a:gd name="connsiteX0" fmla="*/ 0 w 1163794"/>
              <a:gd name="connsiteY0" fmla="*/ 0 h 430117"/>
              <a:gd name="connsiteX1" fmla="*/ 1163794 w 1163794"/>
              <a:gd name="connsiteY1" fmla="*/ 0 h 430117"/>
              <a:gd name="connsiteX2" fmla="*/ 1163794 w 1163794"/>
              <a:gd name="connsiteY2" fmla="*/ 430117 h 430117"/>
              <a:gd name="connsiteX3" fmla="*/ 0 w 1163794"/>
              <a:gd name="connsiteY3" fmla="*/ 430117 h 430117"/>
              <a:gd name="connsiteX4" fmla="*/ 0 w 1163794"/>
              <a:gd name="connsiteY4" fmla="*/ 0 h 43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430117">
                <a:moveTo>
                  <a:pt x="0" y="0"/>
                </a:moveTo>
                <a:lnTo>
                  <a:pt x="1163794" y="0"/>
                </a:lnTo>
                <a:lnTo>
                  <a:pt x="1163794" y="430117"/>
                </a:lnTo>
                <a:lnTo>
                  <a:pt x="0" y="4301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40640" rIns="71120" bIns="40640" numCol="1" spcCol="1270" anchor="ctr" anchorCtr="0">
            <a:noAutofit/>
          </a:bodyPr>
          <a:lstStyle/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Task </a:t>
            </a:r>
            <a:r>
              <a:rPr lang="kk-KZ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13</a:t>
            </a:r>
            <a:endParaRPr lang="en-US" sz="1000" b="1" kern="120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Медицинский университет Астана</a:t>
            </a:r>
            <a:endParaRPr lang="en-US" sz="1000" b="1" kern="120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54" name="Полилиния: фигура 53">
            <a:extLst>
              <a:ext uri="{FF2B5EF4-FFF2-40B4-BE49-F238E27FC236}">
                <a16:creationId xmlns:a16="http://schemas.microsoft.com/office/drawing/2014/main" id="{83CC19D1-A89A-A745-B25F-B47875EDD8D2}"/>
              </a:ext>
            </a:extLst>
          </p:cNvPr>
          <p:cNvSpPr/>
          <p:nvPr/>
        </p:nvSpPr>
        <p:spPr>
          <a:xfrm>
            <a:off x="6220671" y="4550320"/>
            <a:ext cx="1252738" cy="1753948"/>
          </a:xfrm>
          <a:custGeom>
            <a:avLst/>
            <a:gdLst>
              <a:gd name="connsiteX0" fmla="*/ 0 w 1163794"/>
              <a:gd name="connsiteY0" fmla="*/ 0 h 1729025"/>
              <a:gd name="connsiteX1" fmla="*/ 1163794 w 1163794"/>
              <a:gd name="connsiteY1" fmla="*/ 0 h 1729025"/>
              <a:gd name="connsiteX2" fmla="*/ 1163794 w 1163794"/>
              <a:gd name="connsiteY2" fmla="*/ 1729025 h 1729025"/>
              <a:gd name="connsiteX3" fmla="*/ 0 w 1163794"/>
              <a:gd name="connsiteY3" fmla="*/ 1729025 h 1729025"/>
              <a:gd name="connsiteX4" fmla="*/ 0 w 1163794"/>
              <a:gd name="connsiteY4" fmla="*/ 0 h 172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1729025">
                <a:moveTo>
                  <a:pt x="0" y="0"/>
                </a:moveTo>
                <a:lnTo>
                  <a:pt x="1163794" y="0"/>
                </a:lnTo>
                <a:lnTo>
                  <a:pt x="1163794" y="1729025"/>
                </a:lnTo>
                <a:lnTo>
                  <a:pt x="0" y="17290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i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Разработка мобильного приложения по лекарственным средствам и их взаимодействиям</a:t>
            </a:r>
            <a:endParaRPr lang="kk-KZ" sz="1000" b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kk-KZ" sz="500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k-KZ" sz="1000" b="1" kern="1200">
                <a:solidFill>
                  <a:srgbClr val="000000"/>
                </a:solidFill>
                <a:cs typeface="Times New Roman" panose="02020603050405020304" pitchFamily="18" charset="0"/>
              </a:rPr>
              <a:t>Количество участников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30</a:t>
            </a:r>
            <a:endParaRPr lang="ru-RU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000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>
                <a:solidFill>
                  <a:srgbClr val="000000"/>
                </a:solidFill>
                <a:cs typeface="Times New Roman" panose="02020603050405020304" pitchFamily="18" charset="0"/>
              </a:rPr>
              <a:t>Награда</a:t>
            </a:r>
            <a:r>
              <a:rPr lang="ru-RU" sz="100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500 тыс. Тенге</a:t>
            </a:r>
            <a:r>
              <a:rPr lang="ru-KZ" sz="1000">
                <a:solidFill>
                  <a:srgbClr val="000000"/>
                </a:solidFill>
                <a:cs typeface="Times New Roman" panose="02020603050405020304" pitchFamily="18" charset="0"/>
              </a:rPr>
              <a:t> и внедрение</a:t>
            </a:r>
            <a:endParaRPr lang="en-US" sz="1000" kern="1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A7E91EBC-9542-B858-AE97-0018B68EA907}"/>
              </a:ext>
            </a:extLst>
          </p:cNvPr>
          <p:cNvSpPr/>
          <p:nvPr/>
        </p:nvSpPr>
        <p:spPr>
          <a:xfrm>
            <a:off x="7610563" y="4091761"/>
            <a:ext cx="1247092" cy="456757"/>
          </a:xfrm>
          <a:custGeom>
            <a:avLst/>
            <a:gdLst>
              <a:gd name="connsiteX0" fmla="*/ 0 w 1163794"/>
              <a:gd name="connsiteY0" fmla="*/ 0 h 395048"/>
              <a:gd name="connsiteX1" fmla="*/ 1163794 w 1163794"/>
              <a:gd name="connsiteY1" fmla="*/ 0 h 395048"/>
              <a:gd name="connsiteX2" fmla="*/ 1163794 w 1163794"/>
              <a:gd name="connsiteY2" fmla="*/ 395048 h 395048"/>
              <a:gd name="connsiteX3" fmla="*/ 0 w 1163794"/>
              <a:gd name="connsiteY3" fmla="*/ 395048 h 395048"/>
              <a:gd name="connsiteX4" fmla="*/ 0 w 1163794"/>
              <a:gd name="connsiteY4" fmla="*/ 0 h 39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395048">
                <a:moveTo>
                  <a:pt x="0" y="0"/>
                </a:moveTo>
                <a:lnTo>
                  <a:pt x="1163794" y="0"/>
                </a:lnTo>
                <a:lnTo>
                  <a:pt x="1163794" y="395048"/>
                </a:lnTo>
                <a:lnTo>
                  <a:pt x="0" y="3950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40640" rIns="71120" bIns="40640" numCol="1" spcCol="1270" anchor="ctr" anchorCtr="0">
            <a:noAutofit/>
          </a:bodyPr>
          <a:lstStyle/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Task </a:t>
            </a:r>
            <a:r>
              <a:rPr lang="kk-KZ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14</a:t>
            </a:r>
            <a:endParaRPr lang="en-US" sz="1000" b="1" kern="120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tx1"/>
                </a:solidFill>
                <a:cs typeface="Times New Roman" panose="02020603050405020304" pitchFamily="18" charset="0"/>
              </a:rPr>
              <a:t>Concierge Service</a:t>
            </a:r>
            <a:endParaRPr lang="en-US" sz="1000" b="1" kern="120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56" name="Полилиния: фигура 55">
            <a:extLst>
              <a:ext uri="{FF2B5EF4-FFF2-40B4-BE49-F238E27FC236}">
                <a16:creationId xmlns:a16="http://schemas.microsoft.com/office/drawing/2014/main" id="{6A06B594-FB31-0693-214A-A360FB235ABB}"/>
              </a:ext>
            </a:extLst>
          </p:cNvPr>
          <p:cNvSpPr/>
          <p:nvPr/>
        </p:nvSpPr>
        <p:spPr>
          <a:xfrm>
            <a:off x="7617935" y="4549893"/>
            <a:ext cx="1247092" cy="1753948"/>
          </a:xfrm>
          <a:custGeom>
            <a:avLst/>
            <a:gdLst>
              <a:gd name="connsiteX0" fmla="*/ 0 w 1163794"/>
              <a:gd name="connsiteY0" fmla="*/ 0 h 1818476"/>
              <a:gd name="connsiteX1" fmla="*/ 1163794 w 1163794"/>
              <a:gd name="connsiteY1" fmla="*/ 0 h 1818476"/>
              <a:gd name="connsiteX2" fmla="*/ 1163794 w 1163794"/>
              <a:gd name="connsiteY2" fmla="*/ 1818476 h 1818476"/>
              <a:gd name="connsiteX3" fmla="*/ 0 w 1163794"/>
              <a:gd name="connsiteY3" fmla="*/ 1818476 h 1818476"/>
              <a:gd name="connsiteX4" fmla="*/ 0 w 1163794"/>
              <a:gd name="connsiteY4" fmla="*/ 0 h 181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1818476">
                <a:moveTo>
                  <a:pt x="0" y="0"/>
                </a:moveTo>
                <a:lnTo>
                  <a:pt x="1163794" y="0"/>
                </a:lnTo>
                <a:lnTo>
                  <a:pt x="1163794" y="1818476"/>
                </a:lnTo>
                <a:lnTo>
                  <a:pt x="0" y="18184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i="0">
                <a:solidFill>
                  <a:srgbClr val="000000"/>
                </a:solidFill>
                <a:effectLst/>
              </a:rPr>
              <a:t>Разработка платформы для управления взаимоотношениямB2B</a:t>
            </a:r>
            <a:r>
              <a:rPr lang="ru-KZ" sz="1000" b="1" i="0">
                <a:solidFill>
                  <a:srgbClr val="000000"/>
                </a:solidFill>
                <a:effectLst/>
              </a:rPr>
              <a:t> в</a:t>
            </a:r>
            <a:r>
              <a:rPr lang="ru-RU" sz="1000" b="1" i="0">
                <a:solidFill>
                  <a:srgbClr val="000000"/>
                </a:solidFill>
                <a:effectLst/>
              </a:rPr>
              <a:t> </a:t>
            </a:r>
            <a:r>
              <a:rPr lang="ru-RU" sz="1000" b="1" i="0" err="1">
                <a:solidFill>
                  <a:srgbClr val="000000"/>
                </a:solidFill>
                <a:effectLst/>
              </a:rPr>
              <a:t>Concierge</a:t>
            </a:r>
            <a:r>
              <a:rPr lang="ru-RU" sz="1000" b="1" i="0">
                <a:solidFill>
                  <a:srgbClr val="000000"/>
                </a:solidFill>
                <a:effectLst/>
              </a:rPr>
              <a:t> Service</a:t>
            </a:r>
            <a:endParaRPr lang="kk-KZ" sz="1000" b="1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kk-KZ" sz="5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k-KZ" sz="1000" b="1" kern="1200">
                <a:solidFill>
                  <a:srgbClr val="000000"/>
                </a:solidFill>
                <a:cs typeface="Times New Roman" panose="02020603050405020304" pitchFamily="18" charset="0"/>
              </a:rPr>
              <a:t>Количество участников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3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4</a:t>
            </a:r>
            <a:endParaRPr lang="ru-RU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300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>
                <a:solidFill>
                  <a:srgbClr val="000000"/>
                </a:solidFill>
                <a:cs typeface="Times New Roman" panose="02020603050405020304" pitchFamily="18" charset="0"/>
              </a:rPr>
              <a:t>Награда</a:t>
            </a:r>
            <a:r>
              <a:rPr lang="ru-RU" sz="100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1 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млн.тенге</a:t>
            </a:r>
            <a:r>
              <a:rPr lang="ru-KZ" sz="1000">
                <a:solidFill>
                  <a:srgbClr val="000000"/>
                </a:solidFill>
                <a:cs typeface="Times New Roman" panose="02020603050405020304" pitchFamily="18" charset="0"/>
              </a:rPr>
              <a:t> и внедрение</a:t>
            </a:r>
            <a:endParaRPr lang="en-US" sz="1000" kern="1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id="{82BCD4CB-AC8F-9991-E506-ED7673597700}"/>
              </a:ext>
            </a:extLst>
          </p:cNvPr>
          <p:cNvSpPr/>
          <p:nvPr/>
        </p:nvSpPr>
        <p:spPr>
          <a:xfrm>
            <a:off x="9016865" y="4091761"/>
            <a:ext cx="1247092" cy="456757"/>
          </a:xfrm>
          <a:custGeom>
            <a:avLst/>
            <a:gdLst>
              <a:gd name="connsiteX0" fmla="*/ 0 w 1163794"/>
              <a:gd name="connsiteY0" fmla="*/ 0 h 395048"/>
              <a:gd name="connsiteX1" fmla="*/ 1163794 w 1163794"/>
              <a:gd name="connsiteY1" fmla="*/ 0 h 395048"/>
              <a:gd name="connsiteX2" fmla="*/ 1163794 w 1163794"/>
              <a:gd name="connsiteY2" fmla="*/ 395048 h 395048"/>
              <a:gd name="connsiteX3" fmla="*/ 0 w 1163794"/>
              <a:gd name="connsiteY3" fmla="*/ 395048 h 395048"/>
              <a:gd name="connsiteX4" fmla="*/ 0 w 1163794"/>
              <a:gd name="connsiteY4" fmla="*/ 0 h 39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395048">
                <a:moveTo>
                  <a:pt x="0" y="0"/>
                </a:moveTo>
                <a:lnTo>
                  <a:pt x="1163794" y="0"/>
                </a:lnTo>
                <a:lnTo>
                  <a:pt x="1163794" y="395048"/>
                </a:lnTo>
                <a:lnTo>
                  <a:pt x="0" y="3950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40640" rIns="71120" bIns="40640" numCol="1" spcCol="1270" anchor="ctr" anchorCtr="0">
            <a:noAutofit/>
          </a:bodyPr>
          <a:lstStyle/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Task </a:t>
            </a:r>
            <a:r>
              <a:rPr lang="kk-KZ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15</a:t>
            </a:r>
            <a:endParaRPr lang="en-US" sz="1000" b="1" kern="120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kk-KZ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Агентство РК по фин.мониторингу</a:t>
            </a:r>
            <a:endParaRPr lang="en-US" sz="1000" b="1" kern="120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D14FFD73-00AB-817F-A9F5-24786A87A61E}"/>
              </a:ext>
            </a:extLst>
          </p:cNvPr>
          <p:cNvSpPr/>
          <p:nvPr/>
        </p:nvSpPr>
        <p:spPr>
          <a:xfrm>
            <a:off x="9016865" y="4541762"/>
            <a:ext cx="1247092" cy="1753948"/>
          </a:xfrm>
          <a:custGeom>
            <a:avLst/>
            <a:gdLst>
              <a:gd name="connsiteX0" fmla="*/ 0 w 1163794"/>
              <a:gd name="connsiteY0" fmla="*/ 0 h 1818476"/>
              <a:gd name="connsiteX1" fmla="*/ 1163794 w 1163794"/>
              <a:gd name="connsiteY1" fmla="*/ 0 h 1818476"/>
              <a:gd name="connsiteX2" fmla="*/ 1163794 w 1163794"/>
              <a:gd name="connsiteY2" fmla="*/ 1818476 h 1818476"/>
              <a:gd name="connsiteX3" fmla="*/ 0 w 1163794"/>
              <a:gd name="connsiteY3" fmla="*/ 1818476 h 1818476"/>
              <a:gd name="connsiteX4" fmla="*/ 0 w 1163794"/>
              <a:gd name="connsiteY4" fmla="*/ 0 h 181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1818476">
                <a:moveTo>
                  <a:pt x="0" y="0"/>
                </a:moveTo>
                <a:lnTo>
                  <a:pt x="1163794" y="0"/>
                </a:lnTo>
                <a:lnTo>
                  <a:pt x="1163794" y="1818476"/>
                </a:lnTo>
                <a:lnTo>
                  <a:pt x="0" y="18184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i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Разработка удобного интерфейса для инструмента по поиску связей между объектами</a:t>
            </a:r>
            <a:endParaRPr lang="kk-KZ" sz="1000" b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kk-KZ" sz="1000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kk-KZ" sz="1000" b="1" kern="1200">
                <a:solidFill>
                  <a:srgbClr val="000000"/>
                </a:solidFill>
                <a:cs typeface="Times New Roman" panose="02020603050405020304" pitchFamily="18" charset="0"/>
              </a:rPr>
              <a:t>Количество участников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r>
              <a:rPr lang="en-US" sz="10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35</a:t>
            </a:r>
            <a:endParaRPr lang="ru-RU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700" kern="12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>
                <a:solidFill>
                  <a:srgbClr val="000000"/>
                </a:solidFill>
                <a:cs typeface="Times New Roman" panose="02020603050405020304" pitchFamily="18" charset="0"/>
              </a:rPr>
              <a:t>Награда</a:t>
            </a:r>
            <a:r>
              <a:rPr lang="ru-RU" sz="1000">
                <a:solidFill>
                  <a:srgbClr val="000000"/>
                </a:solidFill>
                <a:cs typeface="Times New Roman" panose="02020603050405020304" pitchFamily="18" charset="0"/>
              </a:rPr>
              <a:t>: стажировка </a:t>
            </a:r>
            <a:r>
              <a:rPr lang="kk-KZ" sz="1000">
                <a:solidFill>
                  <a:srgbClr val="000000"/>
                </a:solidFill>
                <a:cs typeface="Times New Roman" panose="02020603050405020304" pitchFamily="18" charset="0"/>
              </a:rPr>
              <a:t>в Агенстве</a:t>
            </a:r>
            <a:endParaRPr lang="en-US" sz="1000" kern="1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AAB4BED1-2A6F-D624-0970-5AE83FF33B8E}"/>
              </a:ext>
            </a:extLst>
          </p:cNvPr>
          <p:cNvSpPr/>
          <p:nvPr/>
        </p:nvSpPr>
        <p:spPr>
          <a:xfrm>
            <a:off x="10387784" y="4091761"/>
            <a:ext cx="1247092" cy="456757"/>
          </a:xfrm>
          <a:custGeom>
            <a:avLst/>
            <a:gdLst>
              <a:gd name="connsiteX0" fmla="*/ 0 w 1163794"/>
              <a:gd name="connsiteY0" fmla="*/ 0 h 395048"/>
              <a:gd name="connsiteX1" fmla="*/ 1163794 w 1163794"/>
              <a:gd name="connsiteY1" fmla="*/ 0 h 395048"/>
              <a:gd name="connsiteX2" fmla="*/ 1163794 w 1163794"/>
              <a:gd name="connsiteY2" fmla="*/ 395048 h 395048"/>
              <a:gd name="connsiteX3" fmla="*/ 0 w 1163794"/>
              <a:gd name="connsiteY3" fmla="*/ 395048 h 395048"/>
              <a:gd name="connsiteX4" fmla="*/ 0 w 1163794"/>
              <a:gd name="connsiteY4" fmla="*/ 0 h 39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395048">
                <a:moveTo>
                  <a:pt x="0" y="0"/>
                </a:moveTo>
                <a:lnTo>
                  <a:pt x="1163794" y="0"/>
                </a:lnTo>
                <a:lnTo>
                  <a:pt x="1163794" y="395048"/>
                </a:lnTo>
                <a:lnTo>
                  <a:pt x="0" y="3950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40640" rIns="71120" bIns="40640" numCol="1" spcCol="1270" anchor="ctr" anchorCtr="0">
            <a:noAutofit/>
          </a:bodyPr>
          <a:lstStyle/>
          <a:p>
            <a:pPr marL="0" lvl="0" indent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Task </a:t>
            </a:r>
            <a:r>
              <a:rPr lang="kk-KZ" sz="1000" b="1" kern="1200">
                <a:solidFill>
                  <a:prstClr val="black"/>
                </a:solidFill>
                <a:cs typeface="Times New Roman" panose="02020603050405020304" pitchFamily="18" charset="0"/>
              </a:rPr>
              <a:t>16</a:t>
            </a:r>
            <a:endParaRPr lang="en-US" sz="1000" b="1" kern="120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60" name="Полилиния: фигура 59">
            <a:extLst>
              <a:ext uri="{FF2B5EF4-FFF2-40B4-BE49-F238E27FC236}">
                <a16:creationId xmlns:a16="http://schemas.microsoft.com/office/drawing/2014/main" id="{E5A69597-208A-B52E-DD25-37B75A00B96F}"/>
              </a:ext>
            </a:extLst>
          </p:cNvPr>
          <p:cNvSpPr/>
          <p:nvPr/>
        </p:nvSpPr>
        <p:spPr>
          <a:xfrm>
            <a:off x="10387784" y="4541762"/>
            <a:ext cx="1247092" cy="1753948"/>
          </a:xfrm>
          <a:custGeom>
            <a:avLst/>
            <a:gdLst>
              <a:gd name="connsiteX0" fmla="*/ 0 w 1163794"/>
              <a:gd name="connsiteY0" fmla="*/ 0 h 1818476"/>
              <a:gd name="connsiteX1" fmla="*/ 1163794 w 1163794"/>
              <a:gd name="connsiteY1" fmla="*/ 0 h 1818476"/>
              <a:gd name="connsiteX2" fmla="*/ 1163794 w 1163794"/>
              <a:gd name="connsiteY2" fmla="*/ 1818476 h 1818476"/>
              <a:gd name="connsiteX3" fmla="*/ 0 w 1163794"/>
              <a:gd name="connsiteY3" fmla="*/ 1818476 h 1818476"/>
              <a:gd name="connsiteX4" fmla="*/ 0 w 1163794"/>
              <a:gd name="connsiteY4" fmla="*/ 0 h 181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94" h="1818476">
                <a:moveTo>
                  <a:pt x="0" y="0"/>
                </a:moveTo>
                <a:lnTo>
                  <a:pt x="1163794" y="0"/>
                </a:lnTo>
                <a:lnTo>
                  <a:pt x="1163794" y="1818476"/>
                </a:lnTo>
                <a:lnTo>
                  <a:pt x="0" y="181847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90000"/>
            </a:schemeClr>
          </a:solidFill>
          <a:ln>
            <a:solidFill>
              <a:schemeClr val="tx2">
                <a:alpha val="9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672" tIns="42672" rIns="56896" bIns="64008" numCol="1" spcCol="1270" anchor="t" anchorCtr="0">
            <a:noAutofit/>
          </a:bodyPr>
          <a:lstStyle/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kk-KZ" sz="1000" b="1" i="0">
              <a:solidFill>
                <a:srgbClr val="000000"/>
              </a:solidFill>
              <a:effectLst/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KZ" sz="1000" b="1" i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Запланировано на Февраль 2023 г. </a:t>
            </a:r>
            <a:endParaRPr lang="kk-KZ" sz="10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1000" kern="1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9CAA2DD8-C387-29FB-D6F4-B4D6ADAA8E37}"/>
              </a:ext>
            </a:extLst>
          </p:cNvPr>
          <p:cNvSpPr/>
          <p:nvPr/>
        </p:nvSpPr>
        <p:spPr>
          <a:xfrm rot="5400000">
            <a:off x="3263809" y="-968543"/>
            <a:ext cx="235439" cy="385004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9C5CEF-D110-2D3B-256E-780EFBB9B42D}"/>
              </a:ext>
            </a:extLst>
          </p:cNvPr>
          <p:cNvSpPr txBox="1"/>
          <p:nvPr/>
        </p:nvSpPr>
        <p:spPr>
          <a:xfrm>
            <a:off x="3047999" y="583259"/>
            <a:ext cx="115711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>
                <a:solidFill>
                  <a:schemeClr val="accent5">
                    <a:lumMod val="75000"/>
                  </a:schemeClr>
                </a:solidFill>
                <a:cs typeface="Calibri"/>
              </a:rPr>
              <a:t>2020 год</a:t>
            </a:r>
            <a:endParaRPr lang="ru-RU" sz="16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Left Brace 1">
            <a:extLst>
              <a:ext uri="{FF2B5EF4-FFF2-40B4-BE49-F238E27FC236}">
                <a16:creationId xmlns:a16="http://schemas.microsoft.com/office/drawing/2014/main" id="{7B7031F3-56E3-1F48-AB68-C673D4076945}"/>
              </a:ext>
            </a:extLst>
          </p:cNvPr>
          <p:cNvSpPr/>
          <p:nvPr/>
        </p:nvSpPr>
        <p:spPr>
          <a:xfrm rot="5400000">
            <a:off x="8635438" y="-968542"/>
            <a:ext cx="235439" cy="385004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1">
            <a:extLst>
              <a:ext uri="{FF2B5EF4-FFF2-40B4-BE49-F238E27FC236}">
                <a16:creationId xmlns:a16="http://schemas.microsoft.com/office/drawing/2014/main" id="{78793DE5-1010-3957-1560-629042ECE4E8}"/>
              </a:ext>
            </a:extLst>
          </p:cNvPr>
          <p:cNvSpPr/>
          <p:nvPr/>
        </p:nvSpPr>
        <p:spPr>
          <a:xfrm rot="5400000">
            <a:off x="9703179" y="2488681"/>
            <a:ext cx="226032" cy="275878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1">
            <a:extLst>
              <a:ext uri="{FF2B5EF4-FFF2-40B4-BE49-F238E27FC236}">
                <a16:creationId xmlns:a16="http://schemas.microsoft.com/office/drawing/2014/main" id="{C35FAF69-C120-F43A-F7FC-85454760B994}"/>
              </a:ext>
            </a:extLst>
          </p:cNvPr>
          <p:cNvSpPr/>
          <p:nvPr/>
        </p:nvSpPr>
        <p:spPr>
          <a:xfrm rot="5400000">
            <a:off x="4663437" y="487532"/>
            <a:ext cx="188404" cy="679871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BB9DA8-6F10-677A-E7BE-FB29138E5456}"/>
              </a:ext>
            </a:extLst>
          </p:cNvPr>
          <p:cNvSpPr txBox="1"/>
          <p:nvPr/>
        </p:nvSpPr>
        <p:spPr>
          <a:xfrm>
            <a:off x="8316147" y="545629"/>
            <a:ext cx="115711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>
                <a:solidFill>
                  <a:schemeClr val="accent5">
                    <a:lumMod val="75000"/>
                  </a:schemeClr>
                </a:solidFill>
                <a:cs typeface="Calibri"/>
              </a:rPr>
              <a:t>2021 год</a:t>
            </a:r>
            <a:endParaRPr lang="ru-RU" sz="16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F9011D-3C23-D8A2-F06E-6DC9FCAED9EB}"/>
              </a:ext>
            </a:extLst>
          </p:cNvPr>
          <p:cNvSpPr txBox="1"/>
          <p:nvPr/>
        </p:nvSpPr>
        <p:spPr>
          <a:xfrm>
            <a:off x="9369777" y="3471333"/>
            <a:ext cx="115711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>
                <a:solidFill>
                  <a:schemeClr val="accent5">
                    <a:lumMod val="75000"/>
                  </a:schemeClr>
                </a:solidFill>
                <a:cs typeface="Calibri"/>
              </a:rPr>
              <a:t>2023 год</a:t>
            </a:r>
            <a:endParaRPr lang="ru-RU" sz="16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57D81D-75F8-35FB-1948-58408674670B}"/>
              </a:ext>
            </a:extLst>
          </p:cNvPr>
          <p:cNvSpPr txBox="1"/>
          <p:nvPr/>
        </p:nvSpPr>
        <p:spPr>
          <a:xfrm>
            <a:off x="4205109" y="3471332"/>
            <a:ext cx="115711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>
                <a:solidFill>
                  <a:schemeClr val="accent5">
                    <a:lumMod val="75000"/>
                  </a:schemeClr>
                </a:solidFill>
                <a:cs typeface="Calibri"/>
              </a:rPr>
              <a:t>2022 год</a:t>
            </a:r>
            <a:endParaRPr lang="ru-RU" sz="1600" b="1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8DCD870-0DBC-8EC2-D5C3-BC405E80A5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528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E65FF0-E937-40DB-9374-C0CE22E6E846}"/>
              </a:ext>
            </a:extLst>
          </p:cNvPr>
          <p:cNvSpPr/>
          <p:nvPr/>
        </p:nvSpPr>
        <p:spPr>
          <a:xfrm>
            <a:off x="-1" y="20920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36DDD4E-2B75-4B20-B4F4-17082CDE907C}"/>
              </a:ext>
            </a:extLst>
          </p:cNvPr>
          <p:cNvSpPr/>
          <p:nvPr/>
        </p:nvSpPr>
        <p:spPr>
          <a:xfrm>
            <a:off x="979636" y="214262"/>
            <a:ext cx="10539264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kk-KZ" sz="2000" b="1">
                <a:solidFill>
                  <a:schemeClr val="bg1"/>
                </a:solidFill>
                <a:ea typeface="+mn-lt"/>
                <a:cs typeface="+mn-lt"/>
              </a:rPr>
              <a:t>Свод хакатонов, организованных 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AITU </a:t>
            </a:r>
            <a:r>
              <a:rPr lang="kk-KZ" sz="2000" b="1">
                <a:solidFill>
                  <a:schemeClr val="bg1"/>
                </a:solidFill>
                <a:ea typeface="+mn-lt"/>
                <a:cs typeface="+mn-lt"/>
              </a:rPr>
              <a:t>в 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2019-2022</a:t>
            </a:r>
            <a:r>
              <a:rPr lang="kk-KZ" sz="2000" b="1">
                <a:solidFill>
                  <a:schemeClr val="bg1"/>
                </a:solidFill>
                <a:ea typeface="+mn-lt"/>
                <a:cs typeface="+mn-lt"/>
              </a:rPr>
              <a:t> г.г.</a:t>
            </a:r>
            <a:endParaRPr lang="ru-RU" sz="2000" b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4" name="Пятиугольник 55">
            <a:extLst>
              <a:ext uri="{FF2B5EF4-FFF2-40B4-BE49-F238E27FC236}">
                <a16:creationId xmlns:a16="http://schemas.microsoft.com/office/drawing/2014/main" id="{274589CD-FE24-42D7-AA32-B7766335CD84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CF5401-9F1F-4F4C-ACF6-D8E23C203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EFD29E29-F9F6-7248-5DE8-6F2B60D97576}"/>
              </a:ext>
            </a:extLst>
          </p:cNvPr>
          <p:cNvGraphicFramePr>
            <a:graphicFrameLocks noGrp="1"/>
          </p:cNvGraphicFramePr>
          <p:nvPr/>
        </p:nvGraphicFramePr>
        <p:xfrm>
          <a:off x="850536" y="1284539"/>
          <a:ext cx="10490926" cy="5296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426">
                  <a:extLst>
                    <a:ext uri="{9D8B030D-6E8A-4147-A177-3AD203B41FA5}">
                      <a16:colId xmlns:a16="http://schemas.microsoft.com/office/drawing/2014/main" val="691690622"/>
                    </a:ext>
                  </a:extLst>
                </a:gridCol>
                <a:gridCol w="4217826">
                  <a:extLst>
                    <a:ext uri="{9D8B030D-6E8A-4147-A177-3AD203B41FA5}">
                      <a16:colId xmlns:a16="http://schemas.microsoft.com/office/drawing/2014/main" val="332953111"/>
                    </a:ext>
                  </a:extLst>
                </a:gridCol>
                <a:gridCol w="1700313">
                  <a:extLst>
                    <a:ext uri="{9D8B030D-6E8A-4147-A177-3AD203B41FA5}">
                      <a16:colId xmlns:a16="http://schemas.microsoft.com/office/drawing/2014/main" val="2382796161"/>
                    </a:ext>
                  </a:extLst>
                </a:gridCol>
                <a:gridCol w="4110361">
                  <a:extLst>
                    <a:ext uri="{9D8B030D-6E8A-4147-A177-3AD203B41FA5}">
                      <a16:colId xmlns:a16="http://schemas.microsoft.com/office/drawing/2014/main" val="4203465613"/>
                    </a:ext>
                  </a:extLst>
                </a:gridCol>
              </a:tblGrid>
              <a:tr h="1319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хакатона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организаторы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Даты проведения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Спонсоры, партнеры и призовой фонд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extLst>
                  <a:ext uri="{0D108BD9-81ED-4DB2-BD59-A6C34878D82A}">
                    <a16:rowId xmlns:a16="http://schemas.microsoft.com/office/drawing/2014/main" val="395094245"/>
                  </a:ext>
                </a:extLst>
              </a:tr>
              <a:tr h="39269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HealthTech &amp; Well-being </a:t>
                      </a:r>
                      <a:endParaRPr lang="en-US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(Astana Innovations, AITU)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26-28 ноября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Призовой фонд: 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тенге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Astana Innovations, AITU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extLst>
                  <a:ext uri="{0D108BD9-81ED-4DB2-BD59-A6C34878D82A}">
                    <a16:rowId xmlns:a16="http://schemas.microsoft.com/office/drawing/2014/main" val="2181090373"/>
                  </a:ext>
                </a:extLst>
              </a:tr>
              <a:tr h="6858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Rubik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CTF 2021: The One.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Турнир по информационной безопасности в формате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Capture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Flag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Spectre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AITU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27-28 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мая 2021 г.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Spectre, AITU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extLst>
                  <a:ext uri="{0D108BD9-81ED-4DB2-BD59-A6C34878D82A}">
                    <a16:rowId xmlns:a16="http://schemas.microsoft.com/office/drawing/2014/main" val="462693251"/>
                  </a:ext>
                </a:extLst>
              </a:tr>
              <a:tr h="39269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AITUHackday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(ДНИ,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SeedStars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ноября 2021 г.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Призовой фонд: 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тенге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AITU, E-KNOT, EPAM Systems, </a:t>
                      </a:r>
                      <a:r>
                        <a:rPr lang="en-US" sz="13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Egistic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extLst>
                  <a:ext uri="{0D108BD9-81ED-4DB2-BD59-A6C34878D82A}">
                    <a16:rowId xmlns:a16="http://schemas.microsoft.com/office/drawing/2014/main" val="3526557242"/>
                  </a:ext>
                </a:extLst>
              </a:tr>
              <a:tr h="75311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AITUHackday: Creative Industry</a:t>
                      </a: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Креативность и цифровизация 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(ДНИ, НИЦ EdTech).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 апреля 2022 г. 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Призовой фонд: 1,7 млн тенге </a:t>
                      </a:r>
                      <a:endParaRPr lang="ru-RU" sz="1300" b="1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AITU, Фонд Н.Назарбаева, МЦРИАП РК, KazDream Technologies, Seedstars, British Council, ALMAU, University of Northampton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extLst>
                  <a:ext uri="{0D108BD9-81ED-4DB2-BD59-A6C34878D82A}">
                    <a16:rowId xmlns:a16="http://schemas.microsoft.com/office/drawing/2014/main" val="83871227"/>
                  </a:ext>
                </a:extLst>
              </a:tr>
              <a:tr h="41725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5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BILIM Hackathon 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(МОН РК, на базе AITU)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26–27 марта 2022 г.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Призовой фонд: 3,5 млн тенге 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BTS Education, Дарын Онлайн, Edus Mektep.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extLst>
                  <a:ext uri="{0D108BD9-81ED-4DB2-BD59-A6C34878D82A}">
                    <a16:rowId xmlns:a16="http://schemas.microsoft.com/office/drawing/2014/main" val="1562938292"/>
                  </a:ext>
                </a:extLst>
              </a:tr>
              <a:tr h="41725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6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cs typeface="Arial"/>
                        </a:rPr>
                        <a:t>«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/>
                          <a:ea typeface="+mn-lt"/>
                          <a:cs typeface="+mn-lt"/>
                        </a:rPr>
                        <a:t>Time for Industry 4.0 Is Now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+mn-lt"/>
                          <a:cs typeface="Arial"/>
                        </a:rPr>
                        <a:t>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10-11 июня 2022 г.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Призовой фонд: 0,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млн тенге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+mn-lt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+mn-lt"/>
                          <a:cs typeface="Arial"/>
                        </a:rPr>
                        <a:t>НИЦ«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/>
                          <a:ea typeface="+mn-lt"/>
                          <a:cs typeface="Arial"/>
                        </a:rPr>
                        <a:t>Industry 4.0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+mn-lt"/>
                          <a:cs typeface="Arial"/>
                        </a:rPr>
                        <a:t>»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AITU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+mn-lt"/>
                          <a:cs typeface="Arial"/>
                        </a:rPr>
                        <a:t>, ДНИ  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extLst>
                  <a:ext uri="{0D108BD9-81ED-4DB2-BD59-A6C34878D82A}">
                    <a16:rowId xmlns:a16="http://schemas.microsoft.com/office/drawing/2014/main" val="3224595729"/>
                  </a:ext>
                </a:extLst>
              </a:tr>
              <a:tr h="48209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ASKHackday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Mobile 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1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Альянс студентов Казахстана, на базе </a:t>
                      </a: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AITU)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июня  2022 г.  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Призовой фонд: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млн тенге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Park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МИОР РК, Альянс студентов Казахстана 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extLst>
                  <a:ext uri="{0D108BD9-81ED-4DB2-BD59-A6C34878D82A}">
                    <a16:rowId xmlns:a16="http://schemas.microsoft.com/office/drawing/2014/main" val="430940752"/>
                  </a:ext>
                </a:extLst>
              </a:tr>
              <a:tr h="40567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kk-KZ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SheCodes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(AIESEC,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НИЦ </a:t>
                      </a: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Smart City,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базе </a:t>
                      </a: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AITU)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12-13 ноября 2022 г.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Призовой фонд: </a:t>
                      </a:r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 </a:t>
                      </a: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тенге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 Women, Akhter Studios, UMAG, Zapis.kz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extLst>
                  <a:ext uri="{0D108BD9-81ED-4DB2-BD59-A6C34878D82A}">
                    <a16:rowId xmlns:a16="http://schemas.microsoft.com/office/drawing/2014/main" val="2785054927"/>
                  </a:ext>
                </a:extLst>
              </a:tr>
              <a:tr h="39061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9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AITUHackday</a:t>
                      </a: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GIS Technologies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НИЦ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BD&amp;BT)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ноября 2022 г.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Призовой фонд: </a:t>
                      </a:r>
                      <a:r>
                        <a:rPr lang="en-US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3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тенге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KazAeroSpace, Egistic, </a:t>
                      </a:r>
                      <a:r>
                        <a:rPr lang="en-US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AITU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extLst>
                  <a:ext uri="{0D108BD9-81ED-4DB2-BD59-A6C34878D82A}">
                    <a16:rowId xmlns:a16="http://schemas.microsoft.com/office/drawing/2014/main" val="3450206114"/>
                  </a:ext>
                </a:extLst>
              </a:tr>
              <a:tr h="39269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Blockchain Hackathon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(AITU, BNB Chain)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24-25 декабря 2022 г.</a:t>
                      </a:r>
                      <a:endParaRPr lang="ru-RU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Призовой фонд: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 млн тенге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BNB Chain</a:t>
                      </a:r>
                      <a:r>
                        <a:rPr lang="kk-KZ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AITU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45" marR="46945" marT="0" marB="0"/>
                </a:tc>
                <a:extLst>
                  <a:ext uri="{0D108BD9-81ED-4DB2-BD59-A6C34878D82A}">
                    <a16:rowId xmlns:a16="http://schemas.microsoft.com/office/drawing/2014/main" val="3604972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4403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АО «Astana Innovations» - Documentolog">
            <a:extLst>
              <a:ext uri="{FF2B5EF4-FFF2-40B4-BE49-F238E27FC236}">
                <a16:creationId xmlns:a16="http://schemas.microsoft.com/office/drawing/2014/main" id="{43E2A856-738B-45A2-58F6-85BC67DA6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8217" y="1188032"/>
            <a:ext cx="34671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GISTIC">
            <a:extLst>
              <a:ext uri="{FF2B5EF4-FFF2-40B4-BE49-F238E27FC236}">
                <a16:creationId xmlns:a16="http://schemas.microsoft.com/office/drawing/2014/main" id="{6FF0A126-46AF-EB37-70B0-9DF0B9435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17" y="5046061"/>
            <a:ext cx="2502990" cy="166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75BE616-24B6-4833-AC9C-979D72B73C38}"/>
              </a:ext>
            </a:extLst>
          </p:cNvPr>
          <p:cNvSpPr/>
          <p:nvPr/>
        </p:nvSpPr>
        <p:spPr>
          <a:xfrm>
            <a:off x="526427" y="1188032"/>
            <a:ext cx="5259897" cy="14293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«</a:t>
            </a:r>
            <a:r>
              <a:rPr lang="kk-KZ" sz="18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HealthTech &amp; Well-being </a:t>
            </a:r>
            <a:endParaRPr lang="en-US" sz="18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(Astana Innovations, AITU)</a:t>
            </a:r>
            <a:r>
              <a:rPr lang="ru-RU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26-28 ноября </a:t>
            </a:r>
            <a:r>
              <a:rPr lang="ru-RU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2020 г.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kk-KZ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Призовой фонд: </a:t>
            </a:r>
            <a:r>
              <a:rPr lang="en-US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2,6 </a:t>
            </a:r>
            <a:r>
              <a:rPr lang="ru-RU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млн тенге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Astana Innovations, AITU</a:t>
            </a:r>
            <a:endParaRPr lang="ru-RU" sz="180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E65FF0-E937-40DB-9374-C0CE22E6E846}"/>
              </a:ext>
            </a:extLst>
          </p:cNvPr>
          <p:cNvSpPr/>
          <p:nvPr/>
        </p:nvSpPr>
        <p:spPr>
          <a:xfrm>
            <a:off x="-1" y="20920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36DDD4E-2B75-4B20-B4F4-17082CDE907C}"/>
              </a:ext>
            </a:extLst>
          </p:cNvPr>
          <p:cNvSpPr/>
          <p:nvPr/>
        </p:nvSpPr>
        <p:spPr>
          <a:xfrm>
            <a:off x="979636" y="214262"/>
            <a:ext cx="10539264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Организация </a:t>
            </a:r>
            <a:r>
              <a:rPr lang="ru-RU" sz="2000" b="1" err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хакатон</a:t>
            </a:r>
            <a:r>
              <a:rPr lang="ru-KZ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ов</a:t>
            </a:r>
            <a:r>
              <a:rPr lang="ru-RU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AITU</a:t>
            </a:r>
            <a:r>
              <a:rPr lang="ru-RU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2020 -2021</a:t>
            </a:r>
          </a:p>
        </p:txBody>
      </p:sp>
      <p:sp>
        <p:nvSpPr>
          <p:cNvPr id="4" name="Пятиугольник 55">
            <a:extLst>
              <a:ext uri="{FF2B5EF4-FFF2-40B4-BE49-F238E27FC236}">
                <a16:creationId xmlns:a16="http://schemas.microsoft.com/office/drawing/2014/main" id="{274589CD-FE24-42D7-AA32-B7766335CD84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CF5401-9F1F-4F4C-ACF6-D8E23C203F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CA9CF55-DE37-4357-80B2-B61F800AD5CB}"/>
              </a:ext>
            </a:extLst>
          </p:cNvPr>
          <p:cNvSpPr/>
          <p:nvPr/>
        </p:nvSpPr>
        <p:spPr>
          <a:xfrm>
            <a:off x="467317" y="2714331"/>
            <a:ext cx="5259897" cy="14293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1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 </a:t>
            </a:r>
            <a:r>
              <a:rPr lang="ru-RU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Rubik</a:t>
            </a:r>
            <a:r>
              <a:rPr 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CTF 2021: The One.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Турнир по информационной безопасности в формате </a:t>
            </a:r>
            <a:r>
              <a:rPr lang="ru-RU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Capture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ru-RU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Flag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Spectre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AITU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27-28 </a:t>
            </a:r>
            <a:r>
              <a:rPr lang="ru-RU" sz="18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мая 2021 г.</a:t>
            </a:r>
            <a:endParaRPr lang="ru-KZ"/>
          </a:p>
        </p:txBody>
      </p:sp>
      <p:sp>
        <p:nvSpPr>
          <p:cNvPr id="11" name="Скругленный прямоугольник 22">
            <a:extLst>
              <a:ext uri="{FF2B5EF4-FFF2-40B4-BE49-F238E27FC236}">
                <a16:creationId xmlns:a16="http://schemas.microsoft.com/office/drawing/2014/main" id="{8E3D1F41-62C7-4E12-B3D5-36A991DF3855}"/>
              </a:ext>
            </a:extLst>
          </p:cNvPr>
          <p:cNvSpPr/>
          <p:nvPr/>
        </p:nvSpPr>
        <p:spPr>
          <a:xfrm>
            <a:off x="8284319" y="842899"/>
            <a:ext cx="3185569" cy="3693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A60E902-329B-46E1-9969-F2783BEABCEB}"/>
              </a:ext>
            </a:extLst>
          </p:cNvPr>
          <p:cNvSpPr/>
          <p:nvPr/>
        </p:nvSpPr>
        <p:spPr>
          <a:xfrm>
            <a:off x="8352091" y="842899"/>
            <a:ext cx="3185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Montserrat Black"/>
              </a:rPr>
              <a:t>Партнеры/спонсоры: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36CE584-048C-45ED-0D8A-A40F582BBA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8169" y="3957183"/>
            <a:ext cx="2869374" cy="292330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7DC508B-4217-F6F1-E2D6-E173FEB142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8593" y="2131036"/>
            <a:ext cx="3028950" cy="1676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2B2A793-DDD3-F79E-E1A3-D41767F3248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214" y="2847615"/>
            <a:ext cx="3412684" cy="848905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694E0AF-5B08-C7A6-D108-153AE3760CA1}"/>
              </a:ext>
            </a:extLst>
          </p:cNvPr>
          <p:cNvSpPr/>
          <p:nvPr/>
        </p:nvSpPr>
        <p:spPr>
          <a:xfrm>
            <a:off x="467316" y="4563111"/>
            <a:ext cx="5259897" cy="14293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«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AITUHackday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(ДНИ,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SeedStars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27-28 ноября 2021 г.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kk-KZ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Призовой фонд: </a:t>
            </a:r>
            <a:r>
              <a:rPr lang="ky-KG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млн тенге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AITU, E-KNOT, EPAM Systems, 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Egistic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PAM Systems — Википедия">
            <a:extLst>
              <a:ext uri="{FF2B5EF4-FFF2-40B4-BE49-F238E27FC236}">
                <a16:creationId xmlns:a16="http://schemas.microsoft.com/office/drawing/2014/main" id="{9AE2C473-4389-899C-AA16-A81B0B48A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324" y="4274299"/>
            <a:ext cx="27432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-Knot — онлайн создание ОСИ и управления МЖД.">
            <a:extLst>
              <a:ext uri="{FF2B5EF4-FFF2-40B4-BE49-F238E27FC236}">
                <a16:creationId xmlns:a16="http://schemas.microsoft.com/office/drawing/2014/main" id="{40A11F67-2075-C024-BDE0-2162FD733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091" y="5052103"/>
            <a:ext cx="2869374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384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8C85BD-B805-B7BA-90D9-0DD8D0B1E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437" y="2540189"/>
            <a:ext cx="5259897" cy="891853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75BE616-24B6-4833-AC9C-979D72B73C38}"/>
              </a:ext>
            </a:extLst>
          </p:cNvPr>
          <p:cNvSpPr/>
          <p:nvPr/>
        </p:nvSpPr>
        <p:spPr>
          <a:xfrm>
            <a:off x="654340" y="919579"/>
            <a:ext cx="5259897" cy="14293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«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Bilim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Hackathon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(на базе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Astana IT University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Дата: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26-27 марта 2022 г.</a:t>
            </a:r>
          </a:p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Организатор - Министерство образования и науки Республики Казахстан </a:t>
            </a:r>
            <a:endParaRPr lang="ru-KZ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E65FF0-E937-40DB-9374-C0CE22E6E846}"/>
              </a:ext>
            </a:extLst>
          </p:cNvPr>
          <p:cNvSpPr/>
          <p:nvPr/>
        </p:nvSpPr>
        <p:spPr>
          <a:xfrm>
            <a:off x="-1" y="20920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36DDD4E-2B75-4B20-B4F4-17082CDE907C}"/>
              </a:ext>
            </a:extLst>
          </p:cNvPr>
          <p:cNvSpPr/>
          <p:nvPr/>
        </p:nvSpPr>
        <p:spPr>
          <a:xfrm>
            <a:off x="979636" y="214262"/>
            <a:ext cx="10539264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Организация </a:t>
            </a:r>
            <a:r>
              <a:rPr lang="ru-RU" sz="2000" b="1" err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хакатон</a:t>
            </a:r>
            <a:r>
              <a:rPr lang="ru-KZ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ов</a:t>
            </a:r>
            <a:r>
              <a:rPr lang="ru-RU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AITU</a:t>
            </a:r>
            <a:r>
              <a:rPr lang="ru-RU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2022</a:t>
            </a:r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Пятиугольник 55">
            <a:extLst>
              <a:ext uri="{FF2B5EF4-FFF2-40B4-BE49-F238E27FC236}">
                <a16:creationId xmlns:a16="http://schemas.microsoft.com/office/drawing/2014/main" id="{274589CD-FE24-42D7-AA32-B7766335CD84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CF5401-9F1F-4F4C-ACF6-D8E23C203F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80C824E-8BC1-4118-8DA3-549469BEA090}"/>
              </a:ext>
            </a:extLst>
          </p:cNvPr>
          <p:cNvSpPr/>
          <p:nvPr/>
        </p:nvSpPr>
        <p:spPr>
          <a:xfrm>
            <a:off x="653558" y="3865775"/>
            <a:ext cx="5259897" cy="14293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/>
                <a:cs typeface="Arial"/>
              </a:rPr>
              <a:t>6. «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Time for Industry 4.0 Is Now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»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Даты: 10-11 июня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2022 г.</a:t>
            </a:r>
            <a:endParaRPr lang="ru-RU" dirty="0">
              <a:solidFill>
                <a:schemeClr val="tx1"/>
              </a:solidFill>
              <a:latin typeface="Times New Roman"/>
              <a:ea typeface="+mn-lt"/>
              <a:cs typeface="Arial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Организаторы:</a:t>
            </a:r>
            <a:r>
              <a:rPr lang="ru-RU" i="1" dirty="0">
                <a:latin typeface="Times New Roman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НИЦ«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Industry 4.0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», ДНИ  </a:t>
            </a:r>
          </a:p>
          <a:p>
            <a:pPr algn="ctr"/>
            <a:endParaRPr lang="ru-KZ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CA9CF55-DE37-4357-80B2-B61F800AD5CB}"/>
              </a:ext>
            </a:extLst>
          </p:cNvPr>
          <p:cNvSpPr/>
          <p:nvPr/>
        </p:nvSpPr>
        <p:spPr>
          <a:xfrm>
            <a:off x="655223" y="2375252"/>
            <a:ext cx="5259897" cy="14293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Aft>
                <a:spcPts val="0"/>
              </a:spcAft>
            </a:pPr>
            <a:endParaRPr lang="ru-RU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 rtl="0">
              <a:spcAft>
                <a:spcPts val="0"/>
              </a:spcAft>
            </a:pP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AITUHackday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Creative industry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 rtl="0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рамках партнерства по программе «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Creative Spark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British Council </a:t>
            </a:r>
            <a:endParaRPr lang="ru-RU" sz="180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ctr" rtl="0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Даты: 1-2 апреля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2022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г.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Организаторы:</a:t>
            </a:r>
            <a:r>
              <a:rPr lang="ru-RU" i="1" dirty="0">
                <a:latin typeface="Times New Roman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AITU, SeedStars</a:t>
            </a:r>
            <a:endParaRPr lang="ru-RU" dirty="0">
              <a:solidFill>
                <a:schemeClr val="tx1"/>
              </a:solidFill>
              <a:latin typeface="Times New Roman"/>
              <a:ea typeface="+mn-lt"/>
              <a:cs typeface="Arial"/>
            </a:endParaRPr>
          </a:p>
          <a:p>
            <a:endParaRPr lang="ru-KZ" dirty="0"/>
          </a:p>
        </p:txBody>
      </p:sp>
      <p:sp>
        <p:nvSpPr>
          <p:cNvPr id="11" name="Скругленный прямоугольник 22">
            <a:extLst>
              <a:ext uri="{FF2B5EF4-FFF2-40B4-BE49-F238E27FC236}">
                <a16:creationId xmlns:a16="http://schemas.microsoft.com/office/drawing/2014/main" id="{8E3D1F41-62C7-4E12-B3D5-36A991DF3855}"/>
              </a:ext>
            </a:extLst>
          </p:cNvPr>
          <p:cNvSpPr/>
          <p:nvPr/>
        </p:nvSpPr>
        <p:spPr>
          <a:xfrm>
            <a:off x="8284319" y="842899"/>
            <a:ext cx="3185569" cy="3693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2E982B0-F666-4F6D-8190-605323D610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90" t="2000" r="635"/>
          <a:stretch/>
        </p:blipFill>
        <p:spPr>
          <a:xfrm>
            <a:off x="7339859" y="1270933"/>
            <a:ext cx="2604408" cy="430565"/>
          </a:xfrm>
          <a:prstGeom prst="rect">
            <a:avLst/>
          </a:prstGeom>
        </p:spPr>
      </p:pic>
      <p:pic>
        <p:nvPicPr>
          <p:cNvPr id="13" name="Picture 10" descr="https://static10.tgstat.ru/channels/_0/18/180a1b6e387f6e539b65511997d092d1.jpg">
            <a:extLst>
              <a:ext uri="{FF2B5EF4-FFF2-40B4-BE49-F238E27FC236}">
                <a16:creationId xmlns:a16="http://schemas.microsoft.com/office/drawing/2014/main" id="{8CD23BE0-5142-4040-AB19-87E47C392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0093" y="3938289"/>
            <a:ext cx="2409764" cy="44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21761C9-FC2A-4BDD-9A46-D97691070273}"/>
              </a:ext>
            </a:extLst>
          </p:cNvPr>
          <p:cNvSpPr/>
          <p:nvPr/>
        </p:nvSpPr>
        <p:spPr>
          <a:xfrm>
            <a:off x="6141840" y="1931868"/>
            <a:ext cx="342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2C2D2E"/>
                </a:solidFill>
                <a:latin typeface="Montserrat Black"/>
              </a:rPr>
              <a:t>ТОО «</a:t>
            </a:r>
            <a:r>
              <a:rPr lang="en-US" b="1">
                <a:solidFill>
                  <a:srgbClr val="2C2D2E"/>
                </a:solidFill>
                <a:latin typeface="Montserrat Black"/>
              </a:rPr>
              <a:t>Solid</a:t>
            </a:r>
            <a:r>
              <a:rPr lang="ru-RU" b="1">
                <a:solidFill>
                  <a:srgbClr val="2C2D2E"/>
                </a:solidFill>
                <a:latin typeface="Montserrat Black"/>
              </a:rPr>
              <a:t> </a:t>
            </a:r>
            <a:r>
              <a:rPr lang="en-US" b="1">
                <a:solidFill>
                  <a:srgbClr val="2C2D2E"/>
                </a:solidFill>
                <a:latin typeface="Montserrat Black"/>
              </a:rPr>
              <a:t>Research</a:t>
            </a:r>
            <a:r>
              <a:rPr lang="ru-RU" b="1">
                <a:solidFill>
                  <a:srgbClr val="2C2D2E"/>
                </a:solidFill>
                <a:latin typeface="Montserrat Black"/>
              </a:rPr>
              <a:t> </a:t>
            </a:r>
            <a:r>
              <a:rPr lang="en-US" b="1">
                <a:solidFill>
                  <a:srgbClr val="2C2D2E"/>
                </a:solidFill>
                <a:latin typeface="Montserrat Black"/>
              </a:rPr>
              <a:t>Group</a:t>
            </a:r>
            <a:r>
              <a:rPr lang="ru-RU" b="1">
                <a:solidFill>
                  <a:srgbClr val="2C2D2E"/>
                </a:solidFill>
                <a:latin typeface="Montserrat Black"/>
              </a:rPr>
              <a:t>»</a:t>
            </a:r>
            <a:endParaRPr lang="ru-RU" b="1">
              <a:latin typeface="Montserrat Black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BA15015-4049-42D9-88EC-F43F8CB7C1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840" y="2411177"/>
            <a:ext cx="1554480" cy="52751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A60E902-329B-46E1-9969-F2783BEABCEB}"/>
              </a:ext>
            </a:extLst>
          </p:cNvPr>
          <p:cNvSpPr/>
          <p:nvPr/>
        </p:nvSpPr>
        <p:spPr>
          <a:xfrm>
            <a:off x="8352091" y="842899"/>
            <a:ext cx="3185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Montserrat Black"/>
              </a:rPr>
              <a:t>Партнеры/спонсоры: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9D7FCB-E949-4D6E-B60E-C51FB215CD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7708" y="2931772"/>
            <a:ext cx="1033241" cy="868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747D340-6A1E-4EB0-AF79-1502CACD00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0404" y="4447052"/>
            <a:ext cx="2001089" cy="75582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79D5BA2-60F1-4E9D-9016-4F21C0AFEA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44875" y="2141359"/>
            <a:ext cx="1967642" cy="36336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77BE17E-3D7F-4E2D-8DCB-372F8E9F11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63575" y="1493143"/>
            <a:ext cx="1397683" cy="43056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D3415EC-3E19-42EB-A145-C9A89176F4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5999" y="885543"/>
            <a:ext cx="1019438" cy="10541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91F15FD-2471-48E2-BDC7-C4793A80DC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63537" y="5418837"/>
            <a:ext cx="1473218" cy="806566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C7874A5-A217-A43E-E1F5-A916E76577E6}"/>
              </a:ext>
            </a:extLst>
          </p:cNvPr>
          <p:cNvSpPr/>
          <p:nvPr/>
        </p:nvSpPr>
        <p:spPr>
          <a:xfrm>
            <a:off x="653558" y="5357351"/>
            <a:ext cx="5259897" cy="124609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7. «</a:t>
            </a:r>
            <a:r>
              <a:rPr lang="ru-RU" b="1" dirty="0" err="1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ASKHackday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: Mobile </a:t>
            </a:r>
            <a:r>
              <a:rPr lang="ru-RU" b="1" dirty="0" err="1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app</a:t>
            </a:r>
            <a:r>
              <a:rPr lang="ru-RU" b="1" dirty="0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»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Даты: 17 - 18 июня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2022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г.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Организаторы: Альянс студентов Казахстана,</a:t>
            </a:r>
            <a:r>
              <a:rPr lang="en-US" dirty="0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 AITU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 </a:t>
            </a:r>
            <a:endParaRPr lang="ru-KZ" dirty="0">
              <a:solidFill>
                <a:schemeClr val="tx1"/>
              </a:solidFill>
              <a:latin typeface="Times New Roman"/>
              <a:ea typeface="+mn-lt"/>
              <a:cs typeface="Arial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36CE584-048C-45ED-0D8A-A40F582BBAD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screen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8169" y="3957183"/>
            <a:ext cx="2869374" cy="292330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255E26-225F-9901-216A-870DFAD7E3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063" y="3481734"/>
            <a:ext cx="3121711" cy="312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43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5">
            <a:extLst>
              <a:ext uri="{FF2B5EF4-FFF2-40B4-BE49-F238E27FC236}">
                <a16:creationId xmlns:a16="http://schemas.microsoft.com/office/drawing/2014/main" id="{0ACAD29E-4348-0CA6-6723-CBCE944BC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83" y="174919"/>
            <a:ext cx="2256013" cy="2256013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75BE616-24B6-4833-AC9C-979D72B73C38}"/>
              </a:ext>
            </a:extLst>
          </p:cNvPr>
          <p:cNvSpPr/>
          <p:nvPr/>
        </p:nvSpPr>
        <p:spPr>
          <a:xfrm>
            <a:off x="654340" y="2500024"/>
            <a:ext cx="5203453" cy="14293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8. «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SheCodes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»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 </a:t>
            </a:r>
            <a:endParaRPr lang="ru-RU" sz="1800" dirty="0">
              <a:solidFill>
                <a:srgbClr val="000000"/>
              </a:solidFill>
              <a:effectLst/>
              <a:latin typeface="Times New Roman"/>
              <a:ea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(на базе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Astana IT University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)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Дата: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12-13 ноября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2022 г.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ea typeface="Times New Roman" panose="02020603050405020304" pitchFamily="18" charset="0"/>
                <a:cs typeface="Times New Roman"/>
              </a:rPr>
              <a:t> Организатор: международная молодежная организация AIESEC </a:t>
            </a:r>
            <a:endParaRPr lang="ru-KZ" dirty="0">
              <a:cs typeface="Calibri" panose="020F0502020204030204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E65FF0-E937-40DB-9374-C0CE22E6E846}"/>
              </a:ext>
            </a:extLst>
          </p:cNvPr>
          <p:cNvSpPr/>
          <p:nvPr/>
        </p:nvSpPr>
        <p:spPr>
          <a:xfrm>
            <a:off x="-1" y="20920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36DDD4E-2B75-4B20-B4F4-17082CDE907C}"/>
              </a:ext>
            </a:extLst>
          </p:cNvPr>
          <p:cNvSpPr/>
          <p:nvPr/>
        </p:nvSpPr>
        <p:spPr>
          <a:xfrm>
            <a:off x="979636" y="214262"/>
            <a:ext cx="10539264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Организация </a:t>
            </a:r>
            <a:r>
              <a:rPr lang="ru-RU" sz="2000" b="1" err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хакатон</a:t>
            </a:r>
            <a:r>
              <a:rPr lang="ru-KZ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ов</a:t>
            </a:r>
            <a:r>
              <a:rPr lang="ru-RU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AITU</a:t>
            </a:r>
            <a:r>
              <a:rPr lang="ru-RU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2022</a:t>
            </a:r>
          </a:p>
        </p:txBody>
      </p:sp>
      <p:sp>
        <p:nvSpPr>
          <p:cNvPr id="4" name="Пятиугольник 55">
            <a:extLst>
              <a:ext uri="{FF2B5EF4-FFF2-40B4-BE49-F238E27FC236}">
                <a16:creationId xmlns:a16="http://schemas.microsoft.com/office/drawing/2014/main" id="{274589CD-FE24-42D7-AA32-B7766335CD84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CF5401-9F1F-4F4C-ACF6-D8E23C203F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80C824E-8BC1-4118-8DA3-549469BEA090}"/>
              </a:ext>
            </a:extLst>
          </p:cNvPr>
          <p:cNvSpPr/>
          <p:nvPr/>
        </p:nvSpPr>
        <p:spPr>
          <a:xfrm>
            <a:off x="654710" y="5410042"/>
            <a:ext cx="5203453" cy="11377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/>
                <a:cs typeface="Arial"/>
              </a:rPr>
              <a:t>10. «</a:t>
            </a:r>
            <a:r>
              <a:rPr lang="ru-RU" b="1" dirty="0" err="1">
                <a:solidFill>
                  <a:schemeClr val="tx1"/>
                </a:solidFill>
                <a:latin typeface="Times New Roman"/>
                <a:cs typeface="Arial"/>
              </a:rPr>
              <a:t>Blockchain</a:t>
            </a:r>
            <a:r>
              <a:rPr lang="ru-RU" b="1" dirty="0">
                <a:solidFill>
                  <a:schemeClr val="tx1"/>
                </a:solidFill>
                <a:latin typeface="Times New Roman"/>
                <a:cs typeface="Arial"/>
              </a:rPr>
              <a:t> </a:t>
            </a:r>
            <a:r>
              <a:rPr lang="ru-RU" b="1" dirty="0" err="1">
                <a:solidFill>
                  <a:schemeClr val="tx1"/>
                </a:solidFill>
                <a:latin typeface="Times New Roman"/>
                <a:cs typeface="Arial"/>
              </a:rPr>
              <a:t>Hackathon</a:t>
            </a:r>
            <a:r>
              <a:rPr lang="ru-RU" b="1" dirty="0">
                <a:solidFill>
                  <a:schemeClr val="tx1"/>
                </a:solidFill>
                <a:latin typeface="Times New Roman"/>
                <a:cs typeface="Arial"/>
              </a:rPr>
              <a:t>»</a:t>
            </a:r>
            <a:endParaRPr lang="ru-RU" b="1" dirty="0">
              <a:solidFill>
                <a:schemeClr val="tx1"/>
              </a:solidFill>
              <a:latin typeface="Times New Roman"/>
              <a:ea typeface="+mn-lt"/>
              <a:cs typeface="Arial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Даты: 24-25 декабря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2022 г.</a:t>
            </a:r>
            <a:endParaRPr lang="ru-RU" dirty="0">
              <a:solidFill>
                <a:schemeClr val="tx1"/>
              </a:solidFill>
              <a:latin typeface="Times New Roman"/>
              <a:ea typeface="+mn-lt"/>
              <a:cs typeface="Times New Roman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Организаторы:</a:t>
            </a:r>
            <a:r>
              <a:rPr lang="ru-RU" dirty="0">
                <a:solidFill>
                  <a:schemeClr val="tx1"/>
                </a:solidFill>
                <a:latin typeface="Times New Roman"/>
                <a:cs typeface="Arial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BNB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Chain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, AITU  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CA9CF55-DE37-4357-80B2-B61F800AD5CB}"/>
              </a:ext>
            </a:extLst>
          </p:cNvPr>
          <p:cNvSpPr/>
          <p:nvPr/>
        </p:nvSpPr>
        <p:spPr>
          <a:xfrm>
            <a:off x="655223" y="4068586"/>
            <a:ext cx="5203453" cy="12035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9. «</a:t>
            </a:r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AITUHackday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: 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GIS Technologies</a:t>
            </a:r>
            <a:r>
              <a:rPr lang="ru-RU" sz="1800" b="1" i="0" u="none" strike="noStrike" dirty="0"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»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Даты: 25-26 ноября 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2022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г.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Организаторы: 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ДНИ,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НИЦ«BD&amp;BT»</a:t>
            </a:r>
            <a:endParaRPr lang="ru-KZ" dirty="0"/>
          </a:p>
        </p:txBody>
      </p:sp>
      <p:pic>
        <p:nvPicPr>
          <p:cNvPr id="17" name="Рисунок 17">
            <a:extLst>
              <a:ext uri="{FF2B5EF4-FFF2-40B4-BE49-F238E27FC236}">
                <a16:creationId xmlns:a16="http://schemas.microsoft.com/office/drawing/2014/main" id="{CF0A0DB1-1A7F-E4ED-B3A1-D4E35EB8A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808" y="830604"/>
            <a:ext cx="2489200" cy="859977"/>
          </a:xfrm>
          <a:prstGeom prst="rect">
            <a:avLst/>
          </a:prstGeom>
        </p:spPr>
      </p:pic>
      <p:pic>
        <p:nvPicPr>
          <p:cNvPr id="20" name="Рисунок 2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D2F694B-7B79-E057-680C-B4467B9181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3008" y="908630"/>
            <a:ext cx="2141126" cy="755691"/>
          </a:xfrm>
          <a:prstGeom prst="rect">
            <a:avLst/>
          </a:prstGeom>
        </p:spPr>
      </p:pic>
      <p:pic>
        <p:nvPicPr>
          <p:cNvPr id="26" name="Рисунок 27">
            <a:extLst>
              <a:ext uri="{FF2B5EF4-FFF2-40B4-BE49-F238E27FC236}">
                <a16:creationId xmlns:a16="http://schemas.microsoft.com/office/drawing/2014/main" id="{0C0AC312-E946-0456-2E32-551EF8CBFA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0474" y="1691415"/>
            <a:ext cx="3016014" cy="549463"/>
          </a:xfrm>
          <a:prstGeom prst="rect">
            <a:avLst/>
          </a:prstGeom>
        </p:spPr>
      </p:pic>
      <p:pic>
        <p:nvPicPr>
          <p:cNvPr id="28" name="Рисунок 28" descr="Изображение выглядит как текст, человек, в позе, люди&#10;&#10;Автоматически созданное описание">
            <a:extLst>
              <a:ext uri="{FF2B5EF4-FFF2-40B4-BE49-F238E27FC236}">
                <a16:creationId xmlns:a16="http://schemas.microsoft.com/office/drawing/2014/main" id="{E84C1657-47F6-8EEC-8C29-F84FB5D705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0041" y="764120"/>
            <a:ext cx="2907576" cy="1952447"/>
          </a:xfrm>
          <a:prstGeom prst="rect">
            <a:avLst/>
          </a:prstGeom>
        </p:spPr>
      </p:pic>
      <p:pic>
        <p:nvPicPr>
          <p:cNvPr id="6" name="Рисунок 6" descr="Изображение выглядит как человек, в позе, люди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1CCD7DBB-8E5F-F34C-69E0-0D52C89E08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99" y="1998746"/>
            <a:ext cx="3016014" cy="20355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C878EA-95FA-192A-2CFE-5F22CF5EC02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человек, пол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4E9E79A4-7F2B-001E-EB3A-8989757C0F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949" y="3331040"/>
            <a:ext cx="2907576" cy="19379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отолок, человек, п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CE1BA8B1-E25D-694A-FBB3-2DE462C393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218" y="4467600"/>
            <a:ext cx="2907576" cy="217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19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3391157-64F3-4726-8034-4AE13C49CF4A}"/>
              </a:ext>
            </a:extLst>
          </p:cNvPr>
          <p:cNvSpPr/>
          <p:nvPr/>
        </p:nvSpPr>
        <p:spPr>
          <a:xfrm>
            <a:off x="297082" y="875361"/>
            <a:ext cx="5739778" cy="13458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en-US" sz="17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Bilim</a:t>
            </a:r>
            <a:r>
              <a:rPr lang="en-US" sz="1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Hackathon</a:t>
            </a:r>
            <a:r>
              <a:rPr lang="ru-RU" sz="1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(на базе </a:t>
            </a:r>
            <a:r>
              <a:rPr lang="en-US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Astana IT University</a:t>
            </a: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Дата:</a:t>
            </a:r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26-27 марта 2022 г.</a:t>
            </a:r>
          </a:p>
          <a:p>
            <a:pPr algn="ctr"/>
            <a:r>
              <a:rPr lang="ru-RU" sz="17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Организатор - Министерство образования и науки Республики Казахстан </a:t>
            </a:r>
            <a:endParaRPr lang="ru-KZ" sz="17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1207BD-2C40-457F-A7F7-71FF26BCC3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65" y="2274024"/>
            <a:ext cx="5299422" cy="6408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3A5CC9-912D-4245-A995-C490662FF8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65" y="2861318"/>
            <a:ext cx="5118989" cy="13265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F320DE-C0AF-4B12-BE12-94E4041F1C97}"/>
              </a:ext>
            </a:extLst>
          </p:cNvPr>
          <p:cNvSpPr txBox="1"/>
          <p:nvPr/>
        </p:nvSpPr>
        <p:spPr>
          <a:xfrm>
            <a:off x="1836698" y="4230944"/>
            <a:ext cx="2073725" cy="86177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000" b="1"/>
              <a:t>ZOK – 500 </a:t>
            </a:r>
            <a:r>
              <a:rPr lang="ru-RU" sz="1000" b="1" err="1"/>
              <a:t>тыс.тенге</a:t>
            </a:r>
            <a:endParaRPr lang="ru-RU" sz="1000" b="1"/>
          </a:p>
          <a:p>
            <a:r>
              <a:rPr lang="ru-RU" sz="1000"/>
              <a:t>1)AITU-</a:t>
            </a:r>
            <a:r>
              <a:rPr lang="ru-RU" sz="1000" err="1"/>
              <a:t>Курбаналиев</a:t>
            </a:r>
            <a:r>
              <a:rPr lang="ru-RU" sz="1000"/>
              <a:t> Омар IT-2001</a:t>
            </a:r>
            <a:endParaRPr lang="en-US" sz="1000"/>
          </a:p>
          <a:p>
            <a:r>
              <a:rPr lang="ru-RU" sz="1000"/>
              <a:t>2) AUES-</a:t>
            </a:r>
            <a:r>
              <a:rPr lang="ru-RU" sz="1000" err="1"/>
              <a:t>Мейманкожаев</a:t>
            </a:r>
            <a:r>
              <a:rPr lang="ru-RU" sz="1000"/>
              <a:t> </a:t>
            </a:r>
            <a:r>
              <a:rPr lang="ru-RU" sz="1000" err="1"/>
              <a:t>Жанарыс</a:t>
            </a:r>
            <a:r>
              <a:rPr lang="ru-RU" sz="1000"/>
              <a:t> </a:t>
            </a:r>
            <a:endParaRPr lang="en-US" sz="1000"/>
          </a:p>
          <a:p>
            <a:r>
              <a:rPr lang="ru-RU" sz="1000"/>
              <a:t>3) SDU -</a:t>
            </a:r>
            <a:r>
              <a:rPr lang="ru-RU" sz="1000" err="1"/>
              <a:t>Реимбаев</a:t>
            </a:r>
            <a:r>
              <a:rPr lang="ru-RU" sz="1000"/>
              <a:t> </a:t>
            </a:r>
            <a:r>
              <a:rPr lang="ru-RU" sz="1000" err="1"/>
              <a:t>Кажымукан</a:t>
            </a:r>
            <a:endParaRPr lang="en-US" sz="1000"/>
          </a:p>
          <a:p>
            <a:r>
              <a:rPr lang="ru-RU" sz="1000"/>
              <a:t>4) SDU -</a:t>
            </a:r>
            <a:r>
              <a:rPr lang="ru-RU" sz="1000" err="1"/>
              <a:t>Елубаев</a:t>
            </a:r>
            <a:r>
              <a:rPr lang="ru-RU" sz="1000"/>
              <a:t> Данияр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6D2BF1-0F1F-49EF-BCDE-8065182D76D1}"/>
              </a:ext>
            </a:extLst>
          </p:cNvPr>
          <p:cNvSpPr txBox="1"/>
          <p:nvPr/>
        </p:nvSpPr>
        <p:spPr>
          <a:xfrm>
            <a:off x="39759" y="4249383"/>
            <a:ext cx="1796939" cy="7078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000" b="1"/>
              <a:t>1.5 млн. </a:t>
            </a:r>
            <a:r>
              <a:rPr lang="ru-RU" sz="1000" b="1" err="1"/>
              <a:t>SquareX</a:t>
            </a:r>
            <a:r>
              <a:rPr lang="ru-RU" sz="1000" b="1"/>
              <a:t> </a:t>
            </a:r>
            <a:endParaRPr lang="en-US" sz="1000" b="1"/>
          </a:p>
          <a:p>
            <a:r>
              <a:rPr lang="ru-RU" sz="1000"/>
              <a:t>AITU </a:t>
            </a:r>
            <a:r>
              <a:rPr lang="en-US" sz="1000"/>
              <a:t>- </a:t>
            </a:r>
            <a:r>
              <a:rPr lang="ru-RU" sz="1000" err="1"/>
              <a:t>Нусупов</a:t>
            </a:r>
            <a:r>
              <a:rPr lang="ru-RU" sz="1000"/>
              <a:t> Мирас-IA-2001 </a:t>
            </a:r>
            <a:endParaRPr lang="en-US" sz="1000"/>
          </a:p>
          <a:p>
            <a:r>
              <a:rPr lang="ru-RU" sz="1000"/>
              <a:t>NU </a:t>
            </a:r>
            <a:r>
              <a:rPr lang="en-US" sz="1000"/>
              <a:t>-</a:t>
            </a:r>
            <a:r>
              <a:rPr lang="ru-RU" sz="1000" err="1"/>
              <a:t>Закарьянов</a:t>
            </a:r>
            <a:r>
              <a:rPr lang="ru-RU" sz="1000"/>
              <a:t> </a:t>
            </a:r>
            <a:r>
              <a:rPr lang="ru-RU" sz="1000" err="1"/>
              <a:t>Мирас</a:t>
            </a:r>
            <a:r>
              <a:rPr lang="ru-RU" sz="1000"/>
              <a:t>, </a:t>
            </a:r>
            <a:endParaRPr lang="en-US" sz="1000"/>
          </a:p>
          <a:p>
            <a:r>
              <a:rPr lang="ru-RU" sz="1000"/>
              <a:t>NU </a:t>
            </a:r>
            <a:r>
              <a:rPr lang="en-US" sz="1000"/>
              <a:t>-</a:t>
            </a:r>
            <a:r>
              <a:rPr lang="ru-RU" sz="1000" err="1"/>
              <a:t>Ағаділ</a:t>
            </a:r>
            <a:r>
              <a:rPr lang="ru-RU" sz="1000"/>
              <a:t> </a:t>
            </a:r>
            <a:r>
              <a:rPr lang="ru-RU" sz="1000" err="1"/>
              <a:t>Нұрберген</a:t>
            </a:r>
            <a:endParaRPr lang="ru-RU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86C37A-AF3D-4C26-A523-58A3F4F90329}"/>
              </a:ext>
            </a:extLst>
          </p:cNvPr>
          <p:cNvSpPr txBox="1"/>
          <p:nvPr/>
        </p:nvSpPr>
        <p:spPr>
          <a:xfrm>
            <a:off x="3831912" y="4268144"/>
            <a:ext cx="2007797" cy="55399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000" b="1"/>
              <a:t>21tech – 500 тыс. тенге </a:t>
            </a:r>
            <a:endParaRPr lang="en-US" sz="1000" b="1"/>
          </a:p>
          <a:p>
            <a:r>
              <a:rPr lang="ru-RU" sz="1000"/>
              <a:t>AITU </a:t>
            </a:r>
            <a:r>
              <a:rPr lang="en-US" sz="1000"/>
              <a:t>-</a:t>
            </a:r>
            <a:r>
              <a:rPr lang="ru-RU" sz="1000"/>
              <a:t>Нуров </a:t>
            </a:r>
            <a:r>
              <a:rPr lang="ru-RU" sz="1000" err="1"/>
              <a:t>Арнур</a:t>
            </a:r>
            <a:r>
              <a:rPr lang="ru-RU" sz="1000"/>
              <a:t> SE-2012, </a:t>
            </a:r>
            <a:endParaRPr lang="en-US" sz="1000"/>
          </a:p>
          <a:p>
            <a:r>
              <a:rPr lang="ru-RU" sz="1000"/>
              <a:t>AITU </a:t>
            </a:r>
            <a:r>
              <a:rPr lang="en-US" sz="1000"/>
              <a:t>-</a:t>
            </a:r>
            <a:r>
              <a:rPr lang="ru-RU" sz="1000"/>
              <a:t>Адилет </a:t>
            </a:r>
            <a:r>
              <a:rPr lang="ru-RU" sz="1000" err="1"/>
              <a:t>Бекмуратов</a:t>
            </a:r>
            <a:r>
              <a:rPr lang="ru-RU" sz="1000"/>
              <a:t> SE-2011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B635D85-E7C7-4471-81A0-7498C538DA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55" y="5059093"/>
            <a:ext cx="4350204" cy="1414516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75D51D1-9FE2-4936-7642-3DCC8B169E0D}"/>
              </a:ext>
            </a:extLst>
          </p:cNvPr>
          <p:cNvSpPr/>
          <p:nvPr/>
        </p:nvSpPr>
        <p:spPr>
          <a:xfrm>
            <a:off x="6352293" y="875361"/>
            <a:ext cx="5542625" cy="13458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 </a:t>
            </a:r>
            <a:r>
              <a:rPr lang="ru-RU" sz="1700" b="1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«</a:t>
            </a:r>
            <a:r>
              <a:rPr lang="ru-RU" sz="1700" b="1" err="1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ASKHackday</a:t>
            </a:r>
            <a:r>
              <a:rPr lang="ru-RU" sz="1700" b="1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: Mobile </a:t>
            </a:r>
            <a:r>
              <a:rPr lang="ru-RU" sz="1700" b="1" err="1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app</a:t>
            </a:r>
            <a:r>
              <a:rPr lang="ru-RU" sz="1700" b="1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» </a:t>
            </a:r>
          </a:p>
          <a:p>
            <a:pPr algn="ctr"/>
            <a:r>
              <a:rPr lang="ru-RU" sz="1700">
                <a:solidFill>
                  <a:srgbClr val="000000"/>
                </a:solidFill>
                <a:latin typeface="Times New Roman" panose="02020603050405020304" pitchFamily="18" charset="0"/>
              </a:rPr>
              <a:t>Даты: 17 - 18 июня </a:t>
            </a:r>
            <a:r>
              <a:rPr lang="en-US" sz="1700">
                <a:solidFill>
                  <a:srgbClr val="000000"/>
                </a:solidFill>
                <a:latin typeface="Times New Roman" panose="02020603050405020304" pitchFamily="18" charset="0"/>
              </a:rPr>
              <a:t> 2022 </a:t>
            </a:r>
            <a:r>
              <a:rPr lang="ru-RU" sz="1700">
                <a:solidFill>
                  <a:srgbClr val="000000"/>
                </a:solidFill>
                <a:latin typeface="Times New Roman" panose="02020603050405020304" pitchFamily="18" charset="0"/>
              </a:rPr>
              <a:t>г.</a:t>
            </a:r>
          </a:p>
          <a:p>
            <a:pPr algn="ctr"/>
            <a:r>
              <a:rPr lang="ru-RU" sz="1700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Организаторы: Альянс студентов Казахстана,</a:t>
            </a:r>
            <a:r>
              <a:rPr lang="en-US" sz="1700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 AITU</a:t>
            </a:r>
            <a:r>
              <a:rPr lang="ru-RU" sz="1700">
                <a:solidFill>
                  <a:schemeClr val="tx1"/>
                </a:solidFill>
                <a:latin typeface="Times New Roman"/>
                <a:ea typeface="+mn-lt"/>
                <a:cs typeface="Arial"/>
              </a:rPr>
              <a:t> </a:t>
            </a:r>
            <a:endParaRPr lang="ru-KZ" sz="1700">
              <a:solidFill>
                <a:schemeClr val="tx1"/>
              </a:solidFill>
              <a:latin typeface="Times New Roman"/>
              <a:ea typeface="+mn-lt"/>
              <a:cs typeface="Arial"/>
            </a:endParaRPr>
          </a:p>
        </p:txBody>
      </p:sp>
      <p:pic>
        <p:nvPicPr>
          <p:cNvPr id="12" name="Объект 5" descr="Изображение выглядит как текст, внутренний, человек, пол&#10;&#10;Автоматически созданное описание">
            <a:extLst>
              <a:ext uri="{FF2B5EF4-FFF2-40B4-BE49-F238E27FC236}">
                <a16:creationId xmlns:a16="http://schemas.microsoft.com/office/drawing/2014/main" id="{0E8A8C1D-2140-F15B-BB85-9F5E01DEAC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820439" y="2957747"/>
            <a:ext cx="3250515" cy="255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988501C6-EA48-0C48-4C75-095AD7EE2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3605" y="5567312"/>
            <a:ext cx="2861323" cy="830997"/>
          </a:xfrm>
          <a:prstGeom prst="rect">
            <a:avLst/>
          </a:prstGeom>
          <a:solidFill>
            <a:srgbClr val="FFFFFF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AquaSign</a:t>
            </a:r>
            <a:endParaRPr kumimoji="0" lang="ru-RU" altLang="ru-KZ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Елмуратов Еламан SE-2107 </a:t>
            </a:r>
            <a:endParaRPr kumimoji="0" lang="ru-RU" altLang="ru-KZ" sz="1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Амангельдиев Султан SE-2107 Имангалиева Айсара SE-2006</a:t>
            </a:r>
            <a:r>
              <a:rPr kumimoji="0" lang="ru-KZ" altLang="ru-KZ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KZ" altLang="ru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E8668A-C01C-607E-C54E-FC51615A776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7480" y="2589837"/>
            <a:ext cx="3413427" cy="35594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C015C1-6E4C-A1DF-74E0-A32E1D6CAA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AF7AD9-CC52-C13A-968D-0A08FDFDCB11}"/>
              </a:ext>
            </a:extLst>
          </p:cNvPr>
          <p:cNvSpPr/>
          <p:nvPr/>
        </p:nvSpPr>
        <p:spPr>
          <a:xfrm>
            <a:off x="-1" y="20920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ятиугольник 55">
            <a:extLst>
              <a:ext uri="{FF2B5EF4-FFF2-40B4-BE49-F238E27FC236}">
                <a16:creationId xmlns:a16="http://schemas.microsoft.com/office/drawing/2014/main" id="{2A711530-55C9-E28A-7F18-C2DD0A86A244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9C97E6-36B5-B1DF-7402-84B6C2617D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1310CC2-C7E3-476C-E748-AA8972E750A0}"/>
              </a:ext>
            </a:extLst>
          </p:cNvPr>
          <p:cNvSpPr/>
          <p:nvPr/>
        </p:nvSpPr>
        <p:spPr>
          <a:xfrm>
            <a:off x="979636" y="214262"/>
            <a:ext cx="10539264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Победители </a:t>
            </a:r>
            <a:r>
              <a:rPr lang="ru-RU" sz="2000" b="1" err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хакатон</a:t>
            </a:r>
            <a:r>
              <a:rPr lang="ru-KZ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ов</a:t>
            </a:r>
            <a:r>
              <a:rPr lang="ru-RU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AITU</a:t>
            </a:r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454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564DFB-87CD-FEB9-3BFB-7F141481D2AE}"/>
              </a:ext>
            </a:extLst>
          </p:cNvPr>
          <p:cNvSpPr txBox="1"/>
          <p:nvPr/>
        </p:nvSpPr>
        <p:spPr>
          <a:xfrm>
            <a:off x="816500" y="983848"/>
            <a:ext cx="9753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AITUHackday</a:t>
            </a:r>
            <a:r>
              <a:rPr lang="ru-RU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Creative Industry</a:t>
            </a:r>
            <a:r>
              <a:rPr lang="ru-RU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Креативность и цифровизация </a:t>
            </a:r>
            <a:endParaRPr lang="ru-KZ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8–9  апреля 2022 г.</a:t>
            </a:r>
            <a:r>
              <a:rPr lang="ru-RU" sz="1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KZ" sz="12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 Creative Spark, British Council: High Education Enterprise Programme. </a:t>
            </a:r>
            <a:endParaRPr lang="ru-KZ" sz="120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12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Партнеры и спонсоры</a:t>
            </a:r>
            <a:r>
              <a: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 Фонд </a:t>
            </a:r>
            <a:r>
              <a:rPr lang="ru-RU" sz="1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Н.Назарбаева</a:t>
            </a:r>
            <a:r>
              <a: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МЦРИАП РК, компания </a:t>
            </a:r>
            <a:r>
              <a:rPr lang="ru-RU" sz="1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KazDream</a:t>
            </a:r>
            <a:r>
              <a: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Technologies, компания Seedstars, 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British Council</a:t>
            </a:r>
            <a:r>
              <a: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ALMAU</a:t>
            </a:r>
            <a:r>
              <a:rPr lang="ru-RU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of Northampton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KZ" sz="180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F9799FD-ABED-F6E4-D2E0-84E0AC91919D}"/>
              </a:ext>
            </a:extLst>
          </p:cNvPr>
          <p:cNvSpPr/>
          <p:nvPr/>
        </p:nvSpPr>
        <p:spPr>
          <a:xfrm>
            <a:off x="-1" y="20920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1CD523-00DC-7240-8F39-04700603E2BD}"/>
              </a:ext>
            </a:extLst>
          </p:cNvPr>
          <p:cNvSpPr/>
          <p:nvPr/>
        </p:nvSpPr>
        <p:spPr>
          <a:xfrm>
            <a:off x="979636" y="214262"/>
            <a:ext cx="10539264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Победители </a:t>
            </a:r>
            <a:r>
              <a:rPr lang="ru-RU" sz="2000" b="1" err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хакатон</a:t>
            </a:r>
            <a:r>
              <a:rPr lang="ru-KZ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ов</a:t>
            </a:r>
            <a:r>
              <a:rPr lang="ru-RU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AITU</a:t>
            </a:r>
            <a:endParaRPr lang="ru-RU" sz="2000" b="1">
              <a:solidFill>
                <a:schemeClr val="bg1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7" name="Пятиугольник 55">
            <a:extLst>
              <a:ext uri="{FF2B5EF4-FFF2-40B4-BE49-F238E27FC236}">
                <a16:creationId xmlns:a16="http://schemas.microsoft.com/office/drawing/2014/main" id="{6820ADA7-253D-6B8B-458E-0A33AB54613E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A3A618-4DB9-7D99-40D2-EF8A22C54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BF0E33F3-C572-FBF1-5A74-DFC831B5A1AF}"/>
              </a:ext>
            </a:extLst>
          </p:cNvPr>
          <p:cNvGraphicFramePr>
            <a:graphicFrameLocks noGrp="1"/>
          </p:cNvGraphicFramePr>
          <p:nvPr/>
        </p:nvGraphicFramePr>
        <p:xfrm>
          <a:off x="1136310" y="2091844"/>
          <a:ext cx="9253784" cy="44721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95145">
                  <a:extLst>
                    <a:ext uri="{9D8B030D-6E8A-4147-A177-3AD203B41FA5}">
                      <a16:colId xmlns:a16="http://schemas.microsoft.com/office/drawing/2014/main" val="140161268"/>
                    </a:ext>
                  </a:extLst>
                </a:gridCol>
                <a:gridCol w="2442859">
                  <a:extLst>
                    <a:ext uri="{9D8B030D-6E8A-4147-A177-3AD203B41FA5}">
                      <a16:colId xmlns:a16="http://schemas.microsoft.com/office/drawing/2014/main" val="1486125324"/>
                    </a:ext>
                  </a:extLst>
                </a:gridCol>
                <a:gridCol w="4615780">
                  <a:extLst>
                    <a:ext uri="{9D8B030D-6E8A-4147-A177-3AD203B41FA5}">
                      <a16:colId xmlns:a16="http://schemas.microsoft.com/office/drawing/2014/main" val="628451038"/>
                    </a:ext>
                  </a:extLst>
                </a:gridCol>
              </a:tblGrid>
              <a:tr h="37129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Полученное место, Номинация / сумма</a:t>
                      </a:r>
                      <a:endParaRPr lang="ru-KZ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Название команды/вуз</a:t>
                      </a:r>
                      <a:endParaRPr lang="ru-KZ" sz="1100"/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ФИО</a:t>
                      </a:r>
                      <a:endParaRPr lang="ru-KZ" sz="11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команды</a:t>
                      </a:r>
                      <a:endParaRPr lang="ru-KZ" sz="1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757165"/>
                  </a:ext>
                </a:extLst>
              </a:tr>
              <a:tr h="165641"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По заданию 1-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 Cybersecurity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687331"/>
                  </a:ext>
                </a:extLst>
              </a:tr>
              <a:tr h="28970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-место </a:t>
                      </a:r>
                      <a:r>
                        <a:rPr lang="kk-KZ" sz="900">
                          <a:solidFill>
                            <a:schemeClr val="tx1"/>
                          </a:solidFill>
                          <a:effectLst/>
                        </a:rPr>
                        <a:t>275000 тенге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Unknown Impact, Astana IT University</a:t>
                      </a:r>
                      <a:endParaRPr lang="ru-KZ"/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Зуфар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Идоятов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BDA-1901 ,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Мухамбет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kk-KZ" sz="900">
                          <a:solidFill>
                            <a:schemeClr val="tx1"/>
                          </a:solidFill>
                          <a:effectLst/>
                        </a:rPr>
                        <a:t>Н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азаров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CS-1901, </a:t>
                      </a:r>
                      <a:r>
                        <a:rPr lang="kk-KZ" sz="900">
                          <a:solidFill>
                            <a:schemeClr val="tx1"/>
                          </a:solidFill>
                          <a:effectLst/>
                        </a:rPr>
                        <a:t>Алибек Ахметов,Бекжан Дарменов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101854"/>
                  </a:ext>
                </a:extLst>
              </a:tr>
              <a:tr h="244688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1-место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275 000 </a:t>
                      </a:r>
                      <a:r>
                        <a:rPr lang="kk-KZ" sz="900">
                          <a:solidFill>
                            <a:schemeClr val="tx1"/>
                          </a:solidFill>
                          <a:effectLst/>
                        </a:rPr>
                        <a:t>тенге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Slime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КазНУ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имени Аль-Фараби</a:t>
                      </a:r>
                      <a:endParaRPr lang="ru-KZ"/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Абдымажит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Ислам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882000"/>
                  </a:ext>
                </a:extLst>
              </a:tr>
              <a:tr h="497905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-место </a:t>
                      </a:r>
                      <a:r>
                        <a:rPr lang="kk-KZ" sz="900">
                          <a:solidFill>
                            <a:schemeClr val="tx1"/>
                          </a:solidFill>
                          <a:effectLst/>
                        </a:rPr>
                        <a:t>150 000 тенге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err="1">
                          <a:solidFill>
                            <a:schemeClr val="tx1"/>
                          </a:solidFill>
                          <a:effectLst/>
                        </a:rPr>
                        <a:t>Cyber_hacks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, Astana IT University</a:t>
                      </a:r>
                      <a:endParaRPr lang="ru-KZ"/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Кадринов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Даулет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Маулетович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Куандык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Мадияр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Алибекулы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Мейрамгалиев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Темирлан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Даниярулы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, 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Ибагали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Азамат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Кайратдинұлы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620666"/>
                  </a:ext>
                </a:extLst>
              </a:tr>
              <a:tr h="165641"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По заданию 2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- EdTech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865845"/>
                  </a:ext>
                </a:extLst>
              </a:tr>
              <a:tr h="37129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-место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225 000</a:t>
                      </a:r>
                      <a:r>
                        <a:rPr lang="kk-KZ" sz="900">
                          <a:solidFill>
                            <a:schemeClr val="tx1"/>
                          </a:solidFill>
                          <a:effectLst/>
                        </a:rPr>
                        <a:t> тенге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RID, Astana IT University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Шукиралиев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Данияр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Бауыржанович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Керімбек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Иманғали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, Абдрахманов Ренат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Ермекұлы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kk-KZ" sz="900">
                          <a:solidFill>
                            <a:schemeClr val="tx1"/>
                          </a:solidFill>
                          <a:effectLst/>
                        </a:rPr>
                        <a:t>Дастан Капизов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81192"/>
                  </a:ext>
                </a:extLst>
              </a:tr>
              <a:tr h="244688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1-место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225 000 </a:t>
                      </a:r>
                      <a:r>
                        <a:rPr lang="kk-KZ" sz="900">
                          <a:solidFill>
                            <a:schemeClr val="tx1"/>
                          </a:solidFill>
                          <a:effectLst/>
                        </a:rPr>
                        <a:t>тенге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Коргия, </a:t>
                      </a:r>
                      <a:r>
                        <a:rPr lang="kk-KZ" sz="900">
                          <a:solidFill>
                            <a:schemeClr val="tx1"/>
                          </a:solidFill>
                          <a:effectLst/>
                        </a:rPr>
                        <a:t>Назарбаев Университет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Орел Даниил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038861"/>
                  </a:ext>
                </a:extLst>
              </a:tr>
              <a:tr h="272937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-место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150 000</a:t>
                      </a:r>
                      <a:r>
                        <a:rPr lang="kk-KZ" sz="900">
                          <a:solidFill>
                            <a:schemeClr val="tx1"/>
                          </a:solidFill>
                          <a:effectLst/>
                        </a:rPr>
                        <a:t> тенге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Moonlight, Astana IT University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kk-KZ" sz="900">
                          <a:solidFill>
                            <a:schemeClr val="tx1"/>
                          </a:solidFill>
                          <a:effectLst/>
                        </a:rPr>
                        <a:t>Амангелдиева Жулдыз, Оразалы Мерей, Магаданов Бекдаулет, Ұйқас Олжас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841841"/>
                  </a:ext>
                </a:extLst>
              </a:tr>
              <a:tr h="304597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kk-KZ" sz="900">
                          <a:solidFill>
                            <a:schemeClr val="tx1"/>
                          </a:solidFill>
                          <a:effectLst/>
                        </a:rPr>
                        <a:t>3-место </a:t>
                      </a: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100 000</a:t>
                      </a:r>
                      <a:r>
                        <a:rPr lang="kk-KZ" sz="900">
                          <a:solidFill>
                            <a:schemeClr val="tx1"/>
                          </a:solidFill>
                          <a:effectLst/>
                        </a:rPr>
                        <a:t> тенге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EduDaleko, Astana IT University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Жаксылык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Томирис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, Алия Измаилова, 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Касымхан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Сундетбай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, Айгерим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Капашева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792267"/>
                  </a:ext>
                </a:extLst>
              </a:tr>
              <a:tr h="273628"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По заданию 3 – творческое задание «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Хакатон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Будущего»: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236309"/>
                  </a:ext>
                </a:extLst>
              </a:tr>
              <a:tr h="28102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1-место </a:t>
                      </a:r>
                      <a:r>
                        <a:rPr lang="kk-KZ" sz="900">
                          <a:solidFill>
                            <a:schemeClr val="tx1"/>
                          </a:solidFill>
                          <a:effectLst/>
                        </a:rPr>
                        <a:t>100 000 тенге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Artillegence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k-KZ" sz="900">
                          <a:solidFill>
                            <a:schemeClr val="tx1"/>
                          </a:solidFill>
                          <a:effectLst/>
                        </a:rPr>
                        <a:t>МУИТ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Калдыбекова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Анель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Ерлановна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,  Салим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Тоғжан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Тұрлыбекқызы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127555"/>
                  </a:ext>
                </a:extLst>
              </a:tr>
              <a:tr h="246489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-место </a:t>
                      </a:r>
                      <a:r>
                        <a:rPr lang="kk-KZ" sz="900">
                          <a:solidFill>
                            <a:schemeClr val="tx1"/>
                          </a:solidFill>
                          <a:effectLst/>
                        </a:rPr>
                        <a:t>100 000 тенге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Modern Alash, Astana IT University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kk-KZ" sz="900">
                          <a:solidFill>
                            <a:schemeClr val="tx1"/>
                          </a:solidFill>
                          <a:effectLst/>
                        </a:rPr>
                        <a:t>Муратбеков Елназ, Мейрамбекұлы Ерзат, Тогманов Мухамед, Разаков Абай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118217"/>
                  </a:ext>
                </a:extLst>
              </a:tr>
              <a:tr h="37129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-место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team name, Astana IT University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kk-KZ" sz="900">
                          <a:solidFill>
                            <a:schemeClr val="tx1"/>
                          </a:solidFill>
                          <a:effectLst/>
                        </a:rPr>
                        <a:t>Исалиев Акжол, Талгат Советбеков, Арыстан Калмаханов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464978"/>
                  </a:ext>
                </a:extLst>
              </a:tr>
              <a:tr h="37129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kk-KZ" sz="900">
                          <a:solidFill>
                            <a:schemeClr val="tx1"/>
                          </a:solidFill>
                          <a:effectLst/>
                        </a:rPr>
                        <a:t>3-место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en-US" sz="900">
                          <a:solidFill>
                            <a:schemeClr val="tx1"/>
                          </a:solidFill>
                          <a:effectLst/>
                        </a:rPr>
                        <a:t>P-cat, Astana IT University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</a:pP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Жаксылык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Томирис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Кузбакова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Камилла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Булатовна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Ташенов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 Абзал </a:t>
                      </a:r>
                      <a:r>
                        <a:rPr lang="ru-RU" sz="900" err="1">
                          <a:solidFill>
                            <a:schemeClr val="tx1"/>
                          </a:solidFill>
                          <a:effectLst/>
                        </a:rPr>
                        <a:t>Жоламанұлы</a:t>
                      </a:r>
                      <a:endParaRPr lang="ru-KZ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091" marR="440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19120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33159A-10FE-93B5-F945-E27D348D4D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093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7CD69B0-333B-4D9C-BAF6-A6BCB12ED0BF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Пятиугольник 84"/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3B7FB085-32DF-4B0A-A7CC-0BE432E93F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70E5C7-0B7C-48E5-A58A-ABC12DA04F63}"/>
              </a:ext>
            </a:extLst>
          </p:cNvPr>
          <p:cNvSpPr txBox="1"/>
          <p:nvPr/>
        </p:nvSpPr>
        <p:spPr>
          <a:xfrm>
            <a:off x="1227177" y="234182"/>
            <a:ext cx="9558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Резиденты коворкинга </a:t>
            </a:r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AITU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C72B820-D6A2-4B41-9A03-2C9A09FBC482}"/>
              </a:ext>
            </a:extLst>
          </p:cNvPr>
          <p:cNvSpPr txBox="1"/>
          <p:nvPr/>
        </p:nvSpPr>
        <p:spPr>
          <a:xfrm>
            <a:off x="764275" y="1136995"/>
            <a:ext cx="44753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1400" b="1">
                <a:ea typeface="Calibri" panose="020F0502020204030204" pitchFamily="34" charset="0"/>
              </a:rPr>
              <a:t>Отбор р</a:t>
            </a:r>
            <a:r>
              <a:rPr lang="ru-RU" sz="1400" b="1" err="1">
                <a:effectLst/>
                <a:ea typeface="Calibri" panose="020F0502020204030204" pitchFamily="34" charset="0"/>
              </a:rPr>
              <a:t>езидент</a:t>
            </a:r>
            <a:r>
              <a:rPr lang="x-none" sz="1400" b="1">
                <a:effectLst/>
                <a:ea typeface="Calibri" panose="020F0502020204030204" pitchFamily="34" charset="0"/>
              </a:rPr>
              <a:t>ов, заслушивание отчетов 18.0</a:t>
            </a:r>
            <a:r>
              <a:rPr lang="ru-RU" sz="1400" b="1">
                <a:effectLst/>
                <a:ea typeface="Calibri" panose="020F0502020204030204" pitchFamily="34" charset="0"/>
              </a:rPr>
              <a:t>9</a:t>
            </a:r>
            <a:r>
              <a:rPr lang="x-none" sz="1400" b="1">
                <a:effectLst/>
                <a:ea typeface="Calibri" panose="020F0502020204030204" pitchFamily="34" charset="0"/>
              </a:rPr>
              <a:t>.22</a:t>
            </a:r>
            <a:r>
              <a:rPr lang="ru-RU" sz="1400" b="1">
                <a:effectLst/>
                <a:ea typeface="Calibri" panose="020F0502020204030204" pitchFamily="34" charset="0"/>
              </a:rPr>
              <a:t> </a:t>
            </a:r>
            <a:endParaRPr lang="x-none" sz="1400" b="1">
              <a:ea typeface="Calibri" panose="020F0502020204030204" pitchFamily="34" charset="0"/>
            </a:endParaRPr>
          </a:p>
          <a:p>
            <a:r>
              <a:rPr lang="x-none" sz="1400" b="1" err="1">
                <a:effectLst/>
                <a:ea typeface="Calibri" panose="020F0502020204030204" pitchFamily="34" charset="0"/>
              </a:rPr>
              <a:t>Хакатоны</a:t>
            </a:r>
            <a:endParaRPr lang="x-none" sz="1400" b="1">
              <a:effectLst/>
              <a:ea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40C4BA3-F9EE-4355-8FA5-014192C59F62}"/>
              </a:ext>
            </a:extLst>
          </p:cNvPr>
          <p:cNvSpPr txBox="1"/>
          <p:nvPr/>
        </p:nvSpPr>
        <p:spPr>
          <a:xfrm>
            <a:off x="764275" y="890699"/>
            <a:ext cx="31507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>
                <a:effectLst/>
                <a:ea typeface="Calibri" panose="020F0502020204030204" pitchFamily="34" charset="0"/>
              </a:rPr>
              <a:t>Инновационная комиссия</a:t>
            </a:r>
            <a:r>
              <a:rPr lang="ru-RU" sz="1400">
                <a:effectLst/>
                <a:ea typeface="Calibri" panose="020F0502020204030204" pitchFamily="34" charset="0"/>
              </a:rPr>
              <a:t> </a:t>
            </a:r>
            <a:endParaRPr lang="en-US" sz="140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C5745ED-1D52-443F-B438-9FF3E339A742}"/>
              </a:ext>
            </a:extLst>
          </p:cNvPr>
          <p:cNvGrpSpPr/>
          <p:nvPr/>
        </p:nvGrpSpPr>
        <p:grpSpPr>
          <a:xfrm>
            <a:off x="449631" y="1452945"/>
            <a:ext cx="5247002" cy="1496696"/>
            <a:chOff x="234964" y="1109463"/>
            <a:chExt cx="6105680" cy="1898442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4ECBA259-744B-4CA6-A35A-FA7085D8A8AA}"/>
                </a:ext>
              </a:extLst>
            </p:cNvPr>
            <p:cNvSpPr/>
            <p:nvPr/>
          </p:nvSpPr>
          <p:spPr>
            <a:xfrm>
              <a:off x="234965" y="1109463"/>
              <a:ext cx="6087641" cy="886592"/>
            </a:xfrm>
            <a:custGeom>
              <a:avLst/>
              <a:gdLst>
                <a:gd name="connsiteX0" fmla="*/ 0 w 6087641"/>
                <a:gd name="connsiteY0" fmla="*/ 221648 h 886592"/>
                <a:gd name="connsiteX1" fmla="*/ 5644345 w 6087641"/>
                <a:gd name="connsiteY1" fmla="*/ 221648 h 886592"/>
                <a:gd name="connsiteX2" fmla="*/ 5644345 w 6087641"/>
                <a:gd name="connsiteY2" fmla="*/ 0 h 886592"/>
                <a:gd name="connsiteX3" fmla="*/ 6087641 w 6087641"/>
                <a:gd name="connsiteY3" fmla="*/ 443296 h 886592"/>
                <a:gd name="connsiteX4" fmla="*/ 5644345 w 6087641"/>
                <a:gd name="connsiteY4" fmla="*/ 886592 h 886592"/>
                <a:gd name="connsiteX5" fmla="*/ 5644345 w 6087641"/>
                <a:gd name="connsiteY5" fmla="*/ 664944 h 886592"/>
                <a:gd name="connsiteX6" fmla="*/ 0 w 6087641"/>
                <a:gd name="connsiteY6" fmla="*/ 664944 h 886592"/>
                <a:gd name="connsiteX7" fmla="*/ 0 w 6087641"/>
                <a:gd name="connsiteY7" fmla="*/ 221648 h 8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7641" h="886592">
                  <a:moveTo>
                    <a:pt x="0" y="221648"/>
                  </a:moveTo>
                  <a:lnTo>
                    <a:pt x="5644345" y="221648"/>
                  </a:lnTo>
                  <a:lnTo>
                    <a:pt x="5644345" y="0"/>
                  </a:lnTo>
                  <a:lnTo>
                    <a:pt x="6087641" y="443296"/>
                  </a:lnTo>
                  <a:lnTo>
                    <a:pt x="5644345" y="886592"/>
                  </a:lnTo>
                  <a:lnTo>
                    <a:pt x="5644345" y="664944"/>
                  </a:lnTo>
                  <a:lnTo>
                    <a:pt x="0" y="664944"/>
                  </a:lnTo>
                  <a:lnTo>
                    <a:pt x="0" y="221648"/>
                  </a:lnTo>
                  <a:close/>
                </a:path>
              </a:pathLst>
            </a:custGeom>
            <a:ln>
              <a:solidFill>
                <a:schemeClr val="accent2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4770" tIns="286418" rIns="475648" bIns="362395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/>
                <a:t>AITU</a:t>
              </a: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07C9913E-0803-4EEE-A2C8-C71C7FF2F14B}"/>
                </a:ext>
              </a:extLst>
            </p:cNvPr>
            <p:cNvSpPr/>
            <p:nvPr/>
          </p:nvSpPr>
          <p:spPr>
            <a:xfrm>
              <a:off x="234964" y="1793155"/>
              <a:ext cx="1899180" cy="1214750"/>
            </a:xfrm>
            <a:custGeom>
              <a:avLst/>
              <a:gdLst>
                <a:gd name="connsiteX0" fmla="*/ 0 w 1874993"/>
                <a:gd name="connsiteY0" fmla="*/ 0 h 1707903"/>
                <a:gd name="connsiteX1" fmla="*/ 1874993 w 1874993"/>
                <a:gd name="connsiteY1" fmla="*/ 0 h 1707903"/>
                <a:gd name="connsiteX2" fmla="*/ 1874993 w 1874993"/>
                <a:gd name="connsiteY2" fmla="*/ 1707903 h 1707903"/>
                <a:gd name="connsiteX3" fmla="*/ 0 w 1874993"/>
                <a:gd name="connsiteY3" fmla="*/ 1707903 h 1707903"/>
                <a:gd name="connsiteX4" fmla="*/ 0 w 1874993"/>
                <a:gd name="connsiteY4" fmla="*/ 0 h 170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993" h="1707903">
                  <a:moveTo>
                    <a:pt x="0" y="0"/>
                  </a:moveTo>
                  <a:lnTo>
                    <a:pt x="1874993" y="0"/>
                  </a:lnTo>
                  <a:lnTo>
                    <a:pt x="1874993" y="1707903"/>
                  </a:lnTo>
                  <a:lnTo>
                    <a:pt x="0" y="170790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2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t" anchorCtr="0">
              <a:noAutofit/>
            </a:bodyPr>
            <a:lstStyle/>
            <a:p>
              <a:pPr marL="0" lvl="0" indent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endParaRPr lang="en-US" sz="1100" kern="1200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DF16367A-6F5A-42E6-A05B-9935EB760985}"/>
                </a:ext>
              </a:extLst>
            </p:cNvPr>
            <p:cNvSpPr/>
            <p:nvPr/>
          </p:nvSpPr>
          <p:spPr>
            <a:xfrm>
              <a:off x="1372776" y="1393978"/>
              <a:ext cx="4967868" cy="886591"/>
            </a:xfrm>
            <a:custGeom>
              <a:avLst/>
              <a:gdLst>
                <a:gd name="connsiteX0" fmla="*/ 0 w 4212647"/>
                <a:gd name="connsiteY0" fmla="*/ 221648 h 886592"/>
                <a:gd name="connsiteX1" fmla="*/ 3769351 w 4212647"/>
                <a:gd name="connsiteY1" fmla="*/ 221648 h 886592"/>
                <a:gd name="connsiteX2" fmla="*/ 3769351 w 4212647"/>
                <a:gd name="connsiteY2" fmla="*/ 0 h 886592"/>
                <a:gd name="connsiteX3" fmla="*/ 4212647 w 4212647"/>
                <a:gd name="connsiteY3" fmla="*/ 443296 h 886592"/>
                <a:gd name="connsiteX4" fmla="*/ 3769351 w 4212647"/>
                <a:gd name="connsiteY4" fmla="*/ 886592 h 886592"/>
                <a:gd name="connsiteX5" fmla="*/ 3769351 w 4212647"/>
                <a:gd name="connsiteY5" fmla="*/ 664944 h 886592"/>
                <a:gd name="connsiteX6" fmla="*/ 0 w 4212647"/>
                <a:gd name="connsiteY6" fmla="*/ 664944 h 886592"/>
                <a:gd name="connsiteX7" fmla="*/ 0 w 4212647"/>
                <a:gd name="connsiteY7" fmla="*/ 221648 h 8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2647" h="886592">
                  <a:moveTo>
                    <a:pt x="0" y="221648"/>
                  </a:moveTo>
                  <a:lnTo>
                    <a:pt x="3769351" y="221648"/>
                  </a:lnTo>
                  <a:lnTo>
                    <a:pt x="3769351" y="0"/>
                  </a:lnTo>
                  <a:lnTo>
                    <a:pt x="4212647" y="443296"/>
                  </a:lnTo>
                  <a:lnTo>
                    <a:pt x="3769351" y="886592"/>
                  </a:lnTo>
                  <a:lnTo>
                    <a:pt x="3769351" y="664944"/>
                  </a:lnTo>
                  <a:lnTo>
                    <a:pt x="0" y="664944"/>
                  </a:lnTo>
                  <a:lnTo>
                    <a:pt x="0" y="221648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4770" tIns="286418" rIns="475648" bIns="362395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700" kern="1200"/>
                <a:t>ТОО «</a:t>
              </a:r>
              <a:r>
                <a:rPr lang="en-US" sz="1700" kern="1200"/>
                <a:t>Cleverest Technologies»</a:t>
              </a: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B46AC5C0-6F2E-4323-B2F7-CD49FA6D82EF}"/>
                </a:ext>
              </a:extLst>
            </p:cNvPr>
            <p:cNvSpPr/>
            <p:nvPr/>
          </p:nvSpPr>
          <p:spPr>
            <a:xfrm>
              <a:off x="1349709" y="2039838"/>
              <a:ext cx="1874993" cy="957306"/>
            </a:xfrm>
            <a:custGeom>
              <a:avLst/>
              <a:gdLst>
                <a:gd name="connsiteX0" fmla="*/ 0 w 1874993"/>
                <a:gd name="connsiteY0" fmla="*/ 0 h 1707903"/>
                <a:gd name="connsiteX1" fmla="*/ 1874993 w 1874993"/>
                <a:gd name="connsiteY1" fmla="*/ 0 h 1707903"/>
                <a:gd name="connsiteX2" fmla="*/ 1874993 w 1874993"/>
                <a:gd name="connsiteY2" fmla="*/ 1707903 h 1707903"/>
                <a:gd name="connsiteX3" fmla="*/ 0 w 1874993"/>
                <a:gd name="connsiteY3" fmla="*/ 1707903 h 1707903"/>
                <a:gd name="connsiteX4" fmla="*/ 0 w 1874993"/>
                <a:gd name="connsiteY4" fmla="*/ 0 h 1707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993" h="1707903">
                  <a:moveTo>
                    <a:pt x="0" y="0"/>
                  </a:moveTo>
                  <a:lnTo>
                    <a:pt x="1874993" y="0"/>
                  </a:lnTo>
                  <a:lnTo>
                    <a:pt x="1874993" y="1707903"/>
                  </a:lnTo>
                  <a:lnTo>
                    <a:pt x="0" y="170790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None/>
              </a:pPr>
              <a:r>
                <a:rPr lang="kk-KZ" sz="11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Оспан Бауыржан </a:t>
              </a:r>
              <a:r>
                <a:rPr lang="kk-KZ" sz="11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Бейбитулы – директор компании</a:t>
              </a:r>
              <a:endParaRPr lang="en-US" sz="1100" kern="1200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9B384415-0083-4B44-8033-8C06E66D5F0B}"/>
                </a:ext>
              </a:extLst>
            </p:cNvPr>
            <p:cNvSpPr/>
            <p:nvPr/>
          </p:nvSpPr>
          <p:spPr>
            <a:xfrm>
              <a:off x="3242743" y="1700525"/>
              <a:ext cx="3079862" cy="886591"/>
            </a:xfrm>
            <a:custGeom>
              <a:avLst/>
              <a:gdLst>
                <a:gd name="connsiteX0" fmla="*/ 0 w 2337654"/>
                <a:gd name="connsiteY0" fmla="*/ 221648 h 886592"/>
                <a:gd name="connsiteX1" fmla="*/ 1894358 w 2337654"/>
                <a:gd name="connsiteY1" fmla="*/ 221648 h 886592"/>
                <a:gd name="connsiteX2" fmla="*/ 1894358 w 2337654"/>
                <a:gd name="connsiteY2" fmla="*/ 0 h 886592"/>
                <a:gd name="connsiteX3" fmla="*/ 2337654 w 2337654"/>
                <a:gd name="connsiteY3" fmla="*/ 443296 h 886592"/>
                <a:gd name="connsiteX4" fmla="*/ 1894358 w 2337654"/>
                <a:gd name="connsiteY4" fmla="*/ 886592 h 886592"/>
                <a:gd name="connsiteX5" fmla="*/ 1894358 w 2337654"/>
                <a:gd name="connsiteY5" fmla="*/ 664944 h 886592"/>
                <a:gd name="connsiteX6" fmla="*/ 0 w 2337654"/>
                <a:gd name="connsiteY6" fmla="*/ 664944 h 886592"/>
                <a:gd name="connsiteX7" fmla="*/ 0 w 2337654"/>
                <a:gd name="connsiteY7" fmla="*/ 221648 h 886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7654" h="886592">
                  <a:moveTo>
                    <a:pt x="0" y="221648"/>
                  </a:moveTo>
                  <a:lnTo>
                    <a:pt x="1894358" y="221648"/>
                  </a:lnTo>
                  <a:lnTo>
                    <a:pt x="1894358" y="0"/>
                  </a:lnTo>
                  <a:lnTo>
                    <a:pt x="2337654" y="443296"/>
                  </a:lnTo>
                  <a:lnTo>
                    <a:pt x="1894358" y="886592"/>
                  </a:lnTo>
                  <a:lnTo>
                    <a:pt x="1894358" y="664944"/>
                  </a:lnTo>
                  <a:lnTo>
                    <a:pt x="0" y="664944"/>
                  </a:lnTo>
                  <a:lnTo>
                    <a:pt x="0" y="221648"/>
                  </a:lnTo>
                  <a:close/>
                </a:path>
              </a:pathLst>
            </a:custGeom>
            <a:ln>
              <a:solidFill>
                <a:srgbClr val="FFFF00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4770" tIns="286418" rIns="475648" bIns="362395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/>
                <a:t>ТОО «</a:t>
              </a:r>
              <a:r>
                <a:rPr lang="en-US" sz="1400" kern="1200"/>
                <a:t>CSI Legal</a:t>
              </a:r>
              <a:r>
                <a:rPr lang="ru-RU" sz="1400" kern="1200"/>
                <a:t> </a:t>
              </a:r>
              <a:r>
                <a:rPr lang="en-US" sz="1400" kern="1200"/>
                <a:t>Services»</a:t>
              </a: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DC80AF42-E203-4596-A3B0-00D89C064724}"/>
                </a:ext>
              </a:extLst>
            </p:cNvPr>
            <p:cNvSpPr/>
            <p:nvPr/>
          </p:nvSpPr>
          <p:spPr>
            <a:xfrm>
              <a:off x="3209284" y="2384216"/>
              <a:ext cx="2376141" cy="623688"/>
            </a:xfrm>
            <a:custGeom>
              <a:avLst/>
              <a:gdLst>
                <a:gd name="connsiteX0" fmla="*/ 0 w 1874993"/>
                <a:gd name="connsiteY0" fmla="*/ 0 h 1682908"/>
                <a:gd name="connsiteX1" fmla="*/ 1874993 w 1874993"/>
                <a:gd name="connsiteY1" fmla="*/ 0 h 1682908"/>
                <a:gd name="connsiteX2" fmla="*/ 1874993 w 1874993"/>
                <a:gd name="connsiteY2" fmla="*/ 1682908 h 1682908"/>
                <a:gd name="connsiteX3" fmla="*/ 0 w 1874993"/>
                <a:gd name="connsiteY3" fmla="*/ 1682908 h 1682908"/>
                <a:gd name="connsiteX4" fmla="*/ 0 w 1874993"/>
                <a:gd name="connsiteY4" fmla="*/ 0 h 1682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993" h="1682908">
                  <a:moveTo>
                    <a:pt x="0" y="0"/>
                  </a:moveTo>
                  <a:lnTo>
                    <a:pt x="1874993" y="0"/>
                  </a:lnTo>
                  <a:lnTo>
                    <a:pt x="1874993" y="1682908"/>
                  </a:lnTo>
                  <a:lnTo>
                    <a:pt x="0" y="1682908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KZ" sz="1200" b="1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Адиетов</a:t>
              </a:r>
              <a:r>
                <a:rPr lang="ru-KZ" sz="12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Хайдар </a:t>
              </a:r>
              <a:r>
                <a:rPr lang="ru-KZ" sz="120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Кадимович</a:t>
              </a:r>
              <a:r>
                <a:rPr lang="ru-KZ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kk-KZ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– директор компании</a:t>
              </a:r>
              <a:endParaRPr lang="en-US" sz="1200" kern="1200"/>
            </a:p>
          </p:txBody>
        </p:sp>
      </p:grp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C47311FC-3C4E-4780-A80D-2DF30859807F}"/>
              </a:ext>
            </a:extLst>
          </p:cNvPr>
          <p:cNvCxnSpPr/>
          <p:nvPr/>
        </p:nvCxnSpPr>
        <p:spPr>
          <a:xfrm>
            <a:off x="5762891" y="642871"/>
            <a:ext cx="0" cy="5982696"/>
          </a:xfrm>
          <a:prstGeom prst="line">
            <a:avLst/>
          </a:prstGeom>
          <a:ln w="15875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2E5871A-D3A6-4946-8913-91FE510C75B9}"/>
              </a:ext>
            </a:extLst>
          </p:cNvPr>
          <p:cNvGrpSpPr/>
          <p:nvPr/>
        </p:nvGrpSpPr>
        <p:grpSpPr>
          <a:xfrm>
            <a:off x="1131879" y="3429000"/>
            <a:ext cx="3906975" cy="2711100"/>
            <a:chOff x="1958199" y="1271110"/>
            <a:chExt cx="5593133" cy="1772193"/>
          </a:xfrm>
        </p:grpSpPr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3A0A24F8-214E-462A-8B16-88BFD41DFBBD}"/>
                </a:ext>
              </a:extLst>
            </p:cNvPr>
            <p:cNvSpPr/>
            <p:nvPr/>
          </p:nvSpPr>
          <p:spPr>
            <a:xfrm>
              <a:off x="3762346" y="1271110"/>
              <a:ext cx="3788986" cy="761538"/>
            </a:xfrm>
            <a:custGeom>
              <a:avLst/>
              <a:gdLst>
                <a:gd name="connsiteX0" fmla="*/ 126926 w 761538"/>
                <a:gd name="connsiteY0" fmla="*/ 0 h 3788986"/>
                <a:gd name="connsiteX1" fmla="*/ 634612 w 761538"/>
                <a:gd name="connsiteY1" fmla="*/ 0 h 3788986"/>
                <a:gd name="connsiteX2" fmla="*/ 761538 w 761538"/>
                <a:gd name="connsiteY2" fmla="*/ 126926 h 3788986"/>
                <a:gd name="connsiteX3" fmla="*/ 761538 w 761538"/>
                <a:gd name="connsiteY3" fmla="*/ 3788986 h 3788986"/>
                <a:gd name="connsiteX4" fmla="*/ 761538 w 761538"/>
                <a:gd name="connsiteY4" fmla="*/ 3788986 h 3788986"/>
                <a:gd name="connsiteX5" fmla="*/ 0 w 761538"/>
                <a:gd name="connsiteY5" fmla="*/ 3788986 h 3788986"/>
                <a:gd name="connsiteX6" fmla="*/ 0 w 761538"/>
                <a:gd name="connsiteY6" fmla="*/ 3788986 h 3788986"/>
                <a:gd name="connsiteX7" fmla="*/ 0 w 761538"/>
                <a:gd name="connsiteY7" fmla="*/ 126926 h 3788986"/>
                <a:gd name="connsiteX8" fmla="*/ 126926 w 761538"/>
                <a:gd name="connsiteY8" fmla="*/ 0 h 378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538" h="3788986">
                  <a:moveTo>
                    <a:pt x="761538" y="631513"/>
                  </a:moveTo>
                  <a:lnTo>
                    <a:pt x="761538" y="3157473"/>
                  </a:lnTo>
                  <a:cubicBezTo>
                    <a:pt x="761538" y="3506247"/>
                    <a:pt x="750116" y="3788986"/>
                    <a:pt x="736027" y="3788986"/>
                  </a:cubicBezTo>
                  <a:lnTo>
                    <a:pt x="0" y="3788986"/>
                  </a:lnTo>
                  <a:lnTo>
                    <a:pt x="0" y="3788986"/>
                  </a:lnTo>
                  <a:lnTo>
                    <a:pt x="0" y="0"/>
                  </a:lnTo>
                  <a:lnTo>
                    <a:pt x="0" y="0"/>
                  </a:lnTo>
                  <a:lnTo>
                    <a:pt x="736027" y="0"/>
                  </a:lnTo>
                  <a:cubicBezTo>
                    <a:pt x="750116" y="0"/>
                    <a:pt x="761538" y="282739"/>
                    <a:pt x="761538" y="631513"/>
                  </a:cubicBezTo>
                  <a:close/>
                </a:path>
              </a:pathLst>
            </a:custGeom>
            <a:ln>
              <a:solidFill>
                <a:schemeClr val="accent2"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60999" rIns="284824" bIns="161001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kk-KZ" sz="1200" kern="1200">
                  <a:solidFill>
                    <a:schemeClr val="tx1"/>
                  </a:solidFill>
                </a:rPr>
                <a:t>Менторство студенческих стартап команд</a:t>
              </a:r>
              <a:endParaRPr lang="en-US" sz="1200" kern="1200">
                <a:solidFill>
                  <a:schemeClr val="tx1"/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kern="1200">
                  <a:solidFill>
                    <a:schemeClr val="tx1"/>
                  </a:solidFill>
                </a:rPr>
                <a:t>Участие в организации и проведении </a:t>
              </a:r>
              <a:r>
                <a:rPr lang="ru-RU" sz="1200" kern="1200" err="1">
                  <a:solidFill>
                    <a:schemeClr val="tx1"/>
                  </a:solidFill>
                </a:rPr>
                <a:t>хакатона</a:t>
              </a:r>
              <a:r>
                <a:rPr lang="ru-RU" sz="1200" kern="1200">
                  <a:solidFill>
                    <a:schemeClr val="tx1"/>
                  </a:solidFill>
                </a:rPr>
                <a:t> </a:t>
              </a:r>
              <a:r>
                <a:rPr lang="ru-RU" sz="1200" kern="1200" err="1">
                  <a:solidFill>
                    <a:schemeClr val="tx1"/>
                  </a:solidFill>
                </a:rPr>
                <a:t>AITUHackday</a:t>
              </a:r>
              <a:endParaRPr lang="en-US" sz="1200" kern="1200">
                <a:solidFill>
                  <a:schemeClr val="tx1"/>
                </a:solidFill>
              </a:endParaRPr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BF47011C-FED2-4BF1-AF2C-A649DFB1E398}"/>
                </a:ext>
              </a:extLst>
            </p:cNvPr>
            <p:cNvSpPr/>
            <p:nvPr/>
          </p:nvSpPr>
          <p:spPr>
            <a:xfrm>
              <a:off x="1958199" y="1282246"/>
              <a:ext cx="1804147" cy="761538"/>
            </a:xfrm>
            <a:custGeom>
              <a:avLst/>
              <a:gdLst>
                <a:gd name="connsiteX0" fmla="*/ 0 w 2131304"/>
                <a:gd name="connsiteY0" fmla="*/ 158657 h 951922"/>
                <a:gd name="connsiteX1" fmla="*/ 158657 w 2131304"/>
                <a:gd name="connsiteY1" fmla="*/ 0 h 951922"/>
                <a:gd name="connsiteX2" fmla="*/ 1972647 w 2131304"/>
                <a:gd name="connsiteY2" fmla="*/ 0 h 951922"/>
                <a:gd name="connsiteX3" fmla="*/ 2131304 w 2131304"/>
                <a:gd name="connsiteY3" fmla="*/ 158657 h 951922"/>
                <a:gd name="connsiteX4" fmla="*/ 2131304 w 2131304"/>
                <a:gd name="connsiteY4" fmla="*/ 793265 h 951922"/>
                <a:gd name="connsiteX5" fmla="*/ 1972647 w 2131304"/>
                <a:gd name="connsiteY5" fmla="*/ 951922 h 951922"/>
                <a:gd name="connsiteX6" fmla="*/ 158657 w 2131304"/>
                <a:gd name="connsiteY6" fmla="*/ 951922 h 951922"/>
                <a:gd name="connsiteX7" fmla="*/ 0 w 2131304"/>
                <a:gd name="connsiteY7" fmla="*/ 793265 h 951922"/>
                <a:gd name="connsiteX8" fmla="*/ 0 w 2131304"/>
                <a:gd name="connsiteY8" fmla="*/ 158657 h 95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1304" h="951922">
                  <a:moveTo>
                    <a:pt x="0" y="158657"/>
                  </a:moveTo>
                  <a:cubicBezTo>
                    <a:pt x="0" y="71033"/>
                    <a:pt x="71033" y="0"/>
                    <a:pt x="158657" y="0"/>
                  </a:cubicBezTo>
                  <a:lnTo>
                    <a:pt x="1972647" y="0"/>
                  </a:lnTo>
                  <a:cubicBezTo>
                    <a:pt x="2060271" y="0"/>
                    <a:pt x="2131304" y="71033"/>
                    <a:pt x="2131304" y="158657"/>
                  </a:cubicBezTo>
                  <a:lnTo>
                    <a:pt x="2131304" y="793265"/>
                  </a:lnTo>
                  <a:cubicBezTo>
                    <a:pt x="2131304" y="880889"/>
                    <a:pt x="2060271" y="951922"/>
                    <a:pt x="1972647" y="951922"/>
                  </a:cubicBezTo>
                  <a:lnTo>
                    <a:pt x="158657" y="951922"/>
                  </a:lnTo>
                  <a:cubicBezTo>
                    <a:pt x="71033" y="951922"/>
                    <a:pt x="0" y="880889"/>
                    <a:pt x="0" y="793265"/>
                  </a:cubicBezTo>
                  <a:lnTo>
                    <a:pt x="0" y="15865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429" tIns="76949" rIns="107429" bIns="7694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>
                  <a:solidFill>
                    <a:schemeClr val="tx1"/>
                  </a:solidFill>
                </a:rPr>
                <a:t>СМУ</a:t>
              </a:r>
              <a:endParaRPr lang="en-US" sz="1600" b="1" kern="1200">
                <a:solidFill>
                  <a:schemeClr val="tx1"/>
                </a:solidFill>
              </a:endParaRPr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B1E30DCD-1F7B-4EDE-AB6C-A1A841797A32}"/>
                </a:ext>
              </a:extLst>
            </p:cNvPr>
            <p:cNvSpPr/>
            <p:nvPr/>
          </p:nvSpPr>
          <p:spPr>
            <a:xfrm>
              <a:off x="3762346" y="2276196"/>
              <a:ext cx="3788986" cy="761538"/>
            </a:xfrm>
            <a:custGeom>
              <a:avLst/>
              <a:gdLst>
                <a:gd name="connsiteX0" fmla="*/ 126926 w 761538"/>
                <a:gd name="connsiteY0" fmla="*/ 0 h 3788986"/>
                <a:gd name="connsiteX1" fmla="*/ 634612 w 761538"/>
                <a:gd name="connsiteY1" fmla="*/ 0 h 3788986"/>
                <a:gd name="connsiteX2" fmla="*/ 761538 w 761538"/>
                <a:gd name="connsiteY2" fmla="*/ 126926 h 3788986"/>
                <a:gd name="connsiteX3" fmla="*/ 761538 w 761538"/>
                <a:gd name="connsiteY3" fmla="*/ 3788986 h 3788986"/>
                <a:gd name="connsiteX4" fmla="*/ 761538 w 761538"/>
                <a:gd name="connsiteY4" fmla="*/ 3788986 h 3788986"/>
                <a:gd name="connsiteX5" fmla="*/ 0 w 761538"/>
                <a:gd name="connsiteY5" fmla="*/ 3788986 h 3788986"/>
                <a:gd name="connsiteX6" fmla="*/ 0 w 761538"/>
                <a:gd name="connsiteY6" fmla="*/ 3788986 h 3788986"/>
                <a:gd name="connsiteX7" fmla="*/ 0 w 761538"/>
                <a:gd name="connsiteY7" fmla="*/ 126926 h 3788986"/>
                <a:gd name="connsiteX8" fmla="*/ 126926 w 761538"/>
                <a:gd name="connsiteY8" fmla="*/ 0 h 378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1538" h="3788986">
                  <a:moveTo>
                    <a:pt x="761538" y="631513"/>
                  </a:moveTo>
                  <a:lnTo>
                    <a:pt x="761538" y="3157473"/>
                  </a:lnTo>
                  <a:cubicBezTo>
                    <a:pt x="761538" y="3506247"/>
                    <a:pt x="750116" y="3788986"/>
                    <a:pt x="736027" y="3788986"/>
                  </a:cubicBezTo>
                  <a:lnTo>
                    <a:pt x="0" y="3788986"/>
                  </a:lnTo>
                  <a:lnTo>
                    <a:pt x="0" y="3788986"/>
                  </a:lnTo>
                  <a:lnTo>
                    <a:pt x="0" y="0"/>
                  </a:lnTo>
                  <a:lnTo>
                    <a:pt x="0" y="0"/>
                  </a:lnTo>
                  <a:lnTo>
                    <a:pt x="736027" y="0"/>
                  </a:lnTo>
                  <a:cubicBezTo>
                    <a:pt x="750116" y="0"/>
                    <a:pt x="761538" y="282739"/>
                    <a:pt x="761538" y="631513"/>
                  </a:cubicBezTo>
                  <a:close/>
                </a:path>
              </a:pathLst>
            </a:custGeom>
            <a:ln>
              <a:solidFill>
                <a:srgbClr val="FFC000">
                  <a:alpha val="90000"/>
                </a:srgbClr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60999" rIns="284824" bIns="161001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kern="1200"/>
                <a:t> Трудоустройство 4 студентов</a:t>
              </a:r>
              <a:endParaRPr lang="en-US" sz="1200" kern="1200">
                <a:solidFill>
                  <a:schemeClr val="tx1"/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kern="1200"/>
                <a:t> Стажировка студентов</a:t>
              </a:r>
              <a:endParaRPr lang="en-US" sz="1200" kern="1200">
                <a:solidFill>
                  <a:schemeClr val="tx1"/>
                </a:solidFill>
              </a:endParaRP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ru-RU" sz="1200" kern="1200"/>
                <a:t> Участие в качестве партнера в </a:t>
              </a:r>
              <a:r>
                <a:rPr lang="ru-RU" sz="1200" kern="1200" err="1"/>
                <a:t>хакатоне</a:t>
              </a:r>
              <a:r>
                <a:rPr lang="ru-RU" sz="1200" kern="1200"/>
                <a:t> </a:t>
              </a:r>
              <a:r>
                <a:rPr lang="ru-RU" sz="1200" kern="1200" err="1"/>
                <a:t>AITUHackday</a:t>
              </a:r>
              <a:r>
                <a:rPr lang="ru-RU" sz="1200" kern="1200"/>
                <a:t> (задание, призовой фонд – 200 000 тенге)</a:t>
              </a:r>
              <a:endParaRPr lang="en-US" sz="1200" kern="1200">
                <a:solidFill>
                  <a:schemeClr val="tx1"/>
                </a:solidFill>
              </a:endParaRPr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32A3964B-1E2C-4225-8C68-53E2ACB898CE}"/>
                </a:ext>
              </a:extLst>
            </p:cNvPr>
            <p:cNvSpPr/>
            <p:nvPr/>
          </p:nvSpPr>
          <p:spPr>
            <a:xfrm>
              <a:off x="1958199" y="2281765"/>
              <a:ext cx="1804147" cy="761538"/>
            </a:xfrm>
            <a:custGeom>
              <a:avLst/>
              <a:gdLst>
                <a:gd name="connsiteX0" fmla="*/ 0 w 2131304"/>
                <a:gd name="connsiteY0" fmla="*/ 158657 h 951922"/>
                <a:gd name="connsiteX1" fmla="*/ 158657 w 2131304"/>
                <a:gd name="connsiteY1" fmla="*/ 0 h 951922"/>
                <a:gd name="connsiteX2" fmla="*/ 1972647 w 2131304"/>
                <a:gd name="connsiteY2" fmla="*/ 0 h 951922"/>
                <a:gd name="connsiteX3" fmla="*/ 2131304 w 2131304"/>
                <a:gd name="connsiteY3" fmla="*/ 158657 h 951922"/>
                <a:gd name="connsiteX4" fmla="*/ 2131304 w 2131304"/>
                <a:gd name="connsiteY4" fmla="*/ 793265 h 951922"/>
                <a:gd name="connsiteX5" fmla="*/ 1972647 w 2131304"/>
                <a:gd name="connsiteY5" fmla="*/ 951922 h 951922"/>
                <a:gd name="connsiteX6" fmla="*/ 158657 w 2131304"/>
                <a:gd name="connsiteY6" fmla="*/ 951922 h 951922"/>
                <a:gd name="connsiteX7" fmla="*/ 0 w 2131304"/>
                <a:gd name="connsiteY7" fmla="*/ 793265 h 951922"/>
                <a:gd name="connsiteX8" fmla="*/ 0 w 2131304"/>
                <a:gd name="connsiteY8" fmla="*/ 158657 h 95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1304" h="951922">
                  <a:moveTo>
                    <a:pt x="0" y="158657"/>
                  </a:moveTo>
                  <a:cubicBezTo>
                    <a:pt x="0" y="71033"/>
                    <a:pt x="71033" y="0"/>
                    <a:pt x="158657" y="0"/>
                  </a:cubicBezTo>
                  <a:lnTo>
                    <a:pt x="1972647" y="0"/>
                  </a:lnTo>
                  <a:cubicBezTo>
                    <a:pt x="2060271" y="0"/>
                    <a:pt x="2131304" y="71033"/>
                    <a:pt x="2131304" y="158657"/>
                  </a:cubicBezTo>
                  <a:lnTo>
                    <a:pt x="2131304" y="793265"/>
                  </a:lnTo>
                  <a:cubicBezTo>
                    <a:pt x="2131304" y="880889"/>
                    <a:pt x="2060271" y="951922"/>
                    <a:pt x="1972647" y="951922"/>
                  </a:cubicBezTo>
                  <a:lnTo>
                    <a:pt x="158657" y="951922"/>
                  </a:lnTo>
                  <a:cubicBezTo>
                    <a:pt x="71033" y="951922"/>
                    <a:pt x="0" y="880889"/>
                    <a:pt x="0" y="793265"/>
                  </a:cubicBezTo>
                  <a:lnTo>
                    <a:pt x="0" y="15865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7429" tIns="76949" rIns="107429" bIns="76949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b="1" kern="1200">
                  <a:solidFill>
                    <a:schemeClr val="tx1"/>
                  </a:solidFill>
                </a:rPr>
                <a:t>ТОО </a:t>
              </a:r>
              <a:r>
                <a:rPr lang="ru-RU" sz="1600" b="1" kern="1200" err="1">
                  <a:solidFill>
                    <a:schemeClr val="tx1"/>
                  </a:solidFill>
                </a:rPr>
                <a:t>Egistiс</a:t>
              </a:r>
              <a:r>
                <a:rPr lang="ru-RU" sz="1600" b="1" kern="1200">
                  <a:solidFill>
                    <a:schemeClr val="tx1"/>
                  </a:solidFill>
                </a:rPr>
                <a:t> </a:t>
              </a:r>
              <a:endParaRPr lang="en-US" sz="16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BCB91436-55AB-4823-8CF7-2F580E64E9D3}"/>
              </a:ext>
            </a:extLst>
          </p:cNvPr>
          <p:cNvGrpSpPr/>
          <p:nvPr/>
        </p:nvGrpSpPr>
        <p:grpSpPr>
          <a:xfrm>
            <a:off x="6270096" y="1918927"/>
            <a:ext cx="5563590" cy="3707315"/>
            <a:chOff x="7398158" y="2568054"/>
            <a:chExt cx="4374925" cy="1956118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DD8E9541-EEC9-41CE-A387-D04A292D8D48}"/>
                </a:ext>
              </a:extLst>
            </p:cNvPr>
            <p:cNvGrpSpPr/>
            <p:nvPr/>
          </p:nvGrpSpPr>
          <p:grpSpPr>
            <a:xfrm>
              <a:off x="8904716" y="2568054"/>
              <a:ext cx="2868367" cy="1444362"/>
              <a:chOff x="734600" y="862445"/>
              <a:chExt cx="8957766" cy="895175"/>
            </a:xfrm>
          </p:grpSpPr>
          <p:sp>
            <p:nvSpPr>
              <p:cNvPr id="78" name="Прямоугольник: скругленные верхние углы 77">
                <a:extLst>
                  <a:ext uri="{FF2B5EF4-FFF2-40B4-BE49-F238E27FC236}">
                    <a16:creationId xmlns:a16="http://schemas.microsoft.com/office/drawing/2014/main" id="{A0A08CF6-C527-4747-99A4-A32C535B30A4}"/>
                  </a:ext>
                </a:extLst>
              </p:cNvPr>
              <p:cNvSpPr/>
              <p:nvPr/>
            </p:nvSpPr>
            <p:spPr>
              <a:xfrm rot="5400000">
                <a:off x="4765895" y="-3168850"/>
                <a:ext cx="895175" cy="8957766"/>
              </a:xfrm>
              <a:prstGeom prst="round2SameRect">
                <a:avLst/>
              </a:prstGeom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9" name="Прямоугольник: скругленные верхние углы 8">
                <a:extLst>
                  <a:ext uri="{FF2B5EF4-FFF2-40B4-BE49-F238E27FC236}">
                    <a16:creationId xmlns:a16="http://schemas.microsoft.com/office/drawing/2014/main" id="{BD9C9E17-4B43-4FA3-BF06-FBD632AFD155}"/>
                  </a:ext>
                </a:extLst>
              </p:cNvPr>
              <p:cNvSpPr txBox="1"/>
              <p:nvPr/>
            </p:nvSpPr>
            <p:spPr>
              <a:xfrm>
                <a:off x="1169802" y="984319"/>
                <a:ext cx="7942644" cy="747841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l">
                  <a:tabLst>
                    <a:tab pos="124460" algn="l"/>
                  </a:tabLst>
                </a:pPr>
                <a:r>
                  <a:rPr lang="ru-RU" sz="1200" b="1">
                    <a:cs typeface="Times New Roman" panose="02020603050405020304" pitchFamily="18" charset="0"/>
                  </a:rPr>
                  <a:t>Офлайн резиденты</a:t>
                </a:r>
              </a:p>
              <a:p>
                <a:pPr marL="228600" indent="-228600" algn="l">
                  <a:buFont typeface="+mj-lt"/>
                  <a:buAutoNum type="arabicPeriod"/>
                  <a:tabLst>
                    <a:tab pos="124460" algn="l"/>
                  </a:tabLst>
                </a:pPr>
                <a:r>
                  <a:rPr lang="en-US" sz="1200" err="1">
                    <a:cs typeface="Times New Roman" panose="02020603050405020304" pitchFamily="18" charset="0"/>
                  </a:rPr>
                  <a:t>Ehala</a:t>
                </a:r>
                <a:endParaRPr lang="ru-RU" sz="1200">
                  <a:cs typeface="Times New Roman" panose="02020603050405020304" pitchFamily="18" charset="0"/>
                </a:endParaRPr>
              </a:p>
              <a:p>
                <a:pPr marL="228600" indent="-228600">
                  <a:buFont typeface="+mj-lt"/>
                  <a:buAutoNum type="arabicPeriod"/>
                  <a:tabLst>
                    <a:tab pos="124460" algn="l"/>
                  </a:tabLst>
                </a:pPr>
                <a:r>
                  <a:rPr lang="kk-KZ" sz="1200">
                    <a:cs typeface="Times New Roman" panose="02020603050405020304" pitchFamily="18" charset="0"/>
                  </a:rPr>
                  <a:t>GoCart</a:t>
                </a:r>
                <a:endParaRPr lang="ru-RU" sz="1200">
                  <a:cs typeface="Times New Roman" panose="02020603050405020304" pitchFamily="18" charset="0"/>
                </a:endParaRPr>
              </a:p>
              <a:p>
                <a:pPr marL="228600" indent="-228600">
                  <a:buFont typeface="+mj-lt"/>
                  <a:buAutoNum type="arabicPeriod"/>
                  <a:tabLst>
                    <a:tab pos="124460" algn="l"/>
                  </a:tabLst>
                </a:pPr>
                <a:r>
                  <a:rPr lang="en-US" sz="1200">
                    <a:cs typeface="Times New Roman" panose="02020603050405020304" pitchFamily="18" charset="0"/>
                  </a:rPr>
                  <a:t>TAMGA</a:t>
                </a:r>
              </a:p>
              <a:p>
                <a:pPr marL="228600" indent="-228600">
                  <a:buFont typeface="+mj-lt"/>
                  <a:buAutoNum type="arabicPeriod"/>
                  <a:tabLst>
                    <a:tab pos="124460" algn="l"/>
                  </a:tabLst>
                </a:pPr>
                <a:r>
                  <a:rPr lang="en-US" sz="1200" err="1">
                    <a:cs typeface="Times New Roman" panose="02020603050405020304" pitchFamily="18" charset="0"/>
                  </a:rPr>
                  <a:t>Jailau</a:t>
                </a:r>
                <a:endParaRPr lang="en-US" sz="1200">
                  <a:cs typeface="Times New Roman" panose="02020603050405020304" pitchFamily="18" charset="0"/>
                </a:endParaRPr>
              </a:p>
              <a:p>
                <a:pPr marL="228600" indent="-228600">
                  <a:buFont typeface="+mj-lt"/>
                  <a:buAutoNum type="arabicPeriod"/>
                  <a:tabLst>
                    <a:tab pos="124460" algn="l"/>
                  </a:tabLst>
                </a:pPr>
                <a:r>
                  <a:rPr lang="en-US" sz="1200">
                    <a:cs typeface="Times New Roman" panose="02020603050405020304" pitchFamily="18" charset="0"/>
                  </a:rPr>
                  <a:t>Sky Eyes</a:t>
                </a:r>
              </a:p>
              <a:p>
                <a:pPr marL="228600" indent="-228600">
                  <a:buFont typeface="+mj-lt"/>
                  <a:buAutoNum type="arabicPeriod"/>
                  <a:tabLst>
                    <a:tab pos="124460" algn="l"/>
                  </a:tabLst>
                </a:pPr>
                <a:r>
                  <a:rPr lang="en-US" sz="1200" err="1">
                    <a:cs typeface="Times New Roman" panose="02020603050405020304" pitchFamily="18" charset="0"/>
                  </a:rPr>
                  <a:t>HeroCode</a:t>
                </a:r>
                <a:endParaRPr lang="en-US" sz="1200">
                  <a:cs typeface="Times New Roman" panose="02020603050405020304" pitchFamily="18" charset="0"/>
                </a:endParaRPr>
              </a:p>
              <a:p>
                <a:pPr marL="228600" indent="-228600">
                  <a:buFont typeface="+mj-lt"/>
                  <a:buAutoNum type="arabicPeriod"/>
                  <a:tabLst>
                    <a:tab pos="124460" algn="l"/>
                  </a:tabLst>
                </a:pPr>
                <a:r>
                  <a:rPr lang="en-US" sz="1200" err="1">
                    <a:cs typeface="Times New Roman" panose="02020603050405020304" pitchFamily="18" charset="0"/>
                  </a:rPr>
                  <a:t>Konil</a:t>
                </a:r>
                <a:endParaRPr lang="en-US" sz="1200">
                  <a:cs typeface="Times New Roman" panose="02020603050405020304" pitchFamily="18" charset="0"/>
                </a:endParaRPr>
              </a:p>
              <a:p>
                <a:pPr marL="228600" indent="-228600">
                  <a:buFont typeface="+mj-lt"/>
                  <a:buAutoNum type="arabicPeriod"/>
                  <a:tabLst>
                    <a:tab pos="124460" algn="l"/>
                  </a:tabLst>
                </a:pPr>
                <a:r>
                  <a:rPr lang="en-US" sz="1200">
                    <a:cs typeface="Times New Roman" panose="02020603050405020304" pitchFamily="18" charset="0"/>
                  </a:rPr>
                  <a:t>QUSHAQ</a:t>
                </a:r>
              </a:p>
              <a:p>
                <a:pPr>
                  <a:tabLst>
                    <a:tab pos="124460" algn="l"/>
                  </a:tabLst>
                </a:pPr>
                <a:r>
                  <a:rPr lang="ru-RU" sz="1200" b="1">
                    <a:cs typeface="Times New Roman" panose="02020603050405020304" pitchFamily="18" charset="0"/>
                  </a:rPr>
                  <a:t>Онлайн резиденты</a:t>
                </a:r>
              </a:p>
              <a:p>
                <a:pPr marL="228600" indent="-228600">
                  <a:buFont typeface="+mj-lt"/>
                  <a:buAutoNum type="arabicPeriod"/>
                  <a:tabLst>
                    <a:tab pos="124460" algn="l"/>
                  </a:tabLst>
                </a:pPr>
                <a:r>
                  <a:rPr lang="en-US" sz="1200" err="1">
                    <a:cs typeface="Times New Roman" panose="02020603050405020304" pitchFamily="18" charset="0"/>
                  </a:rPr>
                  <a:t>Dioth.tech</a:t>
                </a:r>
                <a:endParaRPr lang="en-US" sz="1200">
                  <a:cs typeface="Times New Roman" panose="02020603050405020304" pitchFamily="18" charset="0"/>
                </a:endParaRPr>
              </a:p>
              <a:p>
                <a:pPr marL="228600" indent="-228600">
                  <a:buFont typeface="+mj-lt"/>
                  <a:buAutoNum type="arabicPeriod"/>
                  <a:tabLst>
                    <a:tab pos="124460" algn="l"/>
                  </a:tabLst>
                </a:pPr>
                <a:r>
                  <a:rPr lang="en-US" sz="1200" err="1">
                    <a:cs typeface="Times New Roman" panose="02020603050405020304" pitchFamily="18" charset="0"/>
                  </a:rPr>
                  <a:t>eCake</a:t>
                </a:r>
                <a:endParaRPr lang="en-US" sz="1200">
                  <a:cs typeface="Times New Roman" panose="02020603050405020304" pitchFamily="18" charset="0"/>
                </a:endParaRPr>
              </a:p>
              <a:p>
                <a:pPr marL="228600" indent="-228600">
                  <a:buFont typeface="+mj-lt"/>
                  <a:buAutoNum type="arabicPeriod"/>
                  <a:tabLst>
                    <a:tab pos="124460" algn="l"/>
                  </a:tabLst>
                </a:pPr>
                <a:r>
                  <a:rPr lang="en-US" sz="1200">
                    <a:cs typeface="Times New Roman" panose="02020603050405020304" pitchFamily="18" charset="0"/>
                  </a:rPr>
                  <a:t>13Lab</a:t>
                </a:r>
              </a:p>
              <a:p>
                <a:pPr marL="228600" indent="-228600">
                  <a:buFont typeface="+mj-lt"/>
                  <a:buAutoNum type="arabicPeriod"/>
                  <a:tabLst>
                    <a:tab pos="124460" algn="l"/>
                  </a:tabLst>
                </a:pPr>
                <a:r>
                  <a:rPr lang="en-US" sz="1200">
                    <a:cs typeface="Times New Roman" panose="02020603050405020304" pitchFamily="18" charset="0"/>
                  </a:rPr>
                  <a:t>WLF</a:t>
                </a:r>
                <a:endParaRPr lang="en-US" sz="1200" b="1">
                  <a:cs typeface="Times New Roman" panose="02020603050405020304" pitchFamily="18" charset="0"/>
                </a:endParaRPr>
              </a:p>
              <a:p>
                <a:pPr marL="228600" indent="-228600" algn="l">
                  <a:buFont typeface="+mj-lt"/>
                  <a:buAutoNum type="arabicPeriod"/>
                  <a:tabLst>
                    <a:tab pos="124460" algn="l"/>
                  </a:tabLst>
                </a:pPr>
                <a:endParaRPr lang="en-US" sz="1200" b="1">
                  <a:cs typeface="Times New Roman" panose="02020603050405020304" pitchFamily="18" charset="0"/>
                </a:endParaRPr>
              </a:p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en-US" sz="1400" b="0" kern="1200">
                  <a:latin typeface="+mn-lt"/>
                </a:endParaRPr>
              </a:p>
            </p:txBody>
          </p:sp>
        </p:grpSp>
        <p:sp>
          <p:nvSpPr>
            <p:cNvPr id="75" name="Стрелка: шеврон 74">
              <a:extLst>
                <a:ext uri="{FF2B5EF4-FFF2-40B4-BE49-F238E27FC236}">
                  <a16:creationId xmlns:a16="http://schemas.microsoft.com/office/drawing/2014/main" id="{41E7567A-9003-48DC-A15E-8D77C74F107B}"/>
                </a:ext>
              </a:extLst>
            </p:cNvPr>
            <p:cNvSpPr/>
            <p:nvPr/>
          </p:nvSpPr>
          <p:spPr>
            <a:xfrm rot="5400000">
              <a:off x="7177805" y="2788410"/>
              <a:ext cx="1956115" cy="1515409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vert="vert270" wrap="none" lIns="0" tIns="0" rIns="0" bIns="0"/>
            <a:lstStyle/>
            <a:p>
              <a:pPr algn="ctr"/>
              <a:endParaRPr lang="en-US" sz="1600" b="1"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  <a:p>
              <a:pPr algn="ctr"/>
              <a:r>
                <a:rPr lang="ru-RU" sz="1600" b="1"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Студенческие</a:t>
              </a:r>
            </a:p>
            <a:p>
              <a:pPr algn="ctr"/>
              <a:r>
                <a:rPr lang="ru-RU" sz="1600" b="1"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стартап команды</a:t>
              </a:r>
            </a:p>
            <a:p>
              <a:pPr algn="ctr"/>
              <a:r>
                <a:rPr lang="ru-RU" sz="1200" b="1"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(09.2022</a:t>
              </a:r>
              <a:r>
                <a:rPr lang="en-US" sz="1200" b="1"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 – 03.2023</a:t>
              </a:r>
              <a:r>
                <a:rPr lang="ru-RU" sz="1200" b="1"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)</a:t>
              </a:r>
              <a:endParaRPr 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BFE03B91-2872-4F3A-B7EB-8024E32BACF0}"/>
              </a:ext>
            </a:extLst>
          </p:cNvPr>
          <p:cNvSpPr txBox="1"/>
          <p:nvPr/>
        </p:nvSpPr>
        <p:spPr>
          <a:xfrm>
            <a:off x="5945344" y="667060"/>
            <a:ext cx="5693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Студенческие</a:t>
            </a:r>
            <a:r>
              <a:rPr lang="x-none" sz="1800" b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1800" b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стартап команды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8747D0-169E-883E-4525-46D6C73CBD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7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133BFD-EA1F-AB54-FB76-4BCC29256FAC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поданных проектов ГФ в КН МНВО в 2021 году (январь)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ятиугольник 84">
            <a:extLst>
              <a:ext uri="{FF2B5EF4-FFF2-40B4-BE49-F238E27FC236}">
                <a16:creationId xmlns:a16="http://schemas.microsoft.com/office/drawing/2014/main" id="{982BF43B-78DD-D241-C0A9-6121A9B8FE79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896A4C-441C-76A7-8D7C-BB4C280A0C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E439C5A5-4F6E-CA61-5B55-3A5D86411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465881"/>
              </p:ext>
            </p:extLst>
          </p:nvPr>
        </p:nvGraphicFramePr>
        <p:xfrm>
          <a:off x="1122751" y="901896"/>
          <a:ext cx="9935067" cy="555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93">
                  <a:extLst>
                    <a:ext uri="{9D8B030D-6E8A-4147-A177-3AD203B41FA5}">
                      <a16:colId xmlns:a16="http://schemas.microsoft.com/office/drawing/2014/main" val="4157747541"/>
                    </a:ext>
                  </a:extLst>
                </a:gridCol>
                <a:gridCol w="4618291">
                  <a:extLst>
                    <a:ext uri="{9D8B030D-6E8A-4147-A177-3AD203B41FA5}">
                      <a16:colId xmlns:a16="http://schemas.microsoft.com/office/drawing/2014/main" val="2892941710"/>
                    </a:ext>
                  </a:extLst>
                </a:gridCol>
                <a:gridCol w="1289928">
                  <a:extLst>
                    <a:ext uri="{9D8B030D-6E8A-4147-A177-3AD203B41FA5}">
                      <a16:colId xmlns:a16="http://schemas.microsoft.com/office/drawing/2014/main" val="330611544"/>
                    </a:ext>
                  </a:extLst>
                </a:gridCol>
                <a:gridCol w="1289928">
                  <a:extLst>
                    <a:ext uri="{9D8B030D-6E8A-4147-A177-3AD203B41FA5}">
                      <a16:colId xmlns:a16="http://schemas.microsoft.com/office/drawing/2014/main" val="1673419298"/>
                    </a:ext>
                  </a:extLst>
                </a:gridCol>
                <a:gridCol w="1289928">
                  <a:extLst>
                    <a:ext uri="{9D8B030D-6E8A-4147-A177-3AD203B41FA5}">
                      <a16:colId xmlns:a16="http://schemas.microsoft.com/office/drawing/2014/main" val="1253523065"/>
                    </a:ext>
                  </a:extLst>
                </a:gridCol>
                <a:gridCol w="1167999">
                  <a:extLst>
                    <a:ext uri="{9D8B030D-6E8A-4147-A177-3AD203B41FA5}">
                      <a16:colId xmlns:a16="http://schemas.microsoft.com/office/drawing/2014/main" val="2599749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KZ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проекта</a:t>
                      </a:r>
                      <a:endParaRPr lang="ru-KZ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KZ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тенге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KZ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  <a:endParaRPr lang="ru-KZ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969749"/>
                  </a:ext>
                </a:extLst>
              </a:tr>
              <a:tr h="251777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kern="1200">
                          <a:effectLst/>
                        </a:rPr>
                        <a:t>1</a:t>
                      </a:r>
                      <a:endParaRPr lang="ru-RU" sz="11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Некоммутативные симметрические пространства и связанные с ними проблемы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Мади Р.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62 396 147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K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Одобрен</a:t>
                      </a:r>
                      <a:r>
                        <a:rPr lang="ru-KZ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</a:t>
                      </a:r>
                      <a:endParaRPr lang="en-US" sz="12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364875"/>
                  </a:ext>
                </a:extLst>
              </a:tr>
              <a:tr h="338949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kern="1200">
                          <a:effectLst/>
                        </a:rPr>
                        <a:t>2</a:t>
                      </a:r>
                      <a:endParaRPr lang="ru-RU" sz="11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Гибридное моделирование энергосистемы для создания дорожной карты ВИЭ РК с высокой пространственной, временной и технической дезагрегацией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Жакиев Н.К.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ru-KZ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ru-KZ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0 000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K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2021-2023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k-KZ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Одобрен</a:t>
                      </a:r>
                      <a:r>
                        <a:rPr lang="ru-KZ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</a:t>
                      </a:r>
                      <a:endParaRPr lang="kk-KZ" sz="12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646892"/>
                  </a:ext>
                </a:extLst>
              </a:tr>
              <a:tr h="389467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kern="1200">
                          <a:effectLst/>
                        </a:rPr>
                        <a:t>3</a:t>
                      </a:r>
                      <a:endParaRPr lang="ru-RU" sz="11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Применение методов машинного обучения для оптимального планирования состава генерирующего оборудования павлодарского ТЭЦ-1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Жакиев Н.К.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KZ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8 000 000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KZ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k-KZ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Одобрен</a:t>
                      </a:r>
                      <a:r>
                        <a:rPr lang="ru-KZ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</a:t>
                      </a:r>
                      <a:endParaRPr lang="kk-KZ" sz="12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922808"/>
                  </a:ext>
                </a:extLst>
              </a:tr>
              <a:tr h="251314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kern="1200">
                          <a:effectLst/>
                        </a:rPr>
                        <a:t>4</a:t>
                      </a:r>
                      <a:endParaRPr lang="ru-RU" sz="11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интеллектуальной системы для решения задач построения траекторий обучения на основе концепций непрерывного образования, активных знаний и объяснимого ИИ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Ахмед-Заки Д.Ж.</a:t>
                      </a:r>
                      <a:endParaRPr lang="kk-KZ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kk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r>
                        <a:rPr lang="kk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2021-2023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kk-K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отклонено</a:t>
                      </a:r>
                      <a:endParaRPr lang="ru-KZ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002570"/>
                  </a:ext>
                </a:extLst>
              </a:tr>
              <a:tr h="343238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k-KZ" sz="11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1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 доминирующей сходимости и комплексной интерполяции в некоммутативных Lp-пространствах Хаагерупа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Мади Р.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kk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r>
                        <a:rPr lang="kk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2021-2023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kk-K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отклонено</a:t>
                      </a:r>
                      <a:endParaRPr lang="ru-KZ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42306"/>
                  </a:ext>
                </a:extLst>
              </a:tr>
              <a:tr h="405679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k-KZ" sz="11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цифрового профиля обучающегося высшей школы для автоматизации процессов формирования компетентностной модели в РК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Акыбаева Г.С.</a:t>
                      </a:r>
                      <a:endParaRPr lang="kk-KZ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kk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r>
                        <a:rPr lang="kk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2021-2023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kk-K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отклонено</a:t>
                      </a:r>
                      <a:endParaRPr lang="ru-KZ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933838"/>
                  </a:ext>
                </a:extLst>
              </a:tr>
              <a:tr h="405679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k-KZ" sz="11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Информационная технология комбинационно-адаптивного кодирования данных в задачах стеганографической защиты информации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Манглаев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Т.Т.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kk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r>
                        <a:rPr lang="kk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2021-2023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kk-K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отклонено</a:t>
                      </a:r>
                      <a:endParaRPr lang="ru-KZ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085659"/>
                  </a:ext>
                </a:extLst>
              </a:tr>
              <a:tr h="405679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k-KZ" sz="11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Информационная технология идентификации аудио сигналов в многоальтернативных задачах принятия и поддержки решений</a:t>
                      </a:r>
                      <a:endParaRPr lang="en-US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Белощицкий А.А.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kk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r>
                        <a:rPr lang="kk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2021-2023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kk-K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отклонено</a:t>
                      </a:r>
                      <a:endParaRPr lang="ru-KZ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290958"/>
                  </a:ext>
                </a:extLst>
              </a:tr>
              <a:tr h="171611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k-KZ" sz="11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100" b="1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научных основ экологической истории Казахстана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Шаяхмет Нұрбек Уахапұлы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8 000 000</a:t>
                      </a:r>
                      <a:endParaRPr lang="en-US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KZ" sz="1200" b="0" i="0" u="none" strike="noStrike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2021 - 2021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kk-K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отклонено</a:t>
                      </a:r>
                      <a:endParaRPr lang="ru-KZ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528966"/>
                  </a:ext>
                </a:extLst>
              </a:tr>
              <a:tr h="405679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«Цифровая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гуманитаристика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отечественная и международная практика институционализации и внедрение образовательной программы «Digital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Humanities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в вузе»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k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Шаяхмет Нұрбек Уахапұлы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kk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r>
                        <a:rPr lang="kk-KZ" sz="12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 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KZ" sz="1200" b="0" i="0" u="none" strike="noStrike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2021 - 2023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kk-K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отклонено</a:t>
                      </a:r>
                      <a:endParaRPr lang="ru-KZ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558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63931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795E7-A7DB-40F1-A0A8-ED67C0816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087" y="711043"/>
            <a:ext cx="4712393" cy="467128"/>
          </a:xfrm>
        </p:spPr>
        <p:txBody>
          <a:bodyPr>
            <a:noAutofit/>
          </a:bodyPr>
          <a:lstStyle/>
          <a:p>
            <a:pPr indent="450215"/>
            <a:r>
              <a:rPr lang="ru-RU" sz="1400" b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Участие в конкурсах стартап-проектов, </a:t>
            </a:r>
            <a:br>
              <a:rPr lang="ru-KZ" sz="1400" b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>
                <a:effectLst/>
                <a:latin typeface="+mn-lt"/>
                <a:ea typeface="Calibri" panose="020F0502020204030204" pitchFamily="34" charset="0"/>
              </a:rPr>
              <a:t>в том числе резидентов коворкинга </a:t>
            </a:r>
            <a:r>
              <a:rPr lang="ru-RU" sz="1400" b="1">
                <a:effectLst/>
                <a:latin typeface="+mn-lt"/>
                <a:ea typeface="Times New Roman" panose="02020603050405020304" pitchFamily="18" charset="0"/>
              </a:rPr>
              <a:t>AITU, 2021 -2022</a:t>
            </a:r>
            <a:endParaRPr lang="en-US" sz="1400" b="1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B5C87C-CFDC-413D-87C8-481306A8CC60}"/>
              </a:ext>
            </a:extLst>
          </p:cNvPr>
          <p:cNvSpPr/>
          <p:nvPr/>
        </p:nvSpPr>
        <p:spPr>
          <a:xfrm>
            <a:off x="0" y="82871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ИННОВАЦИОННАЯ ДЕЯТЕЛЬНОСТЬ </a:t>
            </a:r>
            <a:r>
              <a:rPr lang="en-US" b="1"/>
              <a:t>– </a:t>
            </a:r>
            <a:r>
              <a:rPr lang="kk-KZ" b="1">
                <a:solidFill>
                  <a:schemeClr val="bg1"/>
                </a:solidFill>
                <a:ea typeface="+mn-lt"/>
                <a:cs typeface="+mn-lt"/>
              </a:rPr>
              <a:t>в</a:t>
            </a:r>
            <a:r>
              <a:rPr lang="ru-RU" b="1">
                <a:solidFill>
                  <a:schemeClr val="bg1"/>
                </a:solidFill>
                <a:ea typeface="+mn-lt"/>
                <a:cs typeface="+mn-lt"/>
              </a:rPr>
              <a:t> коворкинге </a:t>
            </a:r>
            <a:r>
              <a:rPr lang="en-US" b="1">
                <a:solidFill>
                  <a:schemeClr val="bg1"/>
                </a:solidFill>
                <a:ea typeface="+mn-lt"/>
                <a:cs typeface="+mn-lt"/>
              </a:rPr>
              <a:t>AITU</a:t>
            </a:r>
          </a:p>
        </p:txBody>
      </p:sp>
      <p:sp>
        <p:nvSpPr>
          <p:cNvPr id="6" name="Пятиугольник 84">
            <a:extLst>
              <a:ext uri="{FF2B5EF4-FFF2-40B4-BE49-F238E27FC236}">
                <a16:creationId xmlns:a16="http://schemas.microsoft.com/office/drawing/2014/main" id="{07F368AC-BC76-4927-9B01-73595D8B70D5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8719CB-5F30-40D9-A50D-018C23ABF5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graphicFrame>
        <p:nvGraphicFramePr>
          <p:cNvPr id="90" name="Схема 89">
            <a:extLst>
              <a:ext uri="{FF2B5EF4-FFF2-40B4-BE49-F238E27FC236}">
                <a16:creationId xmlns:a16="http://schemas.microsoft.com/office/drawing/2014/main" id="{E930EA4A-9BF4-4301-8C8C-9CB8C6ADC8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626769"/>
              </p:ext>
            </p:extLst>
          </p:nvPr>
        </p:nvGraphicFramePr>
        <p:xfrm>
          <a:off x="856119" y="1208574"/>
          <a:ext cx="6389749" cy="5081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1017748F-1E37-48D6-AAB0-F15D56B0A5DC}"/>
              </a:ext>
            </a:extLst>
          </p:cNvPr>
          <p:cNvSpPr txBox="1"/>
          <p:nvPr/>
        </p:nvSpPr>
        <p:spPr>
          <a:xfrm>
            <a:off x="816500" y="859403"/>
            <a:ext cx="1612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Команд</a:t>
            </a:r>
            <a:r>
              <a:rPr lang="ru-KZ" sz="1800" b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ы </a:t>
            </a:r>
            <a:endParaRPr lang="ru-KZ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06EE59-0119-445D-9E42-ED64AFC2562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975" y="944607"/>
            <a:ext cx="2989385" cy="19074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E17DED-3796-4264-8B09-08AF90EDCDB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646" y="2521050"/>
            <a:ext cx="2858658" cy="229871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текст, стоит, потолок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A1FB9151-5ECB-4CC8-A19F-AA59A0446DE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40832" y="4746939"/>
            <a:ext cx="2858658" cy="20281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21337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CB88D4-B9B1-46E4-988E-B69772C81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33" y="401256"/>
            <a:ext cx="1544444" cy="793283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C629F0C-E735-40B8-BB6F-A1161ACEF37F}"/>
              </a:ext>
            </a:extLst>
          </p:cNvPr>
          <p:cNvSpPr/>
          <p:nvPr/>
        </p:nvSpPr>
        <p:spPr>
          <a:xfrm>
            <a:off x="679044" y="3288881"/>
            <a:ext cx="6215732" cy="365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этап – онлайн, заочный</a:t>
            </a:r>
            <a:endParaRPr lang="en-US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8D02565-B283-4076-9555-D7B20196DC9C}"/>
              </a:ext>
            </a:extLst>
          </p:cNvPr>
          <p:cNvSpPr/>
          <p:nvPr/>
        </p:nvSpPr>
        <p:spPr>
          <a:xfrm>
            <a:off x="2768894" y="2049991"/>
            <a:ext cx="2074803" cy="4501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</a:rPr>
              <a:t>Прием заявок и </a:t>
            </a:r>
            <a:r>
              <a:rPr lang="ru-RU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конкурсных материалов </a:t>
            </a:r>
            <a:r>
              <a:rPr lang="ru-RU" sz="1000" b="1">
                <a:solidFill>
                  <a:schemeClr val="tx1"/>
                </a:solidFill>
              </a:rPr>
              <a:t> 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618FA64-5F6A-43EF-9224-C2D99FFE43C6}"/>
              </a:ext>
            </a:extLst>
          </p:cNvPr>
          <p:cNvSpPr/>
          <p:nvPr/>
        </p:nvSpPr>
        <p:spPr>
          <a:xfrm>
            <a:off x="6229883" y="1143266"/>
            <a:ext cx="1688174" cy="4147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</a:rPr>
              <a:t>Список участников/команд, прошедших на 2 -й этап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C10DDC4-D3A1-4C11-A5C2-29809A5F2459}"/>
              </a:ext>
            </a:extLst>
          </p:cNvPr>
          <p:cNvSpPr/>
          <p:nvPr/>
        </p:nvSpPr>
        <p:spPr>
          <a:xfrm>
            <a:off x="8262374" y="1154141"/>
            <a:ext cx="1605351" cy="3943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</a:rPr>
              <a:t>Финал конкурса. Защита проектов 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F6E32C1-1204-47FB-AF4B-59C7D8529D7B}"/>
              </a:ext>
            </a:extLst>
          </p:cNvPr>
          <p:cNvSpPr/>
          <p:nvPr/>
        </p:nvSpPr>
        <p:spPr>
          <a:xfrm>
            <a:off x="10096248" y="1156172"/>
            <a:ext cx="1739682" cy="403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</a:rPr>
              <a:t>Результаты конкурсного отбора. </a:t>
            </a:r>
          </a:p>
          <a:p>
            <a:pPr algn="ctr"/>
            <a:r>
              <a:rPr lang="ru-RU" sz="1000" b="1">
                <a:solidFill>
                  <a:schemeClr val="tx1"/>
                </a:solidFill>
              </a:rPr>
              <a:t>Присуждение гранта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B8B244-D5EB-4652-9B4D-3819B4AB222C}"/>
              </a:ext>
            </a:extLst>
          </p:cNvPr>
          <p:cNvSpPr txBox="1"/>
          <p:nvPr/>
        </p:nvSpPr>
        <p:spPr>
          <a:xfrm>
            <a:off x="2530374" y="698722"/>
            <a:ext cx="7131252" cy="31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проведения конкурса декабрь 2021 г. - май 2022 г.</a:t>
            </a:r>
            <a:endParaRPr lang="en-US" sz="14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7452A60-2D7E-4796-9ED0-5EAACC2C307C}"/>
              </a:ext>
            </a:extLst>
          </p:cNvPr>
          <p:cNvSpPr/>
          <p:nvPr/>
        </p:nvSpPr>
        <p:spPr>
          <a:xfrm>
            <a:off x="750851" y="3020532"/>
            <a:ext cx="1413444" cy="1328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ru-RU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- 31.12.2021 г.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05C11F8-2C7C-43A0-A0F3-825ABC8A3A64}"/>
              </a:ext>
            </a:extLst>
          </p:cNvPr>
          <p:cNvSpPr/>
          <p:nvPr/>
        </p:nvSpPr>
        <p:spPr>
          <a:xfrm>
            <a:off x="8716063" y="2257057"/>
            <a:ext cx="3119865" cy="347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этап  - 27 проектов</a:t>
            </a:r>
            <a:endParaRPr lang="en-US" sz="140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A51E83D9-BBEA-4091-9823-FB08FC14FEE8}"/>
              </a:ext>
            </a:extLst>
          </p:cNvPr>
          <p:cNvCxnSpPr>
            <a:cxnSpLocks/>
          </p:cNvCxnSpPr>
          <p:nvPr/>
        </p:nvCxnSpPr>
        <p:spPr>
          <a:xfrm>
            <a:off x="685765" y="2584408"/>
            <a:ext cx="0" cy="850386"/>
          </a:xfrm>
          <a:prstGeom prst="line">
            <a:avLst/>
          </a:prstGeom>
          <a:ln w="19050">
            <a:solidFill>
              <a:srgbClr val="C00000"/>
            </a:solidFill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52DDC0EF-AA05-47F9-8A3C-A03F006701EF}"/>
              </a:ext>
            </a:extLst>
          </p:cNvPr>
          <p:cNvSpPr/>
          <p:nvPr/>
        </p:nvSpPr>
        <p:spPr>
          <a:xfrm>
            <a:off x="596065" y="2037242"/>
            <a:ext cx="1930916" cy="4726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</a:rPr>
              <a:t>Объявление конкурса, информирование школ и колледжей</a:t>
            </a:r>
            <a:endParaRPr lang="en-US" sz="1000" b="1">
              <a:solidFill>
                <a:schemeClr val="tx1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1430CEE-5B13-4362-97DC-EDFE055FDA23}"/>
              </a:ext>
            </a:extLst>
          </p:cNvPr>
          <p:cNvCxnSpPr>
            <a:cxnSpLocks/>
          </p:cNvCxnSpPr>
          <p:nvPr/>
        </p:nvCxnSpPr>
        <p:spPr>
          <a:xfrm>
            <a:off x="2526981" y="2487631"/>
            <a:ext cx="0" cy="4291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2FF471C-004D-49A6-94E0-1802CE47A8E9}"/>
              </a:ext>
            </a:extLst>
          </p:cNvPr>
          <p:cNvCxnSpPr>
            <a:cxnSpLocks/>
          </p:cNvCxnSpPr>
          <p:nvPr/>
        </p:nvCxnSpPr>
        <p:spPr>
          <a:xfrm>
            <a:off x="2860162" y="2487631"/>
            <a:ext cx="0" cy="4291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5FD28EE-5952-4088-BD3B-E332C8D4B2F5}"/>
              </a:ext>
            </a:extLst>
          </p:cNvPr>
          <p:cNvCxnSpPr>
            <a:cxnSpLocks/>
          </p:cNvCxnSpPr>
          <p:nvPr/>
        </p:nvCxnSpPr>
        <p:spPr>
          <a:xfrm>
            <a:off x="4825111" y="2521903"/>
            <a:ext cx="0" cy="3749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436C096F-51FC-4A15-A0E7-435B49E9F8AA}"/>
              </a:ext>
            </a:extLst>
          </p:cNvPr>
          <p:cNvSpPr/>
          <p:nvPr/>
        </p:nvSpPr>
        <p:spPr>
          <a:xfrm>
            <a:off x="2969448" y="3004876"/>
            <a:ext cx="1779435" cy="1597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– </a:t>
            </a:r>
            <a:r>
              <a:rPr lang="en-US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ru-RU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</a:t>
            </a:r>
            <a:r>
              <a:rPr lang="en-US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.2022 г.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23511E59-B6B4-4A08-8784-84A4166B506D}"/>
              </a:ext>
            </a:extLst>
          </p:cNvPr>
          <p:cNvSpPr/>
          <p:nvPr/>
        </p:nvSpPr>
        <p:spPr>
          <a:xfrm>
            <a:off x="5117007" y="3006331"/>
            <a:ext cx="1637714" cy="1595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16.02 – 01.03.2022 г.</a:t>
            </a:r>
            <a:endParaRPr lang="en-US" sz="1000" b="1">
              <a:solidFill>
                <a:schemeClr val="tx1"/>
              </a:solidFill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4266855E-6D6D-42E3-90C8-9DE6D32C8748}"/>
              </a:ext>
            </a:extLst>
          </p:cNvPr>
          <p:cNvCxnSpPr>
            <a:cxnSpLocks/>
          </p:cNvCxnSpPr>
          <p:nvPr/>
        </p:nvCxnSpPr>
        <p:spPr>
          <a:xfrm flipH="1">
            <a:off x="5048573" y="2521903"/>
            <a:ext cx="301" cy="371501"/>
          </a:xfrm>
          <a:prstGeom prst="line">
            <a:avLst/>
          </a:prstGeom>
          <a:ln w="12700"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09E56F65-CAE0-4B77-828F-863653DF950A}"/>
              </a:ext>
            </a:extLst>
          </p:cNvPr>
          <p:cNvSpPr/>
          <p:nvPr/>
        </p:nvSpPr>
        <p:spPr>
          <a:xfrm>
            <a:off x="4963936" y="2045047"/>
            <a:ext cx="1930916" cy="4726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</a:rPr>
              <a:t>Отбор проектов экспертной комиссией</a:t>
            </a:r>
            <a:endParaRPr lang="en-US" sz="1000" b="1">
              <a:solidFill>
                <a:schemeClr val="tx1"/>
              </a:solidFill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FF9726D7-E1D2-478D-9905-47C5079B8A64}"/>
              </a:ext>
            </a:extLst>
          </p:cNvPr>
          <p:cNvCxnSpPr>
            <a:cxnSpLocks/>
          </p:cNvCxnSpPr>
          <p:nvPr/>
        </p:nvCxnSpPr>
        <p:spPr>
          <a:xfrm flipH="1">
            <a:off x="6888054" y="2521903"/>
            <a:ext cx="6798" cy="90534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5C7FCF1E-4062-43A7-8B7C-C11FF748AFF1}"/>
              </a:ext>
            </a:extLst>
          </p:cNvPr>
          <p:cNvCxnSpPr>
            <a:cxnSpLocks/>
          </p:cNvCxnSpPr>
          <p:nvPr/>
        </p:nvCxnSpPr>
        <p:spPr>
          <a:xfrm>
            <a:off x="7111100" y="1627345"/>
            <a:ext cx="24774" cy="13281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B51C4DE1-CDE5-498E-95FD-6A45E26D27C6}"/>
              </a:ext>
            </a:extLst>
          </p:cNvPr>
          <p:cNvCxnSpPr>
            <a:cxnSpLocks/>
          </p:cNvCxnSpPr>
          <p:nvPr/>
        </p:nvCxnSpPr>
        <p:spPr>
          <a:xfrm flipV="1">
            <a:off x="6906655" y="1953811"/>
            <a:ext cx="4929277" cy="77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B0ED866B-8292-47A8-ABD8-E550CED6106D}"/>
              </a:ext>
            </a:extLst>
          </p:cNvPr>
          <p:cNvCxnSpPr>
            <a:cxnSpLocks/>
          </p:cNvCxnSpPr>
          <p:nvPr/>
        </p:nvCxnSpPr>
        <p:spPr>
          <a:xfrm flipV="1">
            <a:off x="672269" y="2955477"/>
            <a:ext cx="6452069" cy="296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07CAF30D-D2E3-430A-A351-8555C4E7681B}"/>
              </a:ext>
            </a:extLst>
          </p:cNvPr>
          <p:cNvSpPr/>
          <p:nvPr/>
        </p:nvSpPr>
        <p:spPr>
          <a:xfrm>
            <a:off x="7111187" y="2022667"/>
            <a:ext cx="983730" cy="153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ru-RU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.03.2022 г.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8EACA187-99CA-4AFB-A8E0-C655C02C8E28}"/>
              </a:ext>
            </a:extLst>
          </p:cNvPr>
          <p:cNvSpPr/>
          <p:nvPr/>
        </p:nvSpPr>
        <p:spPr>
          <a:xfrm>
            <a:off x="8718124" y="1987857"/>
            <a:ext cx="3117803" cy="1537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KZ" sz="1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ru-RU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.04.</a:t>
            </a:r>
            <a:r>
              <a:rPr lang="en-US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05.</a:t>
            </a:r>
            <a:r>
              <a:rPr lang="ru-RU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г.</a:t>
            </a:r>
            <a:endParaRPr lang="en-US" sz="1000" b="1">
              <a:solidFill>
                <a:schemeClr val="tx1"/>
              </a:solidFill>
            </a:endParaRPr>
          </a:p>
        </p:txBody>
      </p: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690FE4D8-0D6B-4E45-8396-CF2F99A72764}"/>
              </a:ext>
            </a:extLst>
          </p:cNvPr>
          <p:cNvCxnSpPr>
            <a:cxnSpLocks/>
          </p:cNvCxnSpPr>
          <p:nvPr/>
        </p:nvCxnSpPr>
        <p:spPr>
          <a:xfrm flipH="1">
            <a:off x="8716063" y="1599487"/>
            <a:ext cx="757" cy="62529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5C9B0E8E-B2EE-4E0B-9E45-893BFB1D0074}"/>
              </a:ext>
            </a:extLst>
          </p:cNvPr>
          <p:cNvCxnSpPr>
            <a:cxnSpLocks/>
          </p:cNvCxnSpPr>
          <p:nvPr/>
        </p:nvCxnSpPr>
        <p:spPr>
          <a:xfrm>
            <a:off x="11835929" y="1573531"/>
            <a:ext cx="0" cy="65090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7755A60-F32E-4006-8D65-4920F02C8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57" y="349983"/>
            <a:ext cx="1544444" cy="793283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F72337F-DAA6-4E4B-BCF8-4ACD55D61D7D}"/>
              </a:ext>
            </a:extLst>
          </p:cNvPr>
          <p:cNvSpPr/>
          <p:nvPr/>
        </p:nvSpPr>
        <p:spPr>
          <a:xfrm>
            <a:off x="0" y="128943"/>
            <a:ext cx="12192000" cy="56600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    Республиканский конкурс научных</a:t>
            </a:r>
            <a:r>
              <a:rPr lang="en-US" b="1"/>
              <a:t> IT</a:t>
            </a:r>
            <a:r>
              <a:rPr lang="ru-RU" b="1"/>
              <a:t> проектов</a:t>
            </a:r>
            <a:r>
              <a:rPr lang="en-US" b="1"/>
              <a:t> </a:t>
            </a:r>
            <a:r>
              <a:rPr lang="ru-RU" b="1"/>
              <a:t>учащихся выпускных классов школ и колледжей Казахстана, 2022 год </a:t>
            </a:r>
            <a:endParaRPr lang="en-US" b="1"/>
          </a:p>
        </p:txBody>
      </p:sp>
      <p:sp>
        <p:nvSpPr>
          <p:cNvPr id="35" name="Пятиугольник 84">
            <a:extLst>
              <a:ext uri="{FF2B5EF4-FFF2-40B4-BE49-F238E27FC236}">
                <a16:creationId xmlns:a16="http://schemas.microsoft.com/office/drawing/2014/main" id="{43DF49C8-5ACE-422F-BBF2-3392BC2860E9}"/>
              </a:ext>
            </a:extLst>
          </p:cNvPr>
          <p:cNvSpPr/>
          <p:nvPr/>
        </p:nvSpPr>
        <p:spPr>
          <a:xfrm rot="5400000">
            <a:off x="1107" y="139439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CFBE368-3AAF-4944-BE1A-7230B5215E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11F44DD-8362-4AF2-BA2F-6F08FF595C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2FC8FF9-FCB4-4BB6-BC00-2486BC455DAD}"/>
              </a:ext>
            </a:extLst>
          </p:cNvPr>
          <p:cNvSpPr/>
          <p:nvPr/>
        </p:nvSpPr>
        <p:spPr>
          <a:xfrm>
            <a:off x="7330751" y="2697080"/>
            <a:ext cx="1870828" cy="736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1200"/>
          </a:p>
          <a:p>
            <a:pPr algn="ctr"/>
            <a:r>
              <a:rPr lang="kk-KZ" sz="1200"/>
              <a:t>Из </a:t>
            </a:r>
            <a:r>
              <a:rPr lang="ru-KZ" sz="1200"/>
              <a:t>10</a:t>
            </a:r>
            <a:r>
              <a:rPr lang="kk-KZ" sz="1200"/>
              <a:t>4</a:t>
            </a:r>
            <a:r>
              <a:rPr lang="ru-KZ" sz="1200"/>
              <a:t> </a:t>
            </a:r>
            <a:r>
              <a:rPr lang="ru-KZ" sz="1200" err="1"/>
              <a:t>пр</a:t>
            </a:r>
            <a:r>
              <a:rPr lang="kk-KZ" sz="1200"/>
              <a:t>о</a:t>
            </a:r>
            <a:r>
              <a:rPr lang="ru-KZ" sz="1200" err="1"/>
              <a:t>ектов</a:t>
            </a:r>
            <a:r>
              <a:rPr lang="ru-KZ" sz="1200"/>
              <a:t> </a:t>
            </a:r>
            <a:r>
              <a:rPr lang="kk-KZ" sz="1200"/>
              <a:t>О</a:t>
            </a:r>
            <a:r>
              <a:rPr lang="ru-KZ" sz="1200" err="1"/>
              <a:t>тобраны</a:t>
            </a:r>
            <a:r>
              <a:rPr lang="ru-KZ" sz="1200"/>
              <a:t> 48 </a:t>
            </a:r>
            <a:r>
              <a:rPr lang="ru-RU" sz="1200"/>
              <a:t>участников </a:t>
            </a:r>
            <a:endParaRPr lang="kk-KZ" sz="1200"/>
          </a:p>
          <a:p>
            <a:pPr algn="ctr"/>
            <a:r>
              <a:rPr lang="ru-RU" sz="1200"/>
              <a:t>(32 проекта)</a:t>
            </a:r>
            <a:endParaRPr lang="ru-KZ" sz="1200"/>
          </a:p>
          <a:p>
            <a:pPr algn="ctr"/>
            <a:endParaRPr lang="ru-KZ"/>
          </a:p>
        </p:txBody>
      </p:sp>
      <p:sp>
        <p:nvSpPr>
          <p:cNvPr id="4" name="Стрелка: вверх 3">
            <a:extLst>
              <a:ext uri="{FF2B5EF4-FFF2-40B4-BE49-F238E27FC236}">
                <a16:creationId xmlns:a16="http://schemas.microsoft.com/office/drawing/2014/main" id="{CE4C4CBD-4DD7-4B15-A5F0-5D96606A0920}"/>
              </a:ext>
            </a:extLst>
          </p:cNvPr>
          <p:cNvSpPr/>
          <p:nvPr/>
        </p:nvSpPr>
        <p:spPr>
          <a:xfrm>
            <a:off x="8152340" y="2078033"/>
            <a:ext cx="304321" cy="5544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2138917-9185-720D-636F-7F6F13C66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224611"/>
              </p:ext>
            </p:extLst>
          </p:nvPr>
        </p:nvGraphicFramePr>
        <p:xfrm>
          <a:off x="108678" y="4067882"/>
          <a:ext cx="7687789" cy="25112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178">
                  <a:extLst>
                    <a:ext uri="{9D8B030D-6E8A-4147-A177-3AD203B41FA5}">
                      <a16:colId xmlns:a16="http://schemas.microsoft.com/office/drawing/2014/main" val="3951828716"/>
                    </a:ext>
                  </a:extLst>
                </a:gridCol>
                <a:gridCol w="1684921">
                  <a:extLst>
                    <a:ext uri="{9D8B030D-6E8A-4147-A177-3AD203B41FA5}">
                      <a16:colId xmlns:a16="http://schemas.microsoft.com/office/drawing/2014/main" val="1132530189"/>
                    </a:ext>
                  </a:extLst>
                </a:gridCol>
                <a:gridCol w="5689690">
                  <a:extLst>
                    <a:ext uri="{9D8B030D-6E8A-4147-A177-3AD203B41FA5}">
                      <a16:colId xmlns:a16="http://schemas.microsoft.com/office/drawing/2014/main" val="220215283"/>
                    </a:ext>
                  </a:extLst>
                </a:gridCol>
              </a:tblGrid>
              <a:tr h="9017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>
                          <a:effectLst/>
                        </a:rPr>
                        <a:t>№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>
                          <a:effectLst/>
                        </a:rPr>
                        <a:t>ФИО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>
                          <a:effectLst/>
                        </a:rPr>
                        <a:t>Школа, город</a:t>
                      </a:r>
                      <a:endParaRPr lang="ru-KZ" sz="1100" err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3458745828"/>
                  </a:ext>
                </a:extLst>
              </a:tr>
              <a:tr h="32893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>
                          <a:effectLst/>
                        </a:rPr>
                        <a:t>1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>
                          <a:effectLst/>
                        </a:rPr>
                        <a:t>Файзулла Осман Султанулы</a:t>
                      </a:r>
                      <a:endParaRPr lang="ru-KZ" sz="1100" err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>
                          <a:effectLst/>
                        </a:rPr>
                        <a:t>Специализированный лицей №82 «Дарын», г. Нур-Султан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58743186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>
                          <a:effectLst/>
                        </a:rPr>
                        <a:t>2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>
                          <a:effectLst/>
                        </a:rPr>
                        <a:t>Кокошко Павел Алексеевич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>
                          <a:effectLst/>
                        </a:rPr>
                        <a:t>КГУ “Школа-Лицей №1” г. Нур-Султан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2257892116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>
                          <a:effectLst/>
                        </a:rPr>
                        <a:t>3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>
                          <a:effectLst/>
                        </a:rPr>
                        <a:t>Мустафин Рахат Маратович</a:t>
                      </a:r>
                      <a:endParaRPr lang="ru-KZ" sz="1100" err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>
                          <a:effectLst/>
                        </a:rPr>
                        <a:t>КГУ “Школа-Лицей №1” г. Нур-Султан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2960833135"/>
                  </a:ext>
                </a:extLst>
              </a:tr>
              <a:tr h="10858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>
                          <a:effectLst/>
                        </a:rPr>
                        <a:t>4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>
                          <a:effectLst/>
                        </a:rPr>
                        <a:t>Маратов Дамир Дауренович</a:t>
                      </a:r>
                      <a:endParaRPr lang="ru-KZ" sz="1100" err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>
                          <a:effectLst/>
                        </a:rPr>
                        <a:t>Талдыкорганский специализированный лицей-интернат “БІЛІМ-ИННОВАЦИЯ” для одаренных детей” 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2445881036"/>
                  </a:ext>
                </a:extLst>
              </a:tr>
              <a:tr h="33274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>
                          <a:effectLst/>
                        </a:rPr>
                        <a:t>5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>
                          <a:effectLst/>
                        </a:rPr>
                        <a:t>Сабитов Али Сакенович</a:t>
                      </a:r>
                      <a:endParaRPr lang="ru-KZ" sz="1100" err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>
                          <a:effectLst/>
                        </a:rPr>
                        <a:t>Талдыкорганский специализированный лицей-интернат “БІЛІМ-ИННОВАЦИЯ” для одаренных детей”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2978433309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>
                          <a:effectLst/>
                        </a:rPr>
                        <a:t>6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>
                          <a:effectLst/>
                        </a:rPr>
                        <a:t>Ильяс Бибарыс Арынұлы 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>
                          <a:effectLst/>
                        </a:rPr>
                        <a:t>Назарбаев Интеллектуальная школа физико-математического направления, г. Тараз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1512980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>
                          <a:effectLst/>
                        </a:rPr>
                        <a:t>7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 b="1">
                          <a:effectLst/>
                        </a:rPr>
                        <a:t>*Скакова Наргиз Арманкызы</a:t>
                      </a:r>
                      <a:endParaRPr lang="ru-KZ" sz="1100" b="1" err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 b="1">
                          <a:effectLst/>
                        </a:rPr>
                        <a:t>КГУ «Областная специализированная школа-лицей для детей, одаренных в области математики, физики и информатики» г. Усть-Каменогорск</a:t>
                      </a:r>
                      <a:endParaRPr lang="ru-KZ" sz="1100" b="1" err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3077078894"/>
                  </a:ext>
                </a:extLst>
              </a:tr>
              <a:tr h="10922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>
                          <a:effectLst/>
                        </a:rPr>
                        <a:t>8</a:t>
                      </a:r>
                      <a:endParaRPr lang="ru-KZ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 b="1">
                          <a:effectLst/>
                        </a:rPr>
                        <a:t>*Торежанов Дулат</a:t>
                      </a:r>
                      <a:br>
                        <a:rPr lang="kk-KZ" sz="1000" b="1">
                          <a:effectLst/>
                        </a:rPr>
                      </a:br>
                      <a:endParaRPr lang="ru-KZ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1400"/>
                        </a:spcAft>
                      </a:pPr>
                      <a:r>
                        <a:rPr lang="kk-KZ" sz="1000" b="1">
                          <a:effectLst/>
                        </a:rPr>
                        <a:t>КГУ «Общеобразовательная школа № 19 отдела образования города Рудного» Управления образования акимата Костанайской области</a:t>
                      </a:r>
                      <a:endParaRPr lang="ru-KZ" sz="11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9525"/>
                </a:tc>
                <a:extLst>
                  <a:ext uri="{0D108BD9-81ED-4DB2-BD59-A6C34878D82A}">
                    <a16:rowId xmlns:a16="http://schemas.microsoft.com/office/drawing/2014/main" val="168595247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A534AC2C-60CC-2C9B-06D7-167C99F8900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44994" y="3767873"/>
            <a:ext cx="9502011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KZ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итогам конкурса присуждены 8 образовательных грантов на обучение в ТОО «</a:t>
            </a:r>
            <a:r>
              <a:rPr kumimoji="0" lang="kk-KZ" altLang="ru-KZ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Astana IT University</a:t>
            </a:r>
            <a:r>
              <a:rPr kumimoji="0" lang="ru-RU" altLang="ru-KZ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kumimoji="0" lang="ru-RU" altLang="ru-KZ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B9D114-D9C3-2C26-681E-8DA5E5637F28}"/>
              </a:ext>
            </a:extLst>
          </p:cNvPr>
          <p:cNvSpPr txBox="1"/>
          <p:nvPr/>
        </p:nvSpPr>
        <p:spPr>
          <a:xfrm>
            <a:off x="1344993" y="6577742"/>
            <a:ext cx="323588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ru-RU" sz="10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являются студентами </a:t>
            </a:r>
            <a:r>
              <a:rPr lang="en-US" sz="10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AITU </a:t>
            </a:r>
            <a:endParaRPr lang="ru-KZ" sz="1000" i="1"/>
          </a:p>
        </p:txBody>
      </p:sp>
      <p:pic>
        <p:nvPicPr>
          <p:cNvPr id="10" name="Рисунок 9" descr="Изображение выглядит как человек, в позе, групп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D03061A6-3040-34C8-554A-C7965922AA3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057" y="4088686"/>
            <a:ext cx="3917870" cy="26119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1BC388-BF8D-B637-1B52-30E0068DDCE1}"/>
              </a:ext>
            </a:extLst>
          </p:cNvPr>
          <p:cNvSpPr txBox="1"/>
          <p:nvPr/>
        </p:nvSpPr>
        <p:spPr>
          <a:xfrm>
            <a:off x="356070" y="1009528"/>
            <a:ext cx="53751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1">
                <a:latin typeface="Times New Roman" panose="02020603050405020304" pitchFamily="18" charset="0"/>
                <a:ea typeface="Calibri" panose="020F0502020204030204" pitchFamily="34" charset="0"/>
              </a:rPr>
              <a:t>Тема </a:t>
            </a:r>
            <a:r>
              <a:rPr lang="ru-RU" sz="12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«Технологии </a:t>
            </a:r>
            <a:r>
              <a:rPr lang="en-US" sz="12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Smart City</a:t>
            </a:r>
            <a:r>
              <a:rPr lang="ru-RU" sz="1200" b="1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- информационная система города, городская цифровая платформа, здравоохранение, энергетика, управление отходами, транспорт и мобильность, безопасность в городе, экология и др.</a:t>
            </a:r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42234826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A2A718-0239-4CFE-8FEB-1352453A7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222" y="4431779"/>
            <a:ext cx="9899488" cy="1405767"/>
          </a:xfrm>
        </p:spPr>
        <p:txBody>
          <a:bodyPr>
            <a:noAutofit/>
          </a:bodyPr>
          <a:lstStyle/>
          <a:p>
            <a:r>
              <a:rPr lang="ru-RU" sz="2000" b="1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конкурса будут</a:t>
            </a:r>
            <a:r>
              <a:rPr lang="ru-RU" sz="20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присуждены образовательные гранты </a:t>
            </a:r>
          </a:p>
          <a:p>
            <a:r>
              <a:rPr lang="ru-RU" sz="20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обучение в ТОО «</a:t>
            </a:r>
            <a:r>
              <a:rPr lang="en-US" sz="20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Astana IT University</a:t>
            </a:r>
            <a:r>
              <a:rPr lang="ru-RU" sz="2000" b="1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Образовательный грант и зачисление в студенты </a:t>
            </a:r>
            <a:r>
              <a:rPr lang="en-U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AITU</a:t>
            </a:r>
            <a:r>
              <a: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предоставляются при подтверждении сдачи Единого Национального Тестирования с результатом не ниже 65-ти баллов и не менее 5-ти баллов по каждому из предметов.</a:t>
            </a:r>
            <a:r>
              <a:rPr lang="ru-RU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абитуриентов 2023 года сертификат ЕНТ должен быть 2023 года. </a:t>
            </a:r>
            <a:endParaRPr lang="en-US" sz="12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CB88D4-B9B1-46E4-988E-B69772C81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33" y="401256"/>
            <a:ext cx="1544444" cy="793283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C629F0C-E735-40B8-BB6F-A1161ACEF37F}"/>
              </a:ext>
            </a:extLst>
          </p:cNvPr>
          <p:cNvSpPr/>
          <p:nvPr/>
        </p:nvSpPr>
        <p:spPr>
          <a:xfrm>
            <a:off x="305918" y="3659324"/>
            <a:ext cx="6542269" cy="4160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этап – онлайн, заочный</a:t>
            </a:r>
            <a:endParaRPr lang="en-US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8D02565-B283-4076-9555-D7B20196DC9C}"/>
              </a:ext>
            </a:extLst>
          </p:cNvPr>
          <p:cNvSpPr/>
          <p:nvPr/>
        </p:nvSpPr>
        <p:spPr>
          <a:xfrm>
            <a:off x="3457060" y="2219077"/>
            <a:ext cx="1453707" cy="51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</a:rPr>
              <a:t>Прием заявок и </a:t>
            </a:r>
            <a:r>
              <a:rPr lang="ru-RU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конкурсных материалов </a:t>
            </a:r>
            <a:r>
              <a:rPr lang="ru-RU" sz="1000" b="1">
                <a:solidFill>
                  <a:schemeClr val="tx1"/>
                </a:solidFill>
              </a:rPr>
              <a:t> 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618FA64-5F6A-43EF-9224-C2D99FFE43C6}"/>
              </a:ext>
            </a:extLst>
          </p:cNvPr>
          <p:cNvSpPr/>
          <p:nvPr/>
        </p:nvSpPr>
        <p:spPr>
          <a:xfrm>
            <a:off x="6267196" y="1306471"/>
            <a:ext cx="1613914" cy="4716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</a:rPr>
              <a:t>Список участников/команд, прошедших на 2 -й этап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CC10DDC4-D3A1-4C11-A5C2-29809A5F2459}"/>
              </a:ext>
            </a:extLst>
          </p:cNvPr>
          <p:cNvSpPr/>
          <p:nvPr/>
        </p:nvSpPr>
        <p:spPr>
          <a:xfrm>
            <a:off x="8296044" y="1317346"/>
            <a:ext cx="1534734" cy="4485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</a:rPr>
              <a:t>Финал конкурса. Защита проектов 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F6E32C1-1204-47FB-AF4B-59C7D8529D7B}"/>
              </a:ext>
            </a:extLst>
          </p:cNvPr>
          <p:cNvSpPr/>
          <p:nvPr/>
        </p:nvSpPr>
        <p:spPr>
          <a:xfrm>
            <a:off x="10135827" y="1319377"/>
            <a:ext cx="1663156" cy="4587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</a:rPr>
              <a:t>Результаты конкурсного отбора. </a:t>
            </a:r>
          </a:p>
          <a:p>
            <a:pPr algn="ctr"/>
            <a:r>
              <a:rPr lang="ru-RU" sz="1000" b="1">
                <a:solidFill>
                  <a:schemeClr val="tx1"/>
                </a:solidFill>
              </a:rPr>
              <a:t>Присуждение гранта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B8B244-D5EB-4652-9B4D-3819B4AB222C}"/>
              </a:ext>
            </a:extLst>
          </p:cNvPr>
          <p:cNvSpPr txBox="1"/>
          <p:nvPr/>
        </p:nvSpPr>
        <p:spPr>
          <a:xfrm>
            <a:off x="1164792" y="686125"/>
            <a:ext cx="7131252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проведения конкурса декабрь 2022 г. - май 2023 г.</a:t>
            </a:r>
            <a:endParaRPr lang="en-US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27452A60-2D7E-4796-9ED0-5EAACC2C307C}"/>
              </a:ext>
            </a:extLst>
          </p:cNvPr>
          <p:cNvSpPr/>
          <p:nvPr/>
        </p:nvSpPr>
        <p:spPr>
          <a:xfrm>
            <a:off x="406816" y="3189422"/>
            <a:ext cx="1306834" cy="1805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ru-RU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.10 - 30.10.2022 г.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05C11F8-2C7C-43A0-A0F3-825ABC8A3A64}"/>
              </a:ext>
            </a:extLst>
          </p:cNvPr>
          <p:cNvSpPr/>
          <p:nvPr/>
        </p:nvSpPr>
        <p:spPr>
          <a:xfrm>
            <a:off x="8300618" y="2420261"/>
            <a:ext cx="3498364" cy="461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 этап – оффлайн</a:t>
            </a:r>
            <a:endParaRPr lang="en-US" sz="120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A51E83D9-BBEA-4091-9823-FB08FC14FEE8}"/>
              </a:ext>
            </a:extLst>
          </p:cNvPr>
          <p:cNvCxnSpPr>
            <a:cxnSpLocks/>
          </p:cNvCxnSpPr>
          <p:nvPr/>
        </p:nvCxnSpPr>
        <p:spPr>
          <a:xfrm>
            <a:off x="305918" y="2716360"/>
            <a:ext cx="0" cy="967137"/>
          </a:xfrm>
          <a:prstGeom prst="line">
            <a:avLst/>
          </a:prstGeom>
          <a:ln w="19050">
            <a:solidFill>
              <a:srgbClr val="C00000"/>
            </a:solidFill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52DDC0EF-AA05-47F9-8A3C-A03F006701EF}"/>
              </a:ext>
            </a:extLst>
          </p:cNvPr>
          <p:cNvSpPr/>
          <p:nvPr/>
        </p:nvSpPr>
        <p:spPr>
          <a:xfrm>
            <a:off x="305919" y="2195066"/>
            <a:ext cx="1512168" cy="5374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</a:rPr>
              <a:t>Объявление конкурса, информирование школ и колледжей</a:t>
            </a:r>
            <a:endParaRPr lang="en-US" sz="1000" b="1">
              <a:solidFill>
                <a:schemeClr val="tx1"/>
              </a:solidFill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1430CEE-5B13-4362-97DC-EDFE055FDA23}"/>
              </a:ext>
            </a:extLst>
          </p:cNvPr>
          <p:cNvCxnSpPr>
            <a:cxnSpLocks/>
          </p:cNvCxnSpPr>
          <p:nvPr/>
        </p:nvCxnSpPr>
        <p:spPr>
          <a:xfrm>
            <a:off x="1802611" y="2695674"/>
            <a:ext cx="0" cy="488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52FF471C-004D-49A6-94E0-1802CE47A8E9}"/>
              </a:ext>
            </a:extLst>
          </p:cNvPr>
          <p:cNvCxnSpPr>
            <a:cxnSpLocks/>
          </p:cNvCxnSpPr>
          <p:nvPr/>
        </p:nvCxnSpPr>
        <p:spPr>
          <a:xfrm>
            <a:off x="3457060" y="2678979"/>
            <a:ext cx="0" cy="488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5FD28EE-5952-4088-BD3B-E332C8D4B2F5}"/>
              </a:ext>
            </a:extLst>
          </p:cNvPr>
          <p:cNvCxnSpPr>
            <a:cxnSpLocks/>
          </p:cNvCxnSpPr>
          <p:nvPr/>
        </p:nvCxnSpPr>
        <p:spPr>
          <a:xfrm>
            <a:off x="4902464" y="2716360"/>
            <a:ext cx="0" cy="42644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436C096F-51FC-4A15-A0E7-435B49E9F8AA}"/>
              </a:ext>
            </a:extLst>
          </p:cNvPr>
          <p:cNvSpPr/>
          <p:nvPr/>
        </p:nvSpPr>
        <p:spPr>
          <a:xfrm>
            <a:off x="3457060" y="3190017"/>
            <a:ext cx="1447399" cy="1815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– 31.01.2023 г.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23511E59-B6B4-4A08-8784-84A4166B506D}"/>
              </a:ext>
            </a:extLst>
          </p:cNvPr>
          <p:cNvSpPr/>
          <p:nvPr/>
        </p:nvSpPr>
        <p:spPr>
          <a:xfrm>
            <a:off x="5082196" y="3180464"/>
            <a:ext cx="1746494" cy="18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 – 20.02.2023 г.</a:t>
            </a:r>
            <a:endParaRPr lang="en-US" sz="1000" b="1">
              <a:solidFill>
                <a:schemeClr val="tx1"/>
              </a:solidFill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4266855E-6D6D-42E3-90C8-9DE6D32C8748}"/>
              </a:ext>
            </a:extLst>
          </p:cNvPr>
          <p:cNvCxnSpPr>
            <a:cxnSpLocks/>
          </p:cNvCxnSpPr>
          <p:nvPr/>
        </p:nvCxnSpPr>
        <p:spPr>
          <a:xfrm>
            <a:off x="5040861" y="2727099"/>
            <a:ext cx="6539" cy="422505"/>
          </a:xfrm>
          <a:prstGeom prst="line">
            <a:avLst/>
          </a:prstGeom>
          <a:ln w="12700">
            <a:tail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09E56F65-CAE0-4B77-828F-863653DF950A}"/>
              </a:ext>
            </a:extLst>
          </p:cNvPr>
          <p:cNvSpPr/>
          <p:nvPr/>
        </p:nvSpPr>
        <p:spPr>
          <a:xfrm>
            <a:off x="5011927" y="2208252"/>
            <a:ext cx="1845978" cy="5374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</a:rPr>
              <a:t>Отбор проектов экспертной комиссией</a:t>
            </a:r>
            <a:endParaRPr lang="en-US" sz="1000" b="1">
              <a:solidFill>
                <a:schemeClr val="tx1"/>
              </a:solidFill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FF9726D7-E1D2-478D-9905-47C5079B8A64}"/>
              </a:ext>
            </a:extLst>
          </p:cNvPr>
          <p:cNvCxnSpPr>
            <a:cxnSpLocks/>
          </p:cNvCxnSpPr>
          <p:nvPr/>
        </p:nvCxnSpPr>
        <p:spPr>
          <a:xfrm flipH="1">
            <a:off x="6851406" y="2685108"/>
            <a:ext cx="6499" cy="102964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5C7FCF1E-4062-43A7-8B7C-C11FF748AFF1}"/>
              </a:ext>
            </a:extLst>
          </p:cNvPr>
          <p:cNvCxnSpPr>
            <a:cxnSpLocks/>
          </p:cNvCxnSpPr>
          <p:nvPr/>
        </p:nvCxnSpPr>
        <p:spPr>
          <a:xfrm>
            <a:off x="7074153" y="1790550"/>
            <a:ext cx="24774" cy="13281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B51C4DE1-CDE5-498E-95FD-6A45E26D27C6}"/>
              </a:ext>
            </a:extLst>
          </p:cNvPr>
          <p:cNvCxnSpPr>
            <a:cxnSpLocks/>
          </p:cNvCxnSpPr>
          <p:nvPr/>
        </p:nvCxnSpPr>
        <p:spPr>
          <a:xfrm flipV="1">
            <a:off x="7086540" y="2117016"/>
            <a:ext cx="4712445" cy="883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B0ED866B-8292-47A8-ABD8-E550CED6106D}"/>
              </a:ext>
            </a:extLst>
          </p:cNvPr>
          <p:cNvCxnSpPr>
            <a:cxnSpLocks/>
          </p:cNvCxnSpPr>
          <p:nvPr/>
        </p:nvCxnSpPr>
        <p:spPr>
          <a:xfrm flipV="1">
            <a:off x="305918" y="3137868"/>
            <a:ext cx="6793009" cy="398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07CAF30D-D2E3-430A-A351-8555C4E7681B}"/>
              </a:ext>
            </a:extLst>
          </p:cNvPr>
          <p:cNvSpPr/>
          <p:nvPr/>
        </p:nvSpPr>
        <p:spPr>
          <a:xfrm>
            <a:off x="7117512" y="2185871"/>
            <a:ext cx="940457" cy="1748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01.03.2023 г.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8EACA187-99CA-4AFB-A8E0-C655C02C8E28}"/>
              </a:ext>
            </a:extLst>
          </p:cNvPr>
          <p:cNvSpPr/>
          <p:nvPr/>
        </p:nvSpPr>
        <p:spPr>
          <a:xfrm>
            <a:off x="8521060" y="2160315"/>
            <a:ext cx="2980655" cy="174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01.04.</a:t>
            </a:r>
            <a:r>
              <a:rPr lang="en-US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US" sz="10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05.</a:t>
            </a:r>
            <a:r>
              <a:rPr lang="ru-RU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г.</a:t>
            </a:r>
            <a:endParaRPr lang="en-US" sz="1000" b="1">
              <a:solidFill>
                <a:schemeClr val="tx1"/>
              </a:solidFill>
            </a:endParaRPr>
          </a:p>
        </p:txBody>
      </p: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690FE4D8-0D6B-4E45-8396-CF2F99A72764}"/>
              </a:ext>
            </a:extLst>
          </p:cNvPr>
          <p:cNvCxnSpPr>
            <a:cxnSpLocks/>
          </p:cNvCxnSpPr>
          <p:nvPr/>
        </p:nvCxnSpPr>
        <p:spPr>
          <a:xfrm>
            <a:off x="8300618" y="1736736"/>
            <a:ext cx="0" cy="74026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5C9B0E8E-B2EE-4E0B-9E45-893BFB1D0074}"/>
              </a:ext>
            </a:extLst>
          </p:cNvPr>
          <p:cNvCxnSpPr>
            <a:cxnSpLocks/>
          </p:cNvCxnSpPr>
          <p:nvPr/>
        </p:nvCxnSpPr>
        <p:spPr>
          <a:xfrm>
            <a:off x="11798982" y="1736736"/>
            <a:ext cx="0" cy="74026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8F275B7-548E-3663-07B0-FB2533D1C497}"/>
              </a:ext>
            </a:extLst>
          </p:cNvPr>
          <p:cNvSpPr/>
          <p:nvPr/>
        </p:nvSpPr>
        <p:spPr>
          <a:xfrm>
            <a:off x="1847021" y="2208955"/>
            <a:ext cx="1549910" cy="5575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</a:rPr>
              <a:t>Консультирование школьников по вопросам подачи заявки и участия</a:t>
            </a:r>
            <a:endParaRPr lang="en-US" sz="1000" b="1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FE89096-F165-4082-DFB9-F174E9340CE3}"/>
              </a:ext>
            </a:extLst>
          </p:cNvPr>
          <p:cNvCxnSpPr>
            <a:cxnSpLocks/>
          </p:cNvCxnSpPr>
          <p:nvPr/>
        </p:nvCxnSpPr>
        <p:spPr>
          <a:xfrm>
            <a:off x="1862740" y="2678979"/>
            <a:ext cx="0" cy="488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A7FECD62-5E87-4803-57B5-693361621E13}"/>
              </a:ext>
            </a:extLst>
          </p:cNvPr>
          <p:cNvCxnSpPr>
            <a:cxnSpLocks/>
          </p:cNvCxnSpPr>
          <p:nvPr/>
        </p:nvCxnSpPr>
        <p:spPr>
          <a:xfrm>
            <a:off x="3382603" y="2671131"/>
            <a:ext cx="0" cy="48806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DD87E03-FDC5-5E81-B623-0354A482E400}"/>
              </a:ext>
            </a:extLst>
          </p:cNvPr>
          <p:cNvSpPr/>
          <p:nvPr/>
        </p:nvSpPr>
        <p:spPr>
          <a:xfrm>
            <a:off x="1838915" y="3188447"/>
            <a:ext cx="1558016" cy="1815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01.11.2022– 31.12.2022г.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1AECDB-4940-0B9C-4940-F2BA27416D7E}"/>
              </a:ext>
            </a:extLst>
          </p:cNvPr>
          <p:cNvSpPr/>
          <p:nvPr/>
        </p:nvSpPr>
        <p:spPr>
          <a:xfrm>
            <a:off x="102872" y="32464"/>
            <a:ext cx="12192000" cy="56600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    Республиканский конкурс научных</a:t>
            </a:r>
            <a:r>
              <a:rPr lang="en-US" b="1"/>
              <a:t> IT</a:t>
            </a:r>
            <a:r>
              <a:rPr lang="ru-RU" b="1"/>
              <a:t> проектов</a:t>
            </a:r>
            <a:r>
              <a:rPr lang="en-US" b="1"/>
              <a:t> </a:t>
            </a:r>
            <a:r>
              <a:rPr lang="ru-RU" b="1"/>
              <a:t>учащихся выпускных классов школ и колледжей Казахстана </a:t>
            </a:r>
            <a:endParaRPr lang="en-US" b="1"/>
          </a:p>
        </p:txBody>
      </p:sp>
      <p:sp>
        <p:nvSpPr>
          <p:cNvPr id="6" name="Пятиугольник 84">
            <a:extLst>
              <a:ext uri="{FF2B5EF4-FFF2-40B4-BE49-F238E27FC236}">
                <a16:creationId xmlns:a16="http://schemas.microsoft.com/office/drawing/2014/main" id="{BFACCC23-AF4C-02B5-FA0E-CC84506DC1E0}"/>
              </a:ext>
            </a:extLst>
          </p:cNvPr>
          <p:cNvSpPr/>
          <p:nvPr/>
        </p:nvSpPr>
        <p:spPr>
          <a:xfrm rot="5400000">
            <a:off x="1107" y="139439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2D2A60-5289-A30F-F92A-6C66B7EF7A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92F54D-0399-CF78-90A4-D57525501E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C40A95-47AC-9EF9-AF09-0A4C215B1116}"/>
              </a:ext>
            </a:extLst>
          </p:cNvPr>
          <p:cNvSpPr txBox="1"/>
          <p:nvPr/>
        </p:nvSpPr>
        <p:spPr>
          <a:xfrm>
            <a:off x="841770" y="5785813"/>
            <a:ext cx="10772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Назарбаев интеллектуальные школы, Республиканская физико-математическая школа, лицеи и школы «</a:t>
            </a:r>
            <a:r>
              <a:rPr lang="ru-RU" sz="1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Білім</a:t>
            </a:r>
            <a:r>
              <a:rPr lang="ru-R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-Инновация», школа ZERDE, Quantum, STEM School, </a:t>
            </a:r>
            <a:r>
              <a:rPr lang="en-US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ru-RU" sz="1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лицеи и школы, другие школы и колледжи</a:t>
            </a:r>
            <a:endParaRPr lang="ru-KZ" i="1"/>
          </a:p>
        </p:txBody>
      </p:sp>
    </p:spTree>
    <p:extLst>
      <p:ext uri="{BB962C8B-B14F-4D97-AF65-F5344CB8AC3E}">
        <p14:creationId xmlns:p14="http://schemas.microsoft.com/office/powerpoint/2010/main" val="37614984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C711A-E12C-423B-AF11-1C255DE91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088" y="817428"/>
            <a:ext cx="9878731" cy="743832"/>
          </a:xfrm>
        </p:spPr>
        <p:txBody>
          <a:bodyPr>
            <a:normAutofit fontScale="90000"/>
          </a:bodyPr>
          <a:lstStyle/>
          <a:p>
            <a:r>
              <a:rPr lang="ru-RU" sz="2800" b="1">
                <a:latin typeface="Times New Roman" panose="02020603050405020304" pitchFamily="18" charset="0"/>
              </a:rPr>
              <a:t>Экспертная оценка проектов  </a:t>
            </a:r>
            <a:br>
              <a:rPr lang="ru-RU" sz="1100" b="1">
                <a:latin typeface="Times New Roman" panose="02020603050405020304" pitchFamily="18" charset="0"/>
              </a:rPr>
            </a:br>
            <a:br>
              <a:rPr lang="ru-RU" sz="1100" b="1">
                <a:latin typeface="Times New Roman" panose="02020603050405020304" pitchFamily="18" charset="0"/>
              </a:rPr>
            </a:br>
            <a:r>
              <a:rPr lang="ru-RU" sz="16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состав экспертной комиссии по проведению конкурса включаются эксперты из числа профессорско-преподавательского состава, студентов и магистрантов </a:t>
            </a:r>
            <a:r>
              <a:rPr lang="en-US" sz="1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AITU</a:t>
            </a:r>
            <a:r>
              <a:rPr lang="ru-RU" sz="1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(студентам начисляется балл </a:t>
            </a:r>
            <a:r>
              <a:rPr lang="en-US" sz="1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ROS</a:t>
            </a:r>
            <a:r>
              <a:rPr lang="ru-RU" sz="1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600" i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4F6911-6C4D-4749-BF86-2F0DF86E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442" y="1755667"/>
            <a:ext cx="7797931" cy="1414972"/>
          </a:xfrm>
        </p:spPr>
        <p:txBody>
          <a:bodyPr>
            <a:noAutofit/>
          </a:bodyPr>
          <a:lstStyle/>
          <a:p>
            <a:r>
              <a:rPr lang="ru-RU" sz="1400" b="1">
                <a:latin typeface="Times New Roman" panose="02020603050405020304" pitchFamily="18" charset="0"/>
              </a:rPr>
              <a:t>Заявка участника.</a:t>
            </a:r>
          </a:p>
          <a:p>
            <a:r>
              <a:rPr lang="ru-RU" sz="1400" b="1">
                <a:latin typeface="Times New Roman" panose="02020603050405020304" pitchFamily="18" charset="0"/>
              </a:rPr>
              <a:t>Описание проекта не более 5 страниц.</a:t>
            </a:r>
          </a:p>
          <a:p>
            <a:r>
              <a:rPr lang="ru-RU" sz="1400" b="1">
                <a:latin typeface="Times New Roman" panose="02020603050405020304" pitchFamily="18" charset="0"/>
              </a:rPr>
              <a:t>3-х минутное видео.</a:t>
            </a:r>
          </a:p>
          <a:p>
            <a:r>
              <a:rPr lang="en-US" sz="1400" b="1" err="1">
                <a:latin typeface="Times New Roman" panose="02020603050405020304" pitchFamily="18" charset="0"/>
              </a:rPr>
              <a:t>Проверка</a:t>
            </a:r>
            <a:r>
              <a:rPr lang="en-US" sz="1400" b="1">
                <a:latin typeface="Times New Roman" panose="02020603050405020304" pitchFamily="18" charset="0"/>
              </a:rPr>
              <a:t> на</a:t>
            </a:r>
            <a:r>
              <a:rPr lang="ru-RU" sz="1400" b="1">
                <a:latin typeface="Times New Roman" panose="02020603050405020304" pitchFamily="18" charset="0"/>
              </a:rPr>
              <a:t> антиплагиат</a:t>
            </a:r>
            <a:r>
              <a:rPr lang="kk-KZ" sz="1400" b="1">
                <a:latin typeface="Times New Roman" panose="02020603050405020304" pitchFamily="18" charset="0"/>
              </a:rPr>
              <a:t>: </a:t>
            </a:r>
            <a:r>
              <a:rPr lang="en-US" sz="1400" b="1">
                <a:latin typeface="Times New Roman" panose="02020603050405020304" pitchFamily="18" charset="0"/>
              </a:rPr>
              <a:t>Turnitin</a:t>
            </a:r>
            <a:r>
              <a:rPr lang="kk-KZ" sz="1400" b="1">
                <a:latin typeface="Times New Roman" panose="02020603050405020304" pitchFamily="18" charset="0"/>
              </a:rPr>
              <a:t>,</a:t>
            </a:r>
            <a:r>
              <a:rPr lang="en-US" sz="1400" b="1">
                <a:latin typeface="Times New Roman" panose="02020603050405020304" pitchFamily="18" charset="0"/>
              </a:rPr>
              <a:t>, </a:t>
            </a:r>
            <a:r>
              <a:rPr lang="en-US" sz="1400" b="1" err="1">
                <a:latin typeface="Times New Roman" panose="02020603050405020304" pitchFamily="18" charset="0"/>
              </a:rPr>
              <a:t>Антиплагиат</a:t>
            </a:r>
            <a:r>
              <a:rPr lang="kk-KZ" sz="1400" b="1">
                <a:latin typeface="Times New Roman" panose="02020603050405020304" pitchFamily="18" charset="0"/>
              </a:rPr>
              <a:t>.ру</a:t>
            </a:r>
            <a:r>
              <a:rPr lang="en-US" sz="1400" b="1">
                <a:latin typeface="Times New Roman" panose="02020603050405020304" pitchFamily="18" charset="0"/>
              </a:rPr>
              <a:t>,   Strike Plagiarism - </a:t>
            </a:r>
            <a:r>
              <a:rPr lang="en-US" sz="1400" b="1" err="1">
                <a:latin typeface="Times New Roman" panose="02020603050405020304" pitchFamily="18" charset="0"/>
              </a:rPr>
              <a:t>порог</a:t>
            </a:r>
            <a:r>
              <a:rPr lang="en-US" sz="1400" b="1">
                <a:latin typeface="Times New Roman" panose="02020603050405020304" pitchFamily="18" charset="0"/>
              </a:rPr>
              <a:t> 50%</a:t>
            </a:r>
            <a:r>
              <a:rPr lang="ru-RU" sz="1400" b="1">
                <a:latin typeface="Times New Roman" panose="02020603050405020304" pitchFamily="18" charset="0"/>
              </a:rPr>
              <a:t>.</a:t>
            </a:r>
          </a:p>
          <a:p>
            <a:r>
              <a:rPr lang="ru-RU" sz="1400" b="1">
                <a:latin typeface="Times New Roman" panose="02020603050405020304" pitchFamily="18" charset="0"/>
              </a:rPr>
              <a:t>Экспертиза для участия в следующем этапе Конкурса (</a:t>
            </a:r>
            <a:r>
              <a:rPr lang="ru-RU" sz="1400">
                <a:latin typeface="Times New Roman" panose="02020603050405020304" pitchFamily="18" charset="0"/>
              </a:rPr>
              <a:t>проект не должен быть реферативного вида</a:t>
            </a:r>
            <a:r>
              <a:rPr lang="ru-RU" sz="1400" b="1">
                <a:latin typeface="Times New Roman" panose="02020603050405020304" pitchFamily="18" charset="0"/>
              </a:rPr>
              <a:t>).</a:t>
            </a:r>
          </a:p>
          <a:p>
            <a:endParaRPr lang="en-US" sz="1400" b="1">
              <a:latin typeface="Times New Roman" panose="02020603050405020304" pitchFamily="18" charset="0"/>
            </a:endParaRPr>
          </a:p>
        </p:txBody>
      </p:sp>
      <p:sp>
        <p:nvSpPr>
          <p:cNvPr id="10" name="Правая фигурная скобка 9">
            <a:extLst>
              <a:ext uri="{FF2B5EF4-FFF2-40B4-BE49-F238E27FC236}">
                <a16:creationId xmlns:a16="http://schemas.microsoft.com/office/drawing/2014/main" id="{682D957A-9CB4-404B-BE53-4A9D9618C3B4}"/>
              </a:ext>
            </a:extLst>
          </p:cNvPr>
          <p:cNvSpPr/>
          <p:nvPr/>
        </p:nvSpPr>
        <p:spPr>
          <a:xfrm>
            <a:off x="8563260" y="1718137"/>
            <a:ext cx="1580225" cy="171086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BABF8-5058-4F63-9A19-7BCA7F7D9530}"/>
              </a:ext>
            </a:extLst>
          </p:cNvPr>
          <p:cNvSpPr txBox="1"/>
          <p:nvPr/>
        </p:nvSpPr>
        <p:spPr>
          <a:xfrm>
            <a:off x="10054258" y="2209197"/>
            <a:ext cx="1864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 проектов на 1 этапе</a:t>
            </a:r>
            <a:endParaRPr lang="en-US"/>
          </a:p>
        </p:txBody>
      </p:sp>
      <p:sp>
        <p:nvSpPr>
          <p:cNvPr id="13" name="Правая фигурная скобка 12">
            <a:extLst>
              <a:ext uri="{FF2B5EF4-FFF2-40B4-BE49-F238E27FC236}">
                <a16:creationId xmlns:a16="http://schemas.microsoft.com/office/drawing/2014/main" id="{76209E0F-9F97-4CF3-A696-C055BCF39C6D}"/>
              </a:ext>
            </a:extLst>
          </p:cNvPr>
          <p:cNvSpPr/>
          <p:nvPr/>
        </p:nvSpPr>
        <p:spPr>
          <a:xfrm>
            <a:off x="8563260" y="3636384"/>
            <a:ext cx="1580225" cy="195848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A76A8B-E73C-4A7D-B029-BA2083571001}"/>
              </a:ext>
            </a:extLst>
          </p:cNvPr>
          <p:cNvSpPr txBox="1"/>
          <p:nvPr/>
        </p:nvSpPr>
        <p:spPr>
          <a:xfrm>
            <a:off x="10108522" y="4300601"/>
            <a:ext cx="2083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проектов на 2 этапе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B1AFB2-80A5-477E-A80D-013508268B8E}"/>
              </a:ext>
            </a:extLst>
          </p:cNvPr>
          <p:cNvSpPr txBox="1"/>
          <p:nvPr/>
        </p:nvSpPr>
        <p:spPr>
          <a:xfrm>
            <a:off x="1296767" y="5708721"/>
            <a:ext cx="8640656" cy="675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200" i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подведении итогов конкурса и определении победителей учитываются результаты, продемонстрированные участниками на втором этапе конкурса. Результаты, продемонстрированные участниками на первом этапе конкурса, принимаются во внимание только в спорных случаях, то есть при равных баллах за второй этап у двух или более участников</a:t>
            </a:r>
            <a:r>
              <a:rPr lang="ru-R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ADFD7-54E7-479B-B67E-EB04ECEC6CC1}"/>
              </a:ext>
            </a:extLst>
          </p:cNvPr>
          <p:cNvSpPr txBox="1"/>
          <p:nvPr/>
        </p:nvSpPr>
        <p:spPr>
          <a:xfrm>
            <a:off x="1639513" y="3951163"/>
            <a:ext cx="7955164" cy="1387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500" b="1">
                <a:latin typeface="Times New Roman" panose="02020603050405020304" pitchFamily="18" charset="0"/>
              </a:rPr>
              <a:t>Защита проектов.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500" b="1">
                <a:latin typeface="Times New Roman" panose="02020603050405020304" pitchFamily="18" charset="0"/>
              </a:rPr>
              <a:t>Электронный вариант презентации в формате MS Power Point не более 5 слайдов.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500" b="1">
                <a:latin typeface="Times New Roman" panose="02020603050405020304" pitchFamily="18" charset="0"/>
              </a:rPr>
              <a:t>Время защиты проекта -</a:t>
            </a:r>
            <a:r>
              <a:rPr lang="en-US" sz="1500" b="1">
                <a:latin typeface="Times New Roman" panose="02020603050405020304" pitchFamily="18" charset="0"/>
              </a:rPr>
              <a:t> </a:t>
            </a:r>
            <a:r>
              <a:rPr lang="kk-KZ" sz="1500" b="1">
                <a:latin typeface="Times New Roman" panose="02020603050405020304" pitchFamily="18" charset="0"/>
              </a:rPr>
              <a:t>до</a:t>
            </a:r>
            <a:r>
              <a:rPr lang="ru-RU" sz="1500" b="1">
                <a:latin typeface="Times New Roman" panose="02020603050405020304" pitchFamily="18" charset="0"/>
              </a:rPr>
              <a:t> 7 минут.</a:t>
            </a:r>
            <a:endParaRPr lang="en-US" sz="1500" b="1">
              <a:latin typeface="Times New Roman" panose="02020603050405020304" pitchFamily="18" charset="0"/>
            </a:endParaRPr>
          </a:p>
          <a:p>
            <a:pPr lvl="1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6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9E43C5C-D842-4798-B1DB-D68751B32E42}"/>
              </a:ext>
            </a:extLst>
          </p:cNvPr>
          <p:cNvSpPr/>
          <p:nvPr/>
        </p:nvSpPr>
        <p:spPr>
          <a:xfrm rot="16200000">
            <a:off x="10787" y="2451276"/>
            <a:ext cx="1880604" cy="408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Январь</a:t>
            </a:r>
            <a:r>
              <a:rPr lang="en-US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kk-KZ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февраль </a:t>
            </a:r>
            <a:r>
              <a:rPr lang="ru-RU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г.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36B864C-C54C-4BAF-89C1-737A88C6632B}"/>
              </a:ext>
            </a:extLst>
          </p:cNvPr>
          <p:cNvSpPr/>
          <p:nvPr/>
        </p:nvSpPr>
        <p:spPr>
          <a:xfrm rot="16200000">
            <a:off x="62776" y="4508268"/>
            <a:ext cx="1776626" cy="4083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01.04.</a:t>
            </a:r>
            <a:r>
              <a:rPr lang="en-US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05.</a:t>
            </a:r>
            <a:r>
              <a:rPr lang="ru-RU" sz="1200" b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г.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2245E66-1F3B-7123-17D3-D38031496EE3}"/>
              </a:ext>
            </a:extLst>
          </p:cNvPr>
          <p:cNvSpPr/>
          <p:nvPr/>
        </p:nvSpPr>
        <p:spPr>
          <a:xfrm>
            <a:off x="102872" y="32464"/>
            <a:ext cx="12192000" cy="56600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    Республиканский конкурс научных</a:t>
            </a:r>
            <a:r>
              <a:rPr lang="en-US" b="1"/>
              <a:t> IT</a:t>
            </a:r>
            <a:r>
              <a:rPr lang="ru-RU" b="1"/>
              <a:t> проектов</a:t>
            </a:r>
            <a:r>
              <a:rPr lang="en-US" b="1"/>
              <a:t> </a:t>
            </a:r>
            <a:r>
              <a:rPr lang="ru-RU" b="1"/>
              <a:t>учащихся выпускных классов школ и колледжей Казахстана </a:t>
            </a:r>
            <a:endParaRPr lang="en-US" b="1"/>
          </a:p>
        </p:txBody>
      </p:sp>
      <p:sp>
        <p:nvSpPr>
          <p:cNvPr id="11" name="Пятиугольник 84">
            <a:extLst>
              <a:ext uri="{FF2B5EF4-FFF2-40B4-BE49-F238E27FC236}">
                <a16:creationId xmlns:a16="http://schemas.microsoft.com/office/drawing/2014/main" id="{6220813C-E6B3-DDC8-EC04-91778861C684}"/>
              </a:ext>
            </a:extLst>
          </p:cNvPr>
          <p:cNvSpPr/>
          <p:nvPr/>
        </p:nvSpPr>
        <p:spPr>
          <a:xfrm rot="5400000">
            <a:off x="1107" y="139439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3AC8746-6B37-B383-E97D-9F4BF5F222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58383A-44DF-A9C6-4860-415E941A75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346" y="3959613"/>
            <a:ext cx="2869374" cy="29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754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E213BDFF-D5E7-491D-A308-DE2AD00A3993}"/>
              </a:ext>
            </a:extLst>
          </p:cNvPr>
          <p:cNvGrpSpPr/>
          <p:nvPr/>
        </p:nvGrpSpPr>
        <p:grpSpPr>
          <a:xfrm>
            <a:off x="2457046" y="3543959"/>
            <a:ext cx="307729" cy="579314"/>
            <a:chOff x="1892545" y="1209239"/>
            <a:chExt cx="307729" cy="579314"/>
          </a:xfrm>
        </p:grpSpPr>
        <p:sp>
          <p:nvSpPr>
            <p:cNvPr id="103" name="Пятиугольник 48">
              <a:extLst>
                <a:ext uri="{FF2B5EF4-FFF2-40B4-BE49-F238E27FC236}">
                  <a16:creationId xmlns:a16="http://schemas.microsoft.com/office/drawing/2014/main" id="{28DB64F3-B9DD-43BD-9DD4-9F493D925860}"/>
                </a:ext>
              </a:extLst>
            </p:cNvPr>
            <p:cNvSpPr/>
            <p:nvPr/>
          </p:nvSpPr>
          <p:spPr>
            <a:xfrm rot="5400000">
              <a:off x="1756753" y="1345031"/>
              <a:ext cx="579314" cy="307729"/>
            </a:xfrm>
            <a:prstGeom prst="homePlate">
              <a:avLst>
                <a:gd name="adj" fmla="val 22381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E799028-8621-4C03-BCF2-BF019DBEC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767" y="1524192"/>
              <a:ext cx="166748" cy="166748"/>
            </a:xfrm>
            <a:prstGeom prst="rect">
              <a:avLst/>
            </a:prstGeom>
          </p:spPr>
        </p:pic>
      </p:grpSp>
      <p:sp>
        <p:nvSpPr>
          <p:cNvPr id="33" name="Прямоугольник 32"/>
          <p:cNvSpPr/>
          <p:nvPr/>
        </p:nvSpPr>
        <p:spPr>
          <a:xfrm>
            <a:off x="1381997" y="1433281"/>
            <a:ext cx="1830385" cy="1939633"/>
          </a:xfrm>
          <a:prstGeom prst="rect">
            <a:avLst/>
          </a:prstGeom>
          <a:noFill/>
          <a:ln w="19050">
            <a:solidFill>
              <a:srgbClr val="192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4" name="TextBox 33"/>
          <p:cNvSpPr txBox="1"/>
          <p:nvPr/>
        </p:nvSpPr>
        <p:spPr>
          <a:xfrm>
            <a:off x="1377137" y="1740676"/>
            <a:ext cx="181636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ru-RU" sz="1200" b="1" dirty="0">
                <a:ea typeface="+mn-lt"/>
                <a:cs typeface="+mn-lt"/>
              </a:rPr>
              <a:t>Профиль</a:t>
            </a:r>
            <a:r>
              <a:rPr lang="ru-RU" sz="1200" b="0" dirty="0">
                <a:ea typeface="+mn-lt"/>
                <a:cs typeface="+mn-lt"/>
              </a:rPr>
              <a:t> </a:t>
            </a:r>
            <a:r>
              <a:rPr lang="ru-RU" sz="1200" b="1" dirty="0">
                <a:ea typeface="+mn-lt"/>
                <a:cs typeface="+mn-lt"/>
              </a:rPr>
              <a:t>ППС</a:t>
            </a:r>
            <a:r>
              <a:rPr lang="en-US" sz="1200" b="1" dirty="0">
                <a:ea typeface="+mn-lt"/>
                <a:cs typeface="+mn-lt"/>
              </a:rPr>
              <a:t> AITU</a:t>
            </a:r>
          </a:p>
          <a:p>
            <a:pPr lvl="0" algn="ctr"/>
            <a:endParaRPr lang="ru-RU" sz="1200" dirty="0">
              <a:ea typeface="+mn-lt"/>
              <a:cs typeface="+mn-lt"/>
            </a:endParaRPr>
          </a:p>
          <a:p>
            <a:r>
              <a:rPr lang="ru-RU" sz="1200" dirty="0">
                <a:ea typeface="+mn-lt"/>
                <a:cs typeface="+mn-lt"/>
              </a:rPr>
              <a:t>На платформе Digital University </a:t>
            </a:r>
            <a:r>
              <a:rPr lang="ru-RU" sz="1200" dirty="0" err="1">
                <a:ea typeface="+mn-lt"/>
                <a:cs typeface="+mn-lt"/>
              </a:rPr>
              <a:t>заполн</a:t>
            </a:r>
            <a:r>
              <a:rPr lang="ru-KZ" sz="1200" dirty="0">
                <a:ea typeface="+mn-lt"/>
                <a:cs typeface="+mn-lt"/>
              </a:rPr>
              <a:t>ены</a:t>
            </a:r>
            <a:r>
              <a:rPr lang="ru-RU" sz="1200" dirty="0">
                <a:ea typeface="+mn-lt"/>
                <a:cs typeface="+mn-lt"/>
              </a:rPr>
              <a:t> профили 90% штатного ППС</a:t>
            </a:r>
            <a:endParaRPr lang="kk-KZ" sz="1200" dirty="0">
              <a:cs typeface="Calibri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51375" y="1433281"/>
            <a:ext cx="1830385" cy="1939633"/>
          </a:xfrm>
          <a:prstGeom prst="rect">
            <a:avLst/>
          </a:prstGeom>
          <a:noFill/>
          <a:ln w="19050">
            <a:solidFill>
              <a:srgbClr val="192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7" name="Прямоугольник 36"/>
          <p:cNvSpPr/>
          <p:nvPr/>
        </p:nvSpPr>
        <p:spPr>
          <a:xfrm>
            <a:off x="5120755" y="1433281"/>
            <a:ext cx="1830385" cy="1939633"/>
          </a:xfrm>
          <a:prstGeom prst="rect">
            <a:avLst/>
          </a:prstGeom>
          <a:noFill/>
          <a:ln w="19050">
            <a:solidFill>
              <a:srgbClr val="192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8" name="TextBox 37"/>
          <p:cNvSpPr txBox="1"/>
          <p:nvPr/>
        </p:nvSpPr>
        <p:spPr>
          <a:xfrm>
            <a:off x="4335970" y="4069055"/>
            <a:ext cx="1839435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k-KZ" sz="1200" b="1" dirty="0"/>
              <a:t>Расширение </a:t>
            </a:r>
            <a:r>
              <a:rPr lang="ru-RU" sz="1200" b="1" dirty="0"/>
              <a:t> лаборатории</a:t>
            </a:r>
            <a:endParaRPr lang="en-US" sz="1200" b="1" dirty="0"/>
          </a:p>
          <a:p>
            <a:r>
              <a:rPr lang="en-US" sz="1200" b="1" dirty="0">
                <a:ea typeface="+mn-lt"/>
                <a:cs typeface="+mn-lt"/>
              </a:rPr>
              <a:t>Industry 4.0</a:t>
            </a:r>
            <a:r>
              <a:rPr lang="ru-KZ" sz="1200" b="1" dirty="0">
                <a:ea typeface="+mn-lt"/>
                <a:cs typeface="+mn-lt"/>
              </a:rPr>
              <a:t> на</a:t>
            </a:r>
            <a:endParaRPr lang="en-US" sz="1200" b="1" dirty="0">
              <a:ea typeface="+mn-lt"/>
              <a:cs typeface="+mn-lt"/>
            </a:endParaRPr>
          </a:p>
          <a:p>
            <a:r>
              <a:rPr lang="ru-KZ" sz="1200" b="1" dirty="0">
                <a:ea typeface="+mn-lt"/>
                <a:cs typeface="+mn-lt"/>
              </a:rPr>
              <a:t> </a:t>
            </a:r>
            <a:r>
              <a:rPr lang="en-US" sz="1200" b="1" dirty="0">
                <a:ea typeface="+mn-lt"/>
                <a:cs typeface="+mn-lt"/>
              </a:rPr>
              <a:t>~</a:t>
            </a:r>
            <a:r>
              <a:rPr lang="ru-KZ" sz="1200" b="1" dirty="0">
                <a:ea typeface="+mn-lt"/>
                <a:cs typeface="+mn-lt"/>
              </a:rPr>
              <a:t>100 </a:t>
            </a:r>
            <a:r>
              <a:rPr lang="ru-KZ" sz="1200" b="1" dirty="0" err="1">
                <a:ea typeface="+mn-lt"/>
                <a:cs typeface="+mn-lt"/>
              </a:rPr>
              <a:t>млн.тг</a:t>
            </a:r>
            <a:r>
              <a:rPr lang="ru-KZ" sz="1200" b="1" dirty="0">
                <a:ea typeface="+mn-lt"/>
                <a:cs typeface="+mn-lt"/>
              </a:rPr>
              <a:t>. :</a:t>
            </a:r>
            <a:endParaRPr lang="kk-KZ" sz="1200" b="1" dirty="0"/>
          </a:p>
          <a:p>
            <a:pPr lvl="0"/>
            <a:r>
              <a:rPr lang="en-US" sz="1200" dirty="0"/>
              <a:t>-</a:t>
            </a:r>
            <a:r>
              <a:rPr lang="en-US" sz="1200" dirty="0" err="1"/>
              <a:t>OpenRAN</a:t>
            </a:r>
            <a:endParaRPr lang="en-US" sz="1200" dirty="0"/>
          </a:p>
          <a:p>
            <a:pPr lvl="0"/>
            <a:r>
              <a:rPr lang="en-US" sz="1200" dirty="0"/>
              <a:t>-</a:t>
            </a:r>
            <a:r>
              <a:rPr lang="ru-KZ" sz="1200" dirty="0"/>
              <a:t>5</a:t>
            </a:r>
            <a:r>
              <a:rPr lang="en-US" sz="1200" dirty="0"/>
              <a:t>G</a:t>
            </a:r>
            <a:endParaRPr lang="kk-KZ" sz="1200" dirty="0">
              <a:ea typeface="Calibri"/>
              <a:cs typeface="Calibri"/>
            </a:endParaRPr>
          </a:p>
          <a:p>
            <a:pPr lvl="0"/>
            <a:r>
              <a:rPr lang="en-US" sz="1200" dirty="0"/>
              <a:t>-</a:t>
            </a:r>
            <a:r>
              <a:rPr lang="ru-RU" sz="1200" dirty="0"/>
              <a:t>Кибербезопасность</a:t>
            </a:r>
            <a:endParaRPr lang="ru-RU" sz="1200" dirty="0">
              <a:ea typeface="Calibri"/>
              <a:cs typeface="Calibri"/>
            </a:endParaRPr>
          </a:p>
          <a:p>
            <a:pPr lvl="0"/>
            <a:r>
              <a:rPr lang="en-US" sz="1200" dirty="0"/>
              <a:t>-</a:t>
            </a:r>
            <a:r>
              <a:rPr lang="ru-RU" sz="1200" dirty="0"/>
              <a:t>Интернет вещей</a:t>
            </a:r>
            <a:endParaRPr lang="ru-RU" sz="1200" dirty="0">
              <a:ea typeface="Calibri"/>
              <a:cs typeface="Calibri"/>
            </a:endParaRPr>
          </a:p>
          <a:p>
            <a:pPr lvl="0"/>
            <a:endParaRPr lang="ru-RU" sz="14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977081" y="1433281"/>
            <a:ext cx="1830385" cy="1939633"/>
          </a:xfrm>
          <a:prstGeom prst="rect">
            <a:avLst/>
          </a:prstGeom>
          <a:noFill/>
          <a:ln w="19050">
            <a:solidFill>
              <a:srgbClr val="192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0" name="TextBox 39"/>
          <p:cNvSpPr txBox="1"/>
          <p:nvPr/>
        </p:nvSpPr>
        <p:spPr>
          <a:xfrm>
            <a:off x="3275467" y="1791161"/>
            <a:ext cx="1901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KZ" sz="1200" b="1" dirty="0"/>
              <a:t>Гранты на НИР</a:t>
            </a:r>
            <a:endParaRPr lang="ru-RU" sz="1200" b="1" dirty="0"/>
          </a:p>
          <a:p>
            <a:pPr marL="171450" lvl="0" indent="-171450">
              <a:buFontTx/>
              <a:buChar char="-"/>
            </a:pPr>
            <a:r>
              <a:rPr lang="ru-RU" sz="1200" b="0" dirty="0"/>
              <a:t>З</a:t>
            </a:r>
            <a:r>
              <a:rPr lang="ru-KZ" sz="1200" b="0" dirty="0"/>
              <a:t>а 2020-2022</a:t>
            </a:r>
          </a:p>
          <a:p>
            <a:pPr lvl="0"/>
            <a:r>
              <a:rPr lang="ru-KZ" sz="1200" b="1" dirty="0"/>
              <a:t>1 405 544 360 тенге</a:t>
            </a:r>
          </a:p>
          <a:p>
            <a:pPr lvl="0"/>
            <a:endParaRPr lang="ru-KZ" sz="1200" b="0" dirty="0"/>
          </a:p>
          <a:p>
            <a:pPr lvl="0"/>
            <a:r>
              <a:rPr lang="ru-KZ" sz="1200" dirty="0"/>
              <a:t>-за 2022 год реализовано</a:t>
            </a:r>
          </a:p>
          <a:p>
            <a:pPr lvl="0"/>
            <a:r>
              <a:rPr lang="ru-KZ" sz="1200" b="1" dirty="0"/>
              <a:t>598 462 155 тенге </a:t>
            </a:r>
          </a:p>
          <a:p>
            <a:pPr lvl="0"/>
            <a:r>
              <a:rPr lang="ru-KZ" sz="1200" b="1" dirty="0"/>
              <a:t>(23 проектов)</a:t>
            </a:r>
          </a:p>
          <a:p>
            <a:pPr lvl="0"/>
            <a:endParaRPr lang="ru-RU" sz="1200" b="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420220" y="3876014"/>
            <a:ext cx="1830385" cy="1939634"/>
          </a:xfrm>
          <a:prstGeom prst="rect">
            <a:avLst/>
          </a:prstGeom>
          <a:noFill/>
          <a:ln w="19050">
            <a:solidFill>
              <a:srgbClr val="192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2" name="TextBox 41"/>
          <p:cNvSpPr txBox="1"/>
          <p:nvPr/>
        </p:nvSpPr>
        <p:spPr>
          <a:xfrm>
            <a:off x="7002547" y="1650036"/>
            <a:ext cx="1904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/>
              <a:t>Лучший преподаватель ВУЗа 2022-2023</a:t>
            </a:r>
          </a:p>
          <a:p>
            <a:pPr marL="171450" indent="-171450">
              <a:buFontTx/>
              <a:buChar char="-"/>
            </a:pPr>
            <a:r>
              <a:rPr lang="kk-KZ" sz="1200" dirty="0"/>
              <a:t>Жакиев Н.К.</a:t>
            </a:r>
          </a:p>
          <a:p>
            <a:pPr marL="171450" indent="-171450">
              <a:buFontTx/>
              <a:buChar char="-"/>
            </a:pPr>
            <a:r>
              <a:rPr lang="kk-KZ" sz="1200" dirty="0"/>
              <a:t>Исмаилов Н.</a:t>
            </a:r>
          </a:p>
          <a:p>
            <a:r>
              <a:rPr lang="kk-KZ" sz="1200" b="1" dirty="0"/>
              <a:t>202</a:t>
            </a:r>
            <a:r>
              <a:rPr lang="ru-KZ" sz="1200" b="1" dirty="0"/>
              <a:t>0</a:t>
            </a:r>
            <a:r>
              <a:rPr lang="kk-KZ" sz="1200" b="1" dirty="0"/>
              <a:t>- 2022</a:t>
            </a:r>
          </a:p>
          <a:p>
            <a:r>
              <a:rPr lang="kk-KZ" sz="1200" dirty="0"/>
              <a:t>-Райхан Мади</a:t>
            </a:r>
            <a:r>
              <a:rPr lang="en-US" sz="1200" dirty="0"/>
              <a:t> (2022)</a:t>
            </a:r>
            <a:endParaRPr lang="kk-KZ" sz="1200" dirty="0"/>
          </a:p>
          <a:p>
            <a:r>
              <a:rPr lang="kk-KZ" sz="1200" dirty="0"/>
              <a:t>- Едилхан Дидар</a:t>
            </a:r>
            <a:r>
              <a:rPr lang="ru-KZ" sz="1200" dirty="0"/>
              <a:t> (2021)</a:t>
            </a:r>
          </a:p>
          <a:p>
            <a:r>
              <a:rPr lang="ru-KZ" sz="1200"/>
              <a:t>- Амиргалиев</a:t>
            </a:r>
            <a:r>
              <a:rPr lang="ru-KZ" sz="1200" dirty="0"/>
              <a:t> Б. (2020)</a:t>
            </a:r>
            <a:endParaRPr lang="kk-KZ" sz="1200" dirty="0"/>
          </a:p>
          <a:p>
            <a:endParaRPr lang="kk-KZ" sz="12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289598" y="3876014"/>
            <a:ext cx="1830385" cy="1939634"/>
          </a:xfrm>
          <a:prstGeom prst="rect">
            <a:avLst/>
          </a:prstGeom>
          <a:noFill/>
          <a:ln w="19050">
            <a:solidFill>
              <a:srgbClr val="192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TextBox 43"/>
          <p:cNvSpPr txBox="1"/>
          <p:nvPr/>
        </p:nvSpPr>
        <p:spPr>
          <a:xfrm>
            <a:off x="6144378" y="4153223"/>
            <a:ext cx="18709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KZ" sz="1100" b="1" dirty="0"/>
              <a:t>На рассмотрении 30 проектов в МНВО РК</a:t>
            </a:r>
            <a:r>
              <a:rPr lang="ru-KZ" sz="1100" dirty="0"/>
              <a:t>:</a:t>
            </a:r>
          </a:p>
          <a:p>
            <a:pPr lvl="0"/>
            <a:r>
              <a:rPr lang="ru-KZ" sz="1100" dirty="0"/>
              <a:t>-</a:t>
            </a:r>
            <a:r>
              <a:rPr lang="kk-KZ" sz="1100" dirty="0"/>
              <a:t>1</a:t>
            </a:r>
            <a:r>
              <a:rPr lang="ru-KZ" sz="1100" dirty="0"/>
              <a:t>7</a:t>
            </a:r>
            <a:r>
              <a:rPr lang="ru-RU" sz="1100" b="0" dirty="0"/>
              <a:t> </a:t>
            </a:r>
            <a:r>
              <a:rPr lang="ru-RU" sz="1100" dirty="0"/>
              <a:t>проектов ГФ</a:t>
            </a:r>
            <a:endParaRPr lang="ru-KZ" sz="1100" dirty="0"/>
          </a:p>
          <a:p>
            <a:pPr lvl="0"/>
            <a:r>
              <a:rPr lang="ru-KZ" sz="1100" dirty="0"/>
              <a:t>-7</a:t>
            </a:r>
            <a:r>
              <a:rPr lang="ru-RU" sz="1100" dirty="0"/>
              <a:t> проектов молодых ученых</a:t>
            </a:r>
            <a:endParaRPr lang="ru-KZ" sz="1100" dirty="0"/>
          </a:p>
          <a:p>
            <a:pPr lvl="0"/>
            <a:r>
              <a:rPr lang="ru-KZ" sz="1100" b="0" dirty="0"/>
              <a:t>-6 проектов </a:t>
            </a:r>
            <a:r>
              <a:rPr lang="ru-KZ" sz="1100" b="0" dirty="0" err="1"/>
              <a:t>пост</a:t>
            </a:r>
            <a:r>
              <a:rPr lang="ru-KZ" sz="1100" dirty="0" err="1"/>
              <a:t>док</a:t>
            </a:r>
            <a:endParaRPr lang="ru-RU" sz="1100" b="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158978" y="3876014"/>
            <a:ext cx="1830385" cy="1939634"/>
          </a:xfrm>
          <a:prstGeom prst="rect">
            <a:avLst/>
          </a:prstGeom>
          <a:noFill/>
          <a:ln w="19050">
            <a:solidFill>
              <a:srgbClr val="192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7" name="Прямоугольник 46"/>
          <p:cNvSpPr/>
          <p:nvPr/>
        </p:nvSpPr>
        <p:spPr>
          <a:xfrm>
            <a:off x="8015304" y="3876014"/>
            <a:ext cx="1830385" cy="1939634"/>
          </a:xfrm>
          <a:prstGeom prst="rect">
            <a:avLst/>
          </a:prstGeom>
          <a:noFill/>
          <a:ln w="19050">
            <a:solidFill>
              <a:srgbClr val="192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8" name="Прямоугольник 77"/>
          <p:cNvSpPr/>
          <p:nvPr/>
        </p:nvSpPr>
        <p:spPr>
          <a:xfrm>
            <a:off x="8857433" y="1433281"/>
            <a:ext cx="1980004" cy="1939633"/>
          </a:xfrm>
          <a:prstGeom prst="rect">
            <a:avLst/>
          </a:prstGeom>
          <a:noFill/>
          <a:ln w="19050">
            <a:solidFill>
              <a:srgbClr val="192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9" name="TextBox 78"/>
          <p:cNvSpPr txBox="1"/>
          <p:nvPr/>
        </p:nvSpPr>
        <p:spPr>
          <a:xfrm>
            <a:off x="5217774" y="1723030"/>
            <a:ext cx="1783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/>
              <a:t>AITU</a:t>
            </a:r>
            <a:r>
              <a:rPr lang="kk-KZ" sz="1200" b="1" dirty="0"/>
              <a:t> </a:t>
            </a:r>
            <a:r>
              <a:rPr lang="en-US" sz="1200" b="1" dirty="0"/>
              <a:t>– </a:t>
            </a:r>
            <a:r>
              <a:rPr lang="kk-KZ" sz="1200" b="1" dirty="0"/>
              <a:t>учредитель</a:t>
            </a:r>
            <a:r>
              <a:rPr lang="en-US" sz="1200" b="1" dirty="0"/>
              <a:t> 2-x</a:t>
            </a:r>
            <a:r>
              <a:rPr lang="kk-KZ" sz="1200" b="1" dirty="0"/>
              <a:t> научных журналов</a:t>
            </a:r>
            <a:r>
              <a:rPr lang="en-US" sz="1200" b="1" dirty="0"/>
              <a:t>:</a:t>
            </a:r>
            <a:endParaRPr lang="ru-RU" sz="1200" b="1" dirty="0"/>
          </a:p>
          <a:p>
            <a:pPr lvl="0"/>
            <a:endParaRPr lang="kk-KZ" sz="1200" b="1" dirty="0"/>
          </a:p>
          <a:p>
            <a:pPr lvl="0"/>
            <a:r>
              <a:rPr lang="en-US" sz="1200" dirty="0"/>
              <a:t>1 Scientific J. AITU</a:t>
            </a:r>
            <a:r>
              <a:rPr lang="ru-KZ" sz="1200" dirty="0"/>
              <a:t> (вошел в КОКСОН)</a:t>
            </a:r>
            <a:endParaRPr lang="en-US" sz="1200" dirty="0"/>
          </a:p>
          <a:p>
            <a:pPr lvl="0"/>
            <a:r>
              <a:rPr lang="en-US" sz="1200" dirty="0"/>
              <a:t>2 Int. Sci. J. Transfer of Innovative Technologies</a:t>
            </a:r>
            <a:r>
              <a:rPr lang="ru-RU" sz="1200" dirty="0"/>
              <a:t> 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9895657" y="3876014"/>
            <a:ext cx="1830385" cy="1939634"/>
          </a:xfrm>
          <a:prstGeom prst="rect">
            <a:avLst/>
          </a:prstGeom>
          <a:noFill/>
          <a:ln w="19050">
            <a:solidFill>
              <a:srgbClr val="192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8" name="Пятиугольник 87"/>
          <p:cNvSpPr/>
          <p:nvPr/>
        </p:nvSpPr>
        <p:spPr>
          <a:xfrm rot="5400000">
            <a:off x="3243357" y="1345032"/>
            <a:ext cx="579314" cy="307729"/>
          </a:xfrm>
          <a:prstGeom prst="homePlate">
            <a:avLst>
              <a:gd name="adj" fmla="val 2238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90" name="Пятиугольник 89"/>
          <p:cNvSpPr/>
          <p:nvPr/>
        </p:nvSpPr>
        <p:spPr>
          <a:xfrm rot="5400000">
            <a:off x="5080060" y="1345032"/>
            <a:ext cx="579314" cy="307729"/>
          </a:xfrm>
          <a:prstGeom prst="homePlate">
            <a:avLst>
              <a:gd name="adj" fmla="val 2238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7CD69B0-333B-4D9C-BAF6-A6BCB12ED0BF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5EDC9302-39F7-4FD5-B756-6693849B2DAF}"/>
              </a:ext>
            </a:extLst>
          </p:cNvPr>
          <p:cNvSpPr/>
          <p:nvPr/>
        </p:nvSpPr>
        <p:spPr>
          <a:xfrm>
            <a:off x="979636" y="214262"/>
            <a:ext cx="10539264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ea typeface="+mn-lt"/>
                <a:cs typeface="+mn-lt"/>
              </a:rPr>
              <a:t>Итоги НИР университета за </a:t>
            </a:r>
            <a:r>
              <a:rPr lang="en-US" sz="2000" b="1">
                <a:solidFill>
                  <a:schemeClr val="bg1"/>
                </a:solidFill>
                <a:ea typeface="+mn-lt"/>
                <a:cs typeface="+mn-lt"/>
              </a:rPr>
              <a:t>2022 </a:t>
            </a:r>
            <a:r>
              <a:rPr lang="kk-KZ" sz="2000" b="1">
                <a:solidFill>
                  <a:schemeClr val="bg1"/>
                </a:solidFill>
                <a:ea typeface="+mn-lt"/>
                <a:cs typeface="+mn-lt"/>
              </a:rPr>
              <a:t>год</a:t>
            </a:r>
            <a:endParaRPr lang="ru-RU" sz="2000" b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0759D491-2149-48A1-B8BB-ADB67CD42EED}"/>
              </a:ext>
            </a:extLst>
          </p:cNvPr>
          <p:cNvSpPr/>
          <p:nvPr/>
        </p:nvSpPr>
        <p:spPr>
          <a:xfrm>
            <a:off x="11796506" y="115081"/>
            <a:ext cx="206809" cy="6717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ятиугольник 55"/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B7FB085-32DF-4B0A-A7CC-0BE432E93F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72" y="1552690"/>
            <a:ext cx="166748" cy="166748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F648222-27F1-4D1C-8CBC-3DBE20FD3AA8}"/>
              </a:ext>
            </a:extLst>
          </p:cNvPr>
          <p:cNvGrpSpPr/>
          <p:nvPr/>
        </p:nvGrpSpPr>
        <p:grpSpPr>
          <a:xfrm>
            <a:off x="1505376" y="1209239"/>
            <a:ext cx="307729" cy="579314"/>
            <a:chOff x="1892545" y="1209239"/>
            <a:chExt cx="307729" cy="579314"/>
          </a:xfrm>
        </p:grpSpPr>
        <p:sp>
          <p:nvSpPr>
            <p:cNvPr id="49" name="Пятиугольник 48"/>
            <p:cNvSpPr/>
            <p:nvPr/>
          </p:nvSpPr>
          <p:spPr>
            <a:xfrm rot="5400000">
              <a:off x="1756753" y="1345031"/>
              <a:ext cx="579314" cy="307729"/>
            </a:xfrm>
            <a:prstGeom prst="homePlate">
              <a:avLst>
                <a:gd name="adj" fmla="val 22381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767" y="1524192"/>
              <a:ext cx="166748" cy="166748"/>
            </a:xfrm>
            <a:prstGeom prst="rect">
              <a:avLst/>
            </a:prstGeom>
          </p:spPr>
        </p:pic>
      </p:grpSp>
      <p:sp>
        <p:nvSpPr>
          <p:cNvPr id="65" name="TextBox 64"/>
          <p:cNvSpPr txBox="1"/>
          <p:nvPr/>
        </p:nvSpPr>
        <p:spPr>
          <a:xfrm>
            <a:off x="7037690" y="1383948"/>
            <a:ext cx="313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+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79" y="1552690"/>
            <a:ext cx="166748" cy="166748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8957000" y="1397596"/>
            <a:ext cx="313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60" name="Пятиугольник 89">
            <a:extLst>
              <a:ext uri="{FF2B5EF4-FFF2-40B4-BE49-F238E27FC236}">
                <a16:creationId xmlns:a16="http://schemas.microsoft.com/office/drawing/2014/main" id="{A6B5D7DF-5340-4CC1-AE35-FB8DF6BFC231}"/>
              </a:ext>
            </a:extLst>
          </p:cNvPr>
          <p:cNvSpPr/>
          <p:nvPr/>
        </p:nvSpPr>
        <p:spPr>
          <a:xfrm rot="5400000">
            <a:off x="7009385" y="1301445"/>
            <a:ext cx="579314" cy="307729"/>
          </a:xfrm>
          <a:prstGeom prst="homePlate">
            <a:avLst>
              <a:gd name="adj" fmla="val 2238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3A75B5D0-1EB5-4918-B326-9915BFDCF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771" y="1485275"/>
            <a:ext cx="166748" cy="166748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91108B7D-3488-4547-825B-FAC1632E5106}"/>
              </a:ext>
            </a:extLst>
          </p:cNvPr>
          <p:cNvSpPr txBox="1"/>
          <p:nvPr/>
        </p:nvSpPr>
        <p:spPr>
          <a:xfrm>
            <a:off x="2390508" y="4131224"/>
            <a:ext cx="1884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Внутривузовские гранты</a:t>
            </a:r>
            <a:r>
              <a:rPr lang="en-US" sz="1200" b="1" dirty="0"/>
              <a:t> ATIU</a:t>
            </a:r>
            <a:r>
              <a:rPr lang="ru-RU" sz="1200" b="1" dirty="0"/>
              <a:t> на исследования</a:t>
            </a:r>
          </a:p>
          <a:p>
            <a:r>
              <a:rPr lang="en-US" sz="1200" dirty="0"/>
              <a:t>4 </a:t>
            </a:r>
            <a:r>
              <a:rPr lang="kk-KZ" sz="1200" dirty="0"/>
              <a:t>млн тг (2021)</a:t>
            </a:r>
            <a:endParaRPr lang="ru-RU" sz="1200" dirty="0"/>
          </a:p>
          <a:p>
            <a:r>
              <a:rPr lang="ru-RU" sz="1200" dirty="0"/>
              <a:t>5 млн. </a:t>
            </a:r>
            <a:r>
              <a:rPr lang="ru-RU" sz="1200" dirty="0" err="1"/>
              <a:t>тг</a:t>
            </a:r>
            <a:r>
              <a:rPr lang="ru-RU" sz="1200" dirty="0"/>
              <a:t> (2022)</a:t>
            </a:r>
          </a:p>
          <a:p>
            <a:r>
              <a:rPr lang="ru-RU" sz="1200" dirty="0"/>
              <a:t>5 млн. </a:t>
            </a:r>
            <a:r>
              <a:rPr lang="ru-RU" sz="1200" dirty="0" err="1"/>
              <a:t>тг</a:t>
            </a:r>
            <a:r>
              <a:rPr lang="ru-RU" sz="1200" dirty="0"/>
              <a:t> (2023)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7B8AC1E-9E63-48BB-97CC-235460895780}"/>
              </a:ext>
            </a:extLst>
          </p:cNvPr>
          <p:cNvSpPr txBox="1"/>
          <p:nvPr/>
        </p:nvSpPr>
        <p:spPr>
          <a:xfrm>
            <a:off x="8942360" y="1676982"/>
            <a:ext cx="1785894" cy="17081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kk-KZ" sz="1050" b="1" dirty="0"/>
              <a:t>Проведено 7</a:t>
            </a:r>
            <a:r>
              <a:rPr lang="ru-KZ" sz="1050" b="1" dirty="0"/>
              <a:t> </a:t>
            </a:r>
            <a:r>
              <a:rPr lang="kk-KZ" sz="1050" b="1" dirty="0"/>
              <a:t>Хакатон</a:t>
            </a:r>
            <a:r>
              <a:rPr lang="ru-KZ" sz="1050" b="1" dirty="0" err="1"/>
              <a:t>ов</a:t>
            </a:r>
            <a:endParaRPr lang="ru-KZ" sz="1050" b="1" dirty="0"/>
          </a:p>
          <a:p>
            <a:r>
              <a:rPr lang="ru-RU" sz="1050" b="1" dirty="0"/>
              <a:t>Общий призовой фонд – 13,25</a:t>
            </a:r>
            <a:r>
              <a:rPr lang="en-US" sz="1050" b="1" dirty="0"/>
              <a:t> </a:t>
            </a:r>
            <a:r>
              <a:rPr lang="ru-RU" sz="1050" b="1" dirty="0"/>
              <a:t>млн </a:t>
            </a:r>
            <a:r>
              <a:rPr lang="ru-RU" sz="1050" b="1" dirty="0" err="1"/>
              <a:t>тг</a:t>
            </a:r>
            <a:r>
              <a:rPr lang="ru-RU" sz="1050" b="1" dirty="0"/>
              <a:t>., </a:t>
            </a:r>
            <a:r>
              <a:rPr lang="kk-KZ" sz="1050" dirty="0"/>
              <a:t>призы</a:t>
            </a:r>
            <a:r>
              <a:rPr lang="ru-RU" sz="1050" dirty="0"/>
              <a:t> от спонсоров, оплачиваемые стажировки (</a:t>
            </a:r>
            <a:r>
              <a:rPr lang="ru-RU" sz="1050" dirty="0" err="1"/>
              <a:t>Казаэроспейс</a:t>
            </a:r>
            <a:r>
              <a:rPr lang="ru-RU" sz="1050" dirty="0"/>
              <a:t>, </a:t>
            </a:r>
            <a:r>
              <a:rPr lang="en-US" sz="1050" dirty="0"/>
              <a:t>BNB Chain, </a:t>
            </a:r>
            <a:r>
              <a:rPr lang="en-US" sz="1050" dirty="0" err="1"/>
              <a:t>Egistiс</a:t>
            </a:r>
            <a:r>
              <a:rPr lang="en-US" sz="1050" dirty="0"/>
              <a:t>, </a:t>
            </a:r>
            <a:r>
              <a:rPr lang="en-US" sz="1050" dirty="0" err="1"/>
              <a:t>KazDream</a:t>
            </a:r>
            <a:r>
              <a:rPr lang="en-US" sz="1050" dirty="0"/>
              <a:t> Technologies, ФНН, British Council</a:t>
            </a:r>
            <a:r>
              <a:rPr lang="ru-RU" sz="1050" dirty="0"/>
              <a:t>)</a:t>
            </a:r>
          </a:p>
          <a:p>
            <a:r>
              <a:rPr lang="ru-RU" sz="1050" b="1" dirty="0">
                <a:cs typeface="Calibri"/>
              </a:rPr>
              <a:t>Решены 1</a:t>
            </a:r>
            <a:r>
              <a:rPr lang="en-US" sz="1050" b="1" dirty="0">
                <a:cs typeface="Calibri"/>
              </a:rPr>
              <a:t>5</a:t>
            </a:r>
            <a:r>
              <a:rPr lang="ru-RU" sz="1050" b="1" dirty="0">
                <a:cs typeface="Calibri"/>
              </a:rPr>
              <a:t> задач бизнеса на А</a:t>
            </a:r>
            <a:r>
              <a:rPr lang="en-US" sz="1050" b="1" dirty="0">
                <a:cs typeface="Calibri"/>
              </a:rPr>
              <a:t>ITU Project Challenge</a:t>
            </a:r>
            <a:endParaRPr lang="ru-RU" sz="1050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4FD847C-F5BD-4D47-B492-520036B8F4A4}"/>
              </a:ext>
            </a:extLst>
          </p:cNvPr>
          <p:cNvSpPr txBox="1"/>
          <p:nvPr/>
        </p:nvSpPr>
        <p:spPr>
          <a:xfrm>
            <a:off x="9959202" y="4146719"/>
            <a:ext cx="16291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/>
              <a:t>Конференция </a:t>
            </a:r>
            <a:r>
              <a:rPr lang="en-US" sz="1200" b="1" dirty="0"/>
              <a:t>IEEE</a:t>
            </a:r>
            <a:r>
              <a:rPr lang="kk-KZ" sz="1200" b="1" dirty="0"/>
              <a:t> </a:t>
            </a:r>
            <a:r>
              <a:rPr lang="en-US" sz="1200" b="1" dirty="0"/>
              <a:t>Smart Information Systems and Technologies</a:t>
            </a:r>
          </a:p>
          <a:p>
            <a:pPr lvl="0"/>
            <a:r>
              <a:rPr lang="en-US" sz="1200" b="1" dirty="0"/>
              <a:t>(28-30 Apr SIST202</a:t>
            </a:r>
            <a:r>
              <a:rPr lang="ru-RU" sz="1200" b="1" dirty="0"/>
              <a:t>2</a:t>
            </a:r>
            <a:r>
              <a:rPr lang="en-US" sz="1200" b="1" dirty="0"/>
              <a:t>)</a:t>
            </a:r>
            <a:endParaRPr lang="en-US" sz="1200" dirty="0"/>
          </a:p>
          <a:p>
            <a:pPr lvl="0"/>
            <a:r>
              <a:rPr lang="en-US" sz="1200" b="1" dirty="0"/>
              <a:t>Scopus/IEEE</a:t>
            </a:r>
            <a:endParaRPr lang="ru-KZ" sz="1200" b="1" dirty="0"/>
          </a:p>
          <a:p>
            <a:pPr lvl="0"/>
            <a:r>
              <a:rPr lang="ru-KZ" sz="1200" b="1" dirty="0"/>
              <a:t>122 статей из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268</a:t>
            </a:r>
            <a:endParaRPr lang="ru-RU" sz="1200" b="1" dirty="0"/>
          </a:p>
        </p:txBody>
      </p:sp>
      <p:sp>
        <p:nvSpPr>
          <p:cNvPr id="87" name="Пятиугольник 89">
            <a:extLst>
              <a:ext uri="{FF2B5EF4-FFF2-40B4-BE49-F238E27FC236}">
                <a16:creationId xmlns:a16="http://schemas.microsoft.com/office/drawing/2014/main" id="{43A580A3-D03C-402A-9961-6A313AB29B1C}"/>
              </a:ext>
            </a:extLst>
          </p:cNvPr>
          <p:cNvSpPr/>
          <p:nvPr/>
        </p:nvSpPr>
        <p:spPr>
          <a:xfrm rot="5400000">
            <a:off x="8807770" y="1297155"/>
            <a:ext cx="579314" cy="307729"/>
          </a:xfrm>
          <a:prstGeom prst="homePlate">
            <a:avLst>
              <a:gd name="adj" fmla="val 2238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BF72C417-6CAE-4749-92A7-45140546F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156" y="1480985"/>
            <a:ext cx="166748" cy="166748"/>
          </a:xfrm>
          <a:prstGeom prst="rect">
            <a:avLst/>
          </a:prstGeom>
        </p:spPr>
      </p:pic>
      <p:sp>
        <p:nvSpPr>
          <p:cNvPr id="64" name="Пятиугольник 48">
            <a:extLst>
              <a:ext uri="{FF2B5EF4-FFF2-40B4-BE49-F238E27FC236}">
                <a16:creationId xmlns:a16="http://schemas.microsoft.com/office/drawing/2014/main" id="{34FB057B-261B-4180-B3FD-70F8F2A18777}"/>
              </a:ext>
            </a:extLst>
          </p:cNvPr>
          <p:cNvSpPr/>
          <p:nvPr/>
        </p:nvSpPr>
        <p:spPr>
          <a:xfrm rot="5400000">
            <a:off x="4330406" y="3664043"/>
            <a:ext cx="579314" cy="307729"/>
          </a:xfrm>
          <a:prstGeom prst="homePlate">
            <a:avLst>
              <a:gd name="adj" fmla="val 2238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94BD9F51-08B3-484F-AD0A-D8A8822E1F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20" y="3843204"/>
            <a:ext cx="166748" cy="166748"/>
          </a:xfrm>
          <a:prstGeom prst="rect">
            <a:avLst/>
          </a:prstGeom>
        </p:spPr>
      </p:pic>
      <p:sp>
        <p:nvSpPr>
          <p:cNvPr id="67" name="Пятиугольник 48">
            <a:extLst>
              <a:ext uri="{FF2B5EF4-FFF2-40B4-BE49-F238E27FC236}">
                <a16:creationId xmlns:a16="http://schemas.microsoft.com/office/drawing/2014/main" id="{1A673100-1B53-4C3F-91E5-BDB919B44FDE}"/>
              </a:ext>
            </a:extLst>
          </p:cNvPr>
          <p:cNvSpPr/>
          <p:nvPr/>
        </p:nvSpPr>
        <p:spPr>
          <a:xfrm rot="5400000">
            <a:off x="6272147" y="3676111"/>
            <a:ext cx="579314" cy="307729"/>
          </a:xfrm>
          <a:prstGeom prst="homePlate">
            <a:avLst>
              <a:gd name="adj" fmla="val 2238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F8AE82F4-5CB6-4250-A6C3-8A8D4814C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61" y="3855272"/>
            <a:ext cx="166748" cy="166748"/>
          </a:xfrm>
          <a:prstGeom prst="rect">
            <a:avLst/>
          </a:prstGeom>
        </p:spPr>
      </p:pic>
      <p:sp>
        <p:nvSpPr>
          <p:cNvPr id="74" name="Пятиугольник 48">
            <a:extLst>
              <a:ext uri="{FF2B5EF4-FFF2-40B4-BE49-F238E27FC236}">
                <a16:creationId xmlns:a16="http://schemas.microsoft.com/office/drawing/2014/main" id="{7E30D305-A9DE-45DB-87DA-6DB0A1B45F9B}"/>
              </a:ext>
            </a:extLst>
          </p:cNvPr>
          <p:cNvSpPr/>
          <p:nvPr/>
        </p:nvSpPr>
        <p:spPr>
          <a:xfrm rot="5400000">
            <a:off x="9960673" y="3664042"/>
            <a:ext cx="579314" cy="307729"/>
          </a:xfrm>
          <a:prstGeom prst="homePlate">
            <a:avLst>
              <a:gd name="adj" fmla="val 2238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C26EA612-88AF-4528-9BF2-4D32A2D352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87" y="3843203"/>
            <a:ext cx="166748" cy="166748"/>
          </a:xfrm>
          <a:prstGeom prst="rect">
            <a:avLst/>
          </a:prstGeom>
        </p:spPr>
      </p:pic>
      <p:sp>
        <p:nvSpPr>
          <p:cNvPr id="81" name="Пятиугольник 48">
            <a:extLst>
              <a:ext uri="{FF2B5EF4-FFF2-40B4-BE49-F238E27FC236}">
                <a16:creationId xmlns:a16="http://schemas.microsoft.com/office/drawing/2014/main" id="{3AC46669-7910-4B4D-80A8-CD112A132F7C}"/>
              </a:ext>
            </a:extLst>
          </p:cNvPr>
          <p:cNvSpPr/>
          <p:nvPr/>
        </p:nvSpPr>
        <p:spPr>
          <a:xfrm rot="5400000">
            <a:off x="8066710" y="3664042"/>
            <a:ext cx="579314" cy="307729"/>
          </a:xfrm>
          <a:prstGeom prst="homePlate">
            <a:avLst>
              <a:gd name="adj" fmla="val 2238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B05D224E-A099-4787-83A4-8262DEA972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724" y="3843203"/>
            <a:ext cx="166748" cy="16674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0FB9CC98-FEB0-4AAE-AF29-846B7DE59302}"/>
              </a:ext>
            </a:extLst>
          </p:cNvPr>
          <p:cNvSpPr txBox="1"/>
          <p:nvPr/>
        </p:nvSpPr>
        <p:spPr>
          <a:xfrm>
            <a:off x="8015304" y="4133037"/>
            <a:ext cx="1904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/>
              <a:t>П</a:t>
            </a:r>
            <a:r>
              <a:rPr lang="ru-KZ" sz="1200" b="1" dirty="0" err="1"/>
              <a:t>овышение</a:t>
            </a:r>
            <a:r>
              <a:rPr lang="ru-KZ" sz="1200" b="1" dirty="0"/>
              <a:t> публикационной активности:</a:t>
            </a:r>
          </a:p>
          <a:p>
            <a:r>
              <a:rPr lang="en-US" sz="1200" b="1" dirty="0"/>
              <a:t>- </a:t>
            </a:r>
            <a:r>
              <a:rPr lang="ru-KZ" sz="1200" b="1" dirty="0"/>
              <a:t>154 статей в </a:t>
            </a:r>
            <a:r>
              <a:rPr lang="en-US" sz="1200" b="1" dirty="0"/>
              <a:t>Scopus</a:t>
            </a:r>
          </a:p>
          <a:p>
            <a:r>
              <a:rPr lang="en-US" sz="1200" b="1" dirty="0"/>
              <a:t>- 46</a:t>
            </a:r>
            <a:r>
              <a:rPr lang="ru-KZ" sz="1200" b="1" dirty="0"/>
              <a:t> статей в </a:t>
            </a:r>
            <a:r>
              <a:rPr lang="en-US" sz="1200" b="1" dirty="0" err="1"/>
              <a:t>WoS</a:t>
            </a:r>
            <a:endParaRPr lang="en-US" sz="1200" b="1" dirty="0"/>
          </a:p>
          <a:p>
            <a:r>
              <a:rPr lang="en-US" sz="1200" b="1" dirty="0"/>
              <a:t>- 63 </a:t>
            </a:r>
            <a:r>
              <a:rPr lang="ru-KZ" sz="1200" b="1" dirty="0"/>
              <a:t>статей в КОКСОН</a:t>
            </a:r>
            <a:endParaRPr lang="en-US" sz="1200" b="1" dirty="0"/>
          </a:p>
          <a:p>
            <a:endParaRPr lang="kk-KZ" sz="1200" b="1" dirty="0"/>
          </a:p>
          <a:p>
            <a:endParaRPr lang="ru-RU" sz="1200" b="1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3BDBCD20-118B-4738-B201-F42C864DDB47}"/>
              </a:ext>
            </a:extLst>
          </p:cNvPr>
          <p:cNvSpPr/>
          <p:nvPr/>
        </p:nvSpPr>
        <p:spPr>
          <a:xfrm>
            <a:off x="537611" y="3900517"/>
            <a:ext cx="1830385" cy="1939633"/>
          </a:xfrm>
          <a:prstGeom prst="rect">
            <a:avLst/>
          </a:prstGeom>
          <a:noFill/>
          <a:ln w="19050">
            <a:solidFill>
              <a:srgbClr val="192F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26526B4-B40B-4136-8996-69F8599F8917}"/>
              </a:ext>
            </a:extLst>
          </p:cNvPr>
          <p:cNvSpPr txBox="1"/>
          <p:nvPr/>
        </p:nvSpPr>
        <p:spPr>
          <a:xfrm>
            <a:off x="532751" y="4207912"/>
            <a:ext cx="1816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ea typeface="+mn-lt"/>
                <a:cs typeface="+mn-lt"/>
              </a:rPr>
              <a:t>AITU c</a:t>
            </a:r>
            <a:r>
              <a:rPr lang="ru-RU" sz="1200" b="1" dirty="0">
                <a:ea typeface="+mn-lt"/>
                <a:cs typeface="+mn-lt"/>
              </a:rPr>
              <a:t>о</a:t>
            </a:r>
            <a:r>
              <a:rPr lang="en-US" sz="1200" b="1" dirty="0">
                <a:ea typeface="+mn-lt"/>
                <a:cs typeface="+mn-lt"/>
              </a:rPr>
              <a:t>-</a:t>
            </a:r>
            <a:r>
              <a:rPr lang="ru-RU" sz="1200" b="1" dirty="0">
                <a:ea typeface="+mn-lt"/>
                <a:cs typeface="+mn-lt"/>
              </a:rPr>
              <a:t>организатор</a:t>
            </a:r>
            <a:r>
              <a:rPr lang="en-US" sz="1200" b="1" dirty="0">
                <a:ea typeface="+mn-lt"/>
                <a:cs typeface="+mn-lt"/>
              </a:rPr>
              <a:t> 2-x</a:t>
            </a:r>
            <a:r>
              <a:rPr lang="ru-RU" sz="1200" b="1" dirty="0">
                <a:ea typeface="+mn-lt"/>
                <a:cs typeface="+mn-lt"/>
              </a:rPr>
              <a:t> конференций</a:t>
            </a:r>
            <a:r>
              <a:rPr lang="en-US" sz="1200" b="1" dirty="0">
                <a:ea typeface="+mn-lt"/>
                <a:cs typeface="+mn-lt"/>
              </a:rPr>
              <a:t>:</a:t>
            </a:r>
          </a:p>
          <a:p>
            <a:pPr lvl="0"/>
            <a:endParaRPr lang="ru-RU" sz="1200" b="1" dirty="0">
              <a:ea typeface="+mn-lt"/>
              <a:cs typeface="+mn-lt"/>
            </a:endParaRPr>
          </a:p>
          <a:p>
            <a:pPr lvl="0"/>
            <a:r>
              <a:rPr lang="en-US" sz="1200" b="1" dirty="0">
                <a:ea typeface="+mn-lt"/>
                <a:cs typeface="+mn-lt"/>
              </a:rPr>
              <a:t>1 </a:t>
            </a:r>
            <a:r>
              <a:rPr lang="ru-RU" sz="1200" b="1" dirty="0">
                <a:ea typeface="+mn-lt"/>
                <a:cs typeface="+mn-lt"/>
              </a:rPr>
              <a:t>Львовская</a:t>
            </a:r>
            <a:r>
              <a:rPr lang="ru-KZ" sz="1200" b="1" dirty="0">
                <a:ea typeface="+mn-lt"/>
                <a:cs typeface="+mn-lt"/>
              </a:rPr>
              <a:t> </a:t>
            </a:r>
            <a:r>
              <a:rPr lang="ru-RU" sz="1200" b="1" dirty="0">
                <a:ea typeface="+mn-lt"/>
                <a:cs typeface="+mn-lt"/>
              </a:rPr>
              <a:t> политехника </a:t>
            </a:r>
            <a:r>
              <a:rPr lang="en-US" sz="1200" b="1" dirty="0">
                <a:ea typeface="+mn-lt"/>
                <a:cs typeface="+mn-lt"/>
              </a:rPr>
              <a:t>TCSET 2022</a:t>
            </a:r>
            <a:endParaRPr lang="ru-RU" sz="1200" b="1" dirty="0">
              <a:ea typeface="+mn-lt"/>
              <a:cs typeface="+mn-lt"/>
            </a:endParaRPr>
          </a:p>
          <a:p>
            <a:pPr lvl="0"/>
            <a:r>
              <a:rPr lang="en-US" sz="1200" b="1" dirty="0">
                <a:ea typeface="+mn-lt"/>
                <a:cs typeface="+mn-lt"/>
              </a:rPr>
              <a:t>2 </a:t>
            </a:r>
            <a:r>
              <a:rPr lang="ru-RU" sz="1200" b="1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Черкасский гос. техн. Университет</a:t>
            </a:r>
            <a:r>
              <a:rPr lang="ru-KZ" sz="1200" b="1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sz="1200" b="1" dirty="0">
              <a:ea typeface="+mn-lt"/>
              <a:cs typeface="+mn-lt"/>
            </a:endParaRPr>
          </a:p>
          <a:p>
            <a:pPr lvl="0"/>
            <a:endParaRPr lang="ru-RU" sz="1200" dirty="0"/>
          </a:p>
        </p:txBody>
      </p: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6897AE6-8AA1-494E-B08A-6A3BA90A737F}"/>
              </a:ext>
            </a:extLst>
          </p:cNvPr>
          <p:cNvGrpSpPr/>
          <p:nvPr/>
        </p:nvGrpSpPr>
        <p:grpSpPr>
          <a:xfrm>
            <a:off x="643088" y="3528250"/>
            <a:ext cx="307729" cy="579314"/>
            <a:chOff x="1892545" y="1209239"/>
            <a:chExt cx="307729" cy="579314"/>
          </a:xfrm>
        </p:grpSpPr>
        <p:sp>
          <p:nvSpPr>
            <p:cNvPr id="97" name="Пятиугольник 48">
              <a:extLst>
                <a:ext uri="{FF2B5EF4-FFF2-40B4-BE49-F238E27FC236}">
                  <a16:creationId xmlns:a16="http://schemas.microsoft.com/office/drawing/2014/main" id="{D2FDA7B6-26F4-40BF-BAB3-A529F214F50A}"/>
                </a:ext>
              </a:extLst>
            </p:cNvPr>
            <p:cNvSpPr/>
            <p:nvPr/>
          </p:nvSpPr>
          <p:spPr>
            <a:xfrm rot="5400000">
              <a:off x="1756753" y="1345031"/>
              <a:ext cx="579314" cy="307729"/>
            </a:xfrm>
            <a:prstGeom prst="homePlate">
              <a:avLst>
                <a:gd name="adj" fmla="val 22381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AC7A8D39-DCE4-427A-9EDC-3350B1745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767" y="1484864"/>
              <a:ext cx="166748" cy="1667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30394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8C29D1-9499-4793-BC02-6DD7F0DAD0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626" y="3934691"/>
            <a:ext cx="2869374" cy="29233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3EB00A-D86C-4B69-A240-00E7634D71C0}"/>
              </a:ext>
            </a:extLst>
          </p:cNvPr>
          <p:cNvSpPr txBox="1"/>
          <p:nvPr/>
        </p:nvSpPr>
        <p:spPr>
          <a:xfrm>
            <a:off x="506615" y="1316174"/>
            <a:ext cx="11178770" cy="126188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800"/>
              </a:spcAft>
              <a:buAutoNum type="arabicPeriod"/>
            </a:pPr>
            <a:r>
              <a:rPr lang="ru-RU" sz="1400" b="1" i="1">
                <a:latin typeface="Times New Roman"/>
                <a:cs typeface="Times New Roman"/>
              </a:rPr>
              <a:t>Утвердить отчет о НИР А</a:t>
            </a:r>
            <a:r>
              <a:rPr lang="en-US" sz="1400" b="1" i="1">
                <a:latin typeface="Times New Roman"/>
                <a:cs typeface="Times New Roman"/>
              </a:rPr>
              <a:t>ITU </a:t>
            </a:r>
            <a:r>
              <a:rPr lang="kk-KZ" sz="1400" b="1" i="1" err="1">
                <a:latin typeface="Times New Roman"/>
                <a:cs typeface="Times New Roman"/>
              </a:rPr>
              <a:t>за</a:t>
            </a:r>
            <a:r>
              <a:rPr lang="kk-KZ" sz="1400" b="1" i="1">
                <a:latin typeface="Times New Roman"/>
                <a:cs typeface="Times New Roman"/>
              </a:rPr>
              <a:t> 2022 </a:t>
            </a:r>
            <a:r>
              <a:rPr lang="kk-KZ" sz="1400" b="1" i="1" err="1">
                <a:latin typeface="Times New Roman"/>
                <a:cs typeface="Times New Roman"/>
              </a:rPr>
              <a:t>год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ru-RU" sz="1400" b="1" i="1">
                <a:latin typeface="Times New Roman"/>
                <a:cs typeface="Times New Roman"/>
              </a:rPr>
              <a:t>Организовать работу НИР</a:t>
            </a:r>
            <a:r>
              <a:rPr lang="en-US" sz="1400" b="1" i="1">
                <a:latin typeface="Times New Roman"/>
                <a:cs typeface="Times New Roman"/>
              </a:rPr>
              <a:t> </a:t>
            </a:r>
            <a:r>
              <a:rPr lang="ru-RU" sz="1400" b="1" i="1">
                <a:latin typeface="Times New Roman"/>
                <a:cs typeface="Times New Roman"/>
              </a:rPr>
              <a:t>в 2023 году</a:t>
            </a:r>
            <a:r>
              <a:rPr lang="ru-KZ" sz="1400" b="1" i="1">
                <a:latin typeface="Times New Roman"/>
                <a:cs typeface="Times New Roman"/>
              </a:rPr>
              <a:t> согласно </a:t>
            </a:r>
            <a:r>
              <a:rPr lang="ru-KZ" sz="1400" b="1" i="1" err="1">
                <a:latin typeface="Times New Roman"/>
                <a:cs typeface="Times New Roman"/>
              </a:rPr>
              <a:t>утвержденн</a:t>
            </a:r>
            <a:r>
              <a:rPr lang="kk-KZ" sz="1400" b="1" i="1">
                <a:latin typeface="Times New Roman"/>
                <a:cs typeface="Times New Roman"/>
              </a:rPr>
              <a:t>ой </a:t>
            </a:r>
            <a:r>
              <a:rPr lang="kk-KZ" sz="1400" b="1" i="1" err="1">
                <a:latin typeface="Times New Roman"/>
                <a:cs typeface="Times New Roman"/>
              </a:rPr>
              <a:t>стратегии</a:t>
            </a:r>
            <a:r>
              <a:rPr lang="kk-KZ" sz="1400" b="1" i="1">
                <a:latin typeface="Times New Roman"/>
                <a:cs typeface="Times New Roman"/>
              </a:rPr>
              <a:t> и </a:t>
            </a:r>
            <a:r>
              <a:rPr lang="kk-KZ" sz="1400" b="1" i="1" err="1">
                <a:latin typeface="Times New Roman"/>
                <a:cs typeface="Times New Roman"/>
              </a:rPr>
              <a:t>операционному</a:t>
            </a:r>
            <a:r>
              <a:rPr lang="kk-KZ" sz="1400" b="1" i="1">
                <a:latin typeface="Times New Roman"/>
                <a:cs typeface="Times New Roman"/>
              </a:rPr>
              <a:t> </a:t>
            </a:r>
            <a:r>
              <a:rPr lang="kk-KZ" sz="1400" b="1" i="1" err="1">
                <a:latin typeface="Times New Roman"/>
                <a:cs typeface="Times New Roman"/>
              </a:rPr>
              <a:t>плану</a:t>
            </a:r>
            <a:r>
              <a:rPr lang="en-US" sz="1400" b="1" i="1">
                <a:latin typeface="Times New Roman"/>
                <a:cs typeface="Times New Roman"/>
              </a:rPr>
              <a:t>.</a:t>
            </a:r>
            <a:endParaRPr lang="kk-KZ" sz="1400" b="1" i="1">
              <a:latin typeface="Times New Roman"/>
              <a:cs typeface="Times New Roman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endParaRPr lang="ru-KZ" sz="1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KZ" sz="1400" b="1" i="1">
                <a:latin typeface="Times New Roman"/>
                <a:cs typeface="Times New Roman"/>
              </a:rPr>
              <a:t>										</a:t>
            </a:r>
            <a:endParaRPr lang="ru-RU" sz="1400" b="1" i="1">
              <a:latin typeface="Times New Roman"/>
              <a:cs typeface="Times New Roman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427664-6A24-4BAA-80F9-E7139E2FC6DC}"/>
              </a:ext>
            </a:extLst>
          </p:cNvPr>
          <p:cNvSpPr/>
          <p:nvPr/>
        </p:nvSpPr>
        <p:spPr>
          <a:xfrm>
            <a:off x="0" y="114606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</a:t>
            </a:r>
          </a:p>
        </p:txBody>
      </p:sp>
      <p:sp>
        <p:nvSpPr>
          <p:cNvPr id="9" name="Пятиугольник 84">
            <a:extLst>
              <a:ext uri="{FF2B5EF4-FFF2-40B4-BE49-F238E27FC236}">
                <a16:creationId xmlns:a16="http://schemas.microsoft.com/office/drawing/2014/main" id="{70EF4300-9F50-4962-9451-521E544FD6D1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4A8F46-2259-4734-9E9F-D5A48DABEC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9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133BFD-EA1F-AB54-FB76-4BCC29256FAC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проектов поданных на конкурсы КН МНВО в 2021 году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ятиугольник 84">
            <a:extLst>
              <a:ext uri="{FF2B5EF4-FFF2-40B4-BE49-F238E27FC236}">
                <a16:creationId xmlns:a16="http://schemas.microsoft.com/office/drawing/2014/main" id="{982BF43B-78DD-D241-C0A9-6121A9B8FE79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896A4C-441C-76A7-8D7C-BB4C280A0C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E439C5A5-4F6E-CA61-5B55-3A5D86411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577939"/>
              </p:ext>
            </p:extLst>
          </p:nvPr>
        </p:nvGraphicFramePr>
        <p:xfrm>
          <a:off x="1255833" y="3575789"/>
          <a:ext cx="9668901" cy="3185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112">
                  <a:extLst>
                    <a:ext uri="{9D8B030D-6E8A-4147-A177-3AD203B41FA5}">
                      <a16:colId xmlns:a16="http://schemas.microsoft.com/office/drawing/2014/main" val="4157747541"/>
                    </a:ext>
                  </a:extLst>
                </a:gridCol>
                <a:gridCol w="4593172">
                  <a:extLst>
                    <a:ext uri="{9D8B030D-6E8A-4147-A177-3AD203B41FA5}">
                      <a16:colId xmlns:a16="http://schemas.microsoft.com/office/drawing/2014/main" val="2892941710"/>
                    </a:ext>
                  </a:extLst>
                </a:gridCol>
                <a:gridCol w="1289928">
                  <a:extLst>
                    <a:ext uri="{9D8B030D-6E8A-4147-A177-3AD203B41FA5}">
                      <a16:colId xmlns:a16="http://schemas.microsoft.com/office/drawing/2014/main" val="330611544"/>
                    </a:ext>
                  </a:extLst>
                </a:gridCol>
                <a:gridCol w="1289928">
                  <a:extLst>
                    <a:ext uri="{9D8B030D-6E8A-4147-A177-3AD203B41FA5}">
                      <a16:colId xmlns:a16="http://schemas.microsoft.com/office/drawing/2014/main" val="1149439797"/>
                    </a:ext>
                  </a:extLst>
                </a:gridCol>
                <a:gridCol w="1289928">
                  <a:extLst>
                    <a:ext uri="{9D8B030D-6E8A-4147-A177-3AD203B41FA5}">
                      <a16:colId xmlns:a16="http://schemas.microsoft.com/office/drawing/2014/main" val="1111821429"/>
                    </a:ext>
                  </a:extLst>
                </a:gridCol>
                <a:gridCol w="901833">
                  <a:extLst>
                    <a:ext uri="{9D8B030D-6E8A-4147-A177-3AD203B41FA5}">
                      <a16:colId xmlns:a16="http://schemas.microsoft.com/office/drawing/2014/main" val="2599749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KZ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проекта</a:t>
                      </a:r>
                      <a:endParaRPr lang="ru-KZ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KZ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тенге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KZ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  <a:endParaRPr lang="ru-KZ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969749"/>
                  </a:ext>
                </a:extLst>
              </a:tr>
              <a:tr h="233600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перовскитных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солнечных элементов на основе нанокомпозитных пленок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тиоцианата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меди/оксида меди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Ильясов Бауржан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75 000 000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Одобрено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364875"/>
                  </a:ext>
                </a:extLst>
              </a:tr>
              <a:tr h="338949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технологии построения микропроцессорных ресурсосберегающих устройств релейной защиты на основе открытой архитектуры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Нефтисов Александр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72 313 188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1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добрено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646892"/>
                  </a:ext>
                </a:extLst>
              </a:tr>
              <a:tr h="251314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Индивидуальная идентификация трехмерных отклонений формы головки зрительного нерва с использованием статистического анализа формы для оценки риска глаукомы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Хармысов Чингис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75 000 000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kk-K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тклонено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002570"/>
                  </a:ext>
                </a:extLst>
              </a:tr>
              <a:tr h="343238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высокопроизводительных алгоритмов для решения задач фильтрации с помощью физико-информированных нейронных сетей (PINN)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Иманкулов Тимур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75 000 000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kk-KZ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тклонено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42306"/>
                  </a:ext>
                </a:extLst>
              </a:tr>
              <a:tr h="405679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k-KZ" sz="1100" b="1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программного комплекса и аппаратная реализация архивирования и каталогизации аэрокосмических изображений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Саринова Асия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75 000 000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kk-K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тклонено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933838"/>
                  </a:ext>
                </a:extLst>
              </a:tr>
              <a:tr h="405679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kk-KZ" sz="1100" b="1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методов и алгоритмов вычисления показателей безопасности для определения защищенности беспроводной сенсорной сети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Адамова Айгуль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75 000 000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2022-2024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kk-KZ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тклонено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08565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0D23A8E-0839-E503-FB19-7FE8E592ED10}"/>
              </a:ext>
            </a:extLst>
          </p:cNvPr>
          <p:cNvSpPr txBox="1"/>
          <p:nvPr/>
        </p:nvSpPr>
        <p:spPr>
          <a:xfrm>
            <a:off x="1545333" y="3206457"/>
            <a:ext cx="9089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для молодых ученых КН МНВО в 2021 году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0CAD2-5AA9-7655-1402-FF3CEDBB72F8}"/>
              </a:ext>
            </a:extLst>
          </p:cNvPr>
          <p:cNvSpPr txBox="1"/>
          <p:nvPr/>
        </p:nvSpPr>
        <p:spPr>
          <a:xfrm>
            <a:off x="1347236" y="661442"/>
            <a:ext cx="9089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ПЦФ КН МНВО в 2021 году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5">
            <a:extLst>
              <a:ext uri="{FF2B5EF4-FFF2-40B4-BE49-F238E27FC236}">
                <a16:creationId xmlns:a16="http://schemas.microsoft.com/office/drawing/2014/main" id="{543EB8F8-2009-6A58-7FE0-5625F9795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756078"/>
              </p:ext>
            </p:extLst>
          </p:nvPr>
        </p:nvGraphicFramePr>
        <p:xfrm>
          <a:off x="1255833" y="1065667"/>
          <a:ext cx="9668901" cy="1991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112">
                  <a:extLst>
                    <a:ext uri="{9D8B030D-6E8A-4147-A177-3AD203B41FA5}">
                      <a16:colId xmlns:a16="http://schemas.microsoft.com/office/drawing/2014/main" val="4157747541"/>
                    </a:ext>
                  </a:extLst>
                </a:gridCol>
                <a:gridCol w="4593172">
                  <a:extLst>
                    <a:ext uri="{9D8B030D-6E8A-4147-A177-3AD203B41FA5}">
                      <a16:colId xmlns:a16="http://schemas.microsoft.com/office/drawing/2014/main" val="2892941710"/>
                    </a:ext>
                  </a:extLst>
                </a:gridCol>
                <a:gridCol w="1289928">
                  <a:extLst>
                    <a:ext uri="{9D8B030D-6E8A-4147-A177-3AD203B41FA5}">
                      <a16:colId xmlns:a16="http://schemas.microsoft.com/office/drawing/2014/main" val="330611544"/>
                    </a:ext>
                  </a:extLst>
                </a:gridCol>
                <a:gridCol w="1289928">
                  <a:extLst>
                    <a:ext uri="{9D8B030D-6E8A-4147-A177-3AD203B41FA5}">
                      <a16:colId xmlns:a16="http://schemas.microsoft.com/office/drawing/2014/main" val="1149439797"/>
                    </a:ext>
                  </a:extLst>
                </a:gridCol>
                <a:gridCol w="1289928">
                  <a:extLst>
                    <a:ext uri="{9D8B030D-6E8A-4147-A177-3AD203B41FA5}">
                      <a16:colId xmlns:a16="http://schemas.microsoft.com/office/drawing/2014/main" val="1111821429"/>
                    </a:ext>
                  </a:extLst>
                </a:gridCol>
                <a:gridCol w="901833">
                  <a:extLst>
                    <a:ext uri="{9D8B030D-6E8A-4147-A177-3AD203B41FA5}">
                      <a16:colId xmlns:a16="http://schemas.microsoft.com/office/drawing/2014/main" val="25997499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KZ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проекта</a:t>
                      </a:r>
                      <a:endParaRPr lang="ru-KZ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KZ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k-KZ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тенге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KZ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реализации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  <a:endParaRPr lang="ru-KZ" sz="1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969749"/>
                  </a:ext>
                </a:extLst>
              </a:tr>
              <a:tr h="280880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интеллектуальных информационно-телекоммуникационных систем для городской инфраструктуры: транспорт, экология, энергетика и аналитика данных в концепте Smart City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Ахмед-Заки Д.Ж.</a:t>
                      </a:r>
                      <a:endParaRPr lang="kk-KZ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Лебедев Данил Владимирович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</a:t>
                      </a:r>
                      <a:r>
                        <a:rPr lang="ru-KZ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000 000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K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-202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Одобрено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364875"/>
                  </a:ext>
                </a:extLst>
              </a:tr>
              <a:tr h="338949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экспертной системы поддержки принятия решений в космической отрасли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b="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Белощицкий А.А 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KZ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r>
                        <a:rPr lang="ru-KZ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KZ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KZ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-202</a:t>
                      </a: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382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kk-KZ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тклонено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646892"/>
                  </a:ext>
                </a:extLst>
              </a:tr>
              <a:tr h="251314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u="none" strike="noStrike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и создание научно-обоснованных Смарт-ферм (табунное коневодство, мясное скотоводство) с применением различных не менее 3-х цифровых решений по каждой области</a:t>
                      </a: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302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Аграрный университет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k-KZ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KZ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000 000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KZ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KZ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-202</a:t>
                      </a: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1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kk-KZ" sz="11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тклонено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" marR="5715" marT="5715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002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032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133BFD-EA1F-AB54-FB76-4BCC29256FAC}"/>
              </a:ext>
            </a:extLst>
          </p:cNvPr>
          <p:cNvSpPr/>
          <p:nvPr/>
        </p:nvSpPr>
        <p:spPr>
          <a:xfrm>
            <a:off x="-5715" y="196578"/>
            <a:ext cx="12192000" cy="467127"/>
          </a:xfrm>
          <a:prstGeom prst="rect">
            <a:avLst/>
          </a:prstGeom>
          <a:gradFill flip="none" rotWithShape="1">
            <a:gsLst>
              <a:gs pos="35000">
                <a:srgbClr val="36ACD8"/>
              </a:gs>
              <a:gs pos="78000">
                <a:srgbClr val="2E6CA4"/>
              </a:gs>
              <a:gs pos="100000">
                <a:srgbClr val="2E76A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проектов ГФ в КН МНВО в 2022 году (май-ГФ)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ятиугольник 84">
            <a:extLst>
              <a:ext uri="{FF2B5EF4-FFF2-40B4-BE49-F238E27FC236}">
                <a16:creationId xmlns:a16="http://schemas.microsoft.com/office/drawing/2014/main" id="{982BF43B-78DD-D241-C0A9-6121A9B8FE79}"/>
              </a:ext>
            </a:extLst>
          </p:cNvPr>
          <p:cNvSpPr/>
          <p:nvPr/>
        </p:nvSpPr>
        <p:spPr>
          <a:xfrm rot="5400000">
            <a:off x="16369" y="101765"/>
            <a:ext cx="901896" cy="698366"/>
          </a:xfrm>
          <a:prstGeom prst="homePlate">
            <a:avLst>
              <a:gd name="adj" fmla="val 22381"/>
            </a:avLst>
          </a:prstGeom>
          <a:solidFill>
            <a:srgbClr val="1CBA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E439C5A5-4F6E-CA61-5B55-3A5D86411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15486"/>
              </p:ext>
            </p:extLst>
          </p:nvPr>
        </p:nvGraphicFramePr>
        <p:xfrm>
          <a:off x="467317" y="713851"/>
          <a:ext cx="11488710" cy="6014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87">
                  <a:extLst>
                    <a:ext uri="{9D8B030D-6E8A-4147-A177-3AD203B41FA5}">
                      <a16:colId xmlns:a16="http://schemas.microsoft.com/office/drawing/2014/main" val="4157747541"/>
                    </a:ext>
                  </a:extLst>
                </a:gridCol>
                <a:gridCol w="5912590">
                  <a:extLst>
                    <a:ext uri="{9D8B030D-6E8A-4147-A177-3AD203B41FA5}">
                      <a16:colId xmlns:a16="http://schemas.microsoft.com/office/drawing/2014/main" val="2892941710"/>
                    </a:ext>
                  </a:extLst>
                </a:gridCol>
                <a:gridCol w="2251587">
                  <a:extLst>
                    <a:ext uri="{9D8B030D-6E8A-4147-A177-3AD203B41FA5}">
                      <a16:colId xmlns:a16="http://schemas.microsoft.com/office/drawing/2014/main" val="330611544"/>
                    </a:ext>
                  </a:extLst>
                </a:gridCol>
                <a:gridCol w="1624238">
                  <a:extLst>
                    <a:ext uri="{9D8B030D-6E8A-4147-A177-3AD203B41FA5}">
                      <a16:colId xmlns:a16="http://schemas.microsoft.com/office/drawing/2014/main" val="2083791123"/>
                    </a:ext>
                  </a:extLst>
                </a:gridCol>
                <a:gridCol w="1315608">
                  <a:extLst>
                    <a:ext uri="{9D8B030D-6E8A-4147-A177-3AD203B41FA5}">
                      <a16:colId xmlns:a16="http://schemas.microsoft.com/office/drawing/2014/main" val="25997499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kk-KZ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KZ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проекта</a:t>
                      </a:r>
                      <a:endParaRPr lang="ru-KZ" sz="9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  <a:endParaRPr lang="ru-KZ" sz="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тенге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  <a:endParaRPr lang="ru-KZ" sz="9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969749"/>
                  </a:ext>
                </a:extLst>
              </a:tr>
              <a:tr h="2205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9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системы развития методической компетентности преподавателей IT-дисциплин на основе непрерывности образования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Мухатаев Айдос Агдарбекович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KZ" sz="11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65 101 029</a:t>
                      </a:r>
                      <a:endParaRPr lang="ru-KZ" sz="1100" b="1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Одобрено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364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y-KG" sz="9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инвестиций для развития нефтеперерабатывающего и нефтехимического секторов экономики Казахстана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Шалболова Урпаш Жаниязовна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KZ" sz="11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47 921 564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Одобрено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646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y-KG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Некоммутативные по Haagerup пространства Орлича и приложения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Нұрлыбекұлы Тұрдыбек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KZ" sz="11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71 229 337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9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Одобрено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922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9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Определяющие тождества для многообразий неассоциативных алгебр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Исмаилов Нурлан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KZ" sz="1100" b="1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60 086 191 </a:t>
                      </a:r>
                      <a:endParaRPr lang="ru-KZ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Одобрено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002570"/>
                  </a:ext>
                </a:extLst>
              </a:tr>
              <a:tr h="2405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KZ" sz="9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Совершенствование информационно-программного комплекса имитационного моделирования и оптимизации функционирования геотехнологических систем карьеров с железнодорожным транспортом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Галиев Сейтгали Жолдасович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KZ" sz="9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65 000 000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Отклонено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42306"/>
                  </a:ext>
                </a:extLst>
              </a:tr>
              <a:tr h="2622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KZ" sz="9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Нейросетевые технологии для задач комплексной автоматизации окислительно-восстановительных процессов при переработке полиметаллических руд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Абитова Гульнара Аскеровна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65 000 000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Отклонено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933838"/>
                  </a:ext>
                </a:extLst>
              </a:tr>
              <a:tr h="91410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kk-KZ" sz="9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9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Интеллектуальная система шифрования данных на основе нейросетевой технологии с изменением морфологии синаптических весов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Бапиев Идеят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65 000 000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Отклонено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085659"/>
                  </a:ext>
                </a:extLst>
              </a:tr>
              <a:tr h="211020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kk-KZ" sz="9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9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математического и программного обеспечения методики построения алгоритмов хеширования в системах информационной безопасности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Турусбекова Умут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65 000 000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Отклонено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290958"/>
                  </a:ext>
                </a:extLst>
              </a:tr>
              <a:tr h="155704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kk-KZ" sz="9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900" b="0" u="none" strike="noStrike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системы интеллектуального видеонаблюдения и мониторинга с использованием технологий искусственного интеллекта и группы мобильных беспилотных аппаратов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Адамова Айгуль Дюсенбиновна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65 000 000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Отклонено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528966"/>
                  </a:ext>
                </a:extLst>
              </a:tr>
              <a:tr h="177391"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ru-RU" sz="9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3270" marR="33270" marT="0" marB="0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Модели и методы программно-аппаратного комплекса высокотехнологической системы «Точного земледелия»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Нефтисов Александр Витальевич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65 000 000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Отклонено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558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KZ" sz="9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цифровой культуры в научно-исследовательской деятельности студентов в условиях высшего профессионального образования Республики Казахстан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Герфанова Эльмира Фиратовна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65 000 000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Отклонено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281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KZ" sz="9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математических и компьютерных моделей электрической томографии дамб и плотин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Муканова Балгайша Гафуровна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65 000 000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Отклонено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1915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KZ" sz="9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Локальная история северного Казахстана в электронных ресурсах: проблемы и ее решения (на примере Акмолинской области)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Шаяхмет Нұрбек Уахапұлы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65 000 000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Отклонено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817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KZ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Тепловые полиномы для решения прямых и обратных задач теплопроводности со свободной границей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Қасабек Самат Абдихамитұлы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65 000 000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Отклонено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764442"/>
                  </a:ext>
                </a:extLst>
              </a:tr>
              <a:tr h="273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KZ" sz="9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Перспективные способы сжигания композитных топлив и снижения уровня выбросов на объектах энергетического сектора Республики Казахстан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Жалмагамбетова Ултуар Каирбулатовна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65 000 000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Отклонено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698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KZ" sz="9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веб-системы с онтологической базой знаний для определения возможности использования побочных продуктов в качестве сырья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Смайыл Асель Маралбайкызы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65 000 000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Отклонено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337236"/>
                  </a:ext>
                </a:extLst>
              </a:tr>
              <a:tr h="1867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KZ" sz="900" b="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Самообучающаяся мультиагентная система адаптивного регулирования давления и оперативного контроля потерь в городской водораспределительной сети</a:t>
                      </a:r>
                      <a:endParaRPr lang="ru-RU" sz="900" b="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0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Смагулова Камиля Сериковна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65 000 000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Отклонено</a:t>
                      </a:r>
                      <a:endParaRPr lang="ru-RU" sz="900" b="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191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KZ" sz="900" b="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Информационная технология численного определения полезности текстовых массивов данных для обучаемого интеллектуального агента</a:t>
                      </a:r>
                      <a:endParaRPr lang="ru-RU" sz="900" b="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0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Едилхан Дидар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65 000 000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Отклонено</a:t>
                      </a:r>
                      <a:endParaRPr lang="ru-RU" sz="900" b="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9211000"/>
                  </a:ext>
                </a:extLst>
              </a:tr>
              <a:tr h="12901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KZ" sz="900" b="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новой архитектуры системы обеспечения качества высшего образования, основанной на применение Big Data (больших данных)</a:t>
                      </a:r>
                      <a:endParaRPr lang="ru-RU" sz="900" b="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0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Омирбаев Серик Мауленович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65 000 000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Отклонено</a:t>
                      </a:r>
                      <a:endParaRPr lang="ru-RU" sz="900" b="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48987"/>
                  </a:ext>
                </a:extLst>
              </a:tr>
              <a:tr h="16269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KZ" sz="900" b="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Методы, модели и информационная технология выбора научных партнеров для формирования исследовательских консорциумов на основе моделирования наукометрических индикаторов</a:t>
                      </a:r>
                      <a:endParaRPr lang="ru-RU" sz="900" b="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0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Белощицкий Андрей Александрович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65 000 000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Отклонено</a:t>
                      </a:r>
                      <a:endParaRPr lang="ru-RU" sz="900" b="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440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endParaRPr lang="ru-KZ" sz="900" b="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Интернет Вещей (IoT) и Цели Устойчивого развития: теоретический и концептуальный исследовательский фреймворк</a:t>
                      </a:r>
                      <a:endParaRPr lang="ru-RU" sz="900" b="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0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Ешенкулова Гаухар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65 000 000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Отклонено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489889"/>
                  </a:ext>
                </a:extLst>
              </a:tr>
              <a:tr h="1602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 kern="120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endParaRPr lang="ru-KZ" sz="900" b="0" kern="120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Цифровизация рынка электроэнергии Казахстана и моделирование большой доли </a:t>
                      </a:r>
                      <a:r>
                        <a:rPr lang="ru-KZ" sz="9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ВИЭ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10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Жакиев Нурхат Куандыкович</a:t>
                      </a:r>
                      <a:endParaRPr lang="ru-RU" sz="10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KZ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65 000 000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kk-KZ" sz="9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Отклонено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061940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456719-08C2-0F56-4F4F-1F68671678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41" y="276220"/>
            <a:ext cx="593734" cy="30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15330</Words>
  <Application>Microsoft Office PowerPoint</Application>
  <PresentationFormat>Широкоэкранный</PresentationFormat>
  <Paragraphs>3066</Paragraphs>
  <Slides>75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75</vt:i4>
      </vt:variant>
    </vt:vector>
  </HeadingPairs>
  <TitlesOfParts>
    <vt:vector size="99" baseType="lpstr">
      <vt:lpstr>Akrobat</vt:lpstr>
      <vt:lpstr>Akrobat Black</vt:lpstr>
      <vt:lpstr>Arial</vt:lpstr>
      <vt:lpstr>Arial</vt:lpstr>
      <vt:lpstr>Arial Narrow</vt:lpstr>
      <vt:lpstr>Bookman Old Style</vt:lpstr>
      <vt:lpstr>Calibri</vt:lpstr>
      <vt:lpstr>Calibri Light</vt:lpstr>
      <vt:lpstr>Cambria Math</vt:lpstr>
      <vt:lpstr>Century Gothic</vt:lpstr>
      <vt:lpstr>eui-bold</vt:lpstr>
      <vt:lpstr>Helvetica Neue Medium</vt:lpstr>
      <vt:lpstr>Montserrat</vt:lpstr>
      <vt:lpstr>Montserrat Black</vt:lpstr>
      <vt:lpstr>Montserrat SemiBold</vt:lpstr>
      <vt:lpstr>Roboto</vt:lpstr>
      <vt:lpstr>Times New Roman</vt:lpstr>
      <vt:lpstr>Wingdings</vt:lpstr>
      <vt:lpstr>Тема Office</vt:lpstr>
      <vt:lpstr>Тема Office</vt:lpstr>
      <vt:lpstr>Office Theme</vt:lpstr>
      <vt:lpstr>Тема Office</vt:lpstr>
      <vt:lpstr>Тема Office</vt:lpstr>
      <vt:lpstr>Тема Office</vt:lpstr>
      <vt:lpstr>Презентация PowerPoint</vt:lpstr>
      <vt:lpstr>Организационная структура  Проректора по науке и инновациям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2021 г. реализованы 4 проекта на общую сумму 4 000 000 тенге</vt:lpstr>
      <vt:lpstr>В 2022 г. AITU реализованы 5 проектов на общую сумму 5 000 000 тенге (из 8 поданных 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Программа: «Разработка интеллектуальных информационно-телекоммуникационных систем для городской инфраструктуры: транспорт, экология, энергетика и аналитика данных в концепте Smart City» </vt:lpstr>
      <vt:lpstr>Презентация PowerPoint</vt:lpstr>
      <vt:lpstr>Презентация PowerPoint</vt:lpstr>
      <vt:lpstr>Деятельность НИЦ Big Data &amp; Blockchain Technologies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Инновационная деятельность и работа со студентами</vt:lpstr>
      <vt:lpstr>Студенческая научная конференция «AITU: digital generation»</vt:lpstr>
      <vt:lpstr>Тематические направления и секции конференции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ROS  состоит из двух показателей:  - Исследовательские задания в рамках дисциплины - Активности на мероприятиях (наука и инновация)</vt:lpstr>
      <vt:lpstr>Презентация PowerPoint</vt:lpstr>
      <vt:lpstr>Список дисциплин по ROS </vt:lpstr>
      <vt:lpstr>Список дисциплин по ROS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в конкурсах стартап-проектов,  в том числе резидентов коворкинга AITU, 2021 -2022</vt:lpstr>
      <vt:lpstr>Презентация PowerPoint</vt:lpstr>
      <vt:lpstr>Презентация PowerPoint</vt:lpstr>
      <vt:lpstr>Экспертная оценка проектов    В состав экспертной комиссии по проведению конкурса включаются эксперты из числа профессорско-преподавательского состава, студентов и магистрантов AITU (студентам начисляется балл ROS)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science</dc:creator>
  <cp:lastModifiedBy>Nurkhat Zhakiyev</cp:lastModifiedBy>
  <cp:revision>29</cp:revision>
  <cp:lastPrinted>2022-03-25T08:30:55Z</cp:lastPrinted>
  <dcterms:created xsi:type="dcterms:W3CDTF">2022-01-19T06:22:23Z</dcterms:created>
  <dcterms:modified xsi:type="dcterms:W3CDTF">2023-01-25T05:41:14Z</dcterms:modified>
</cp:coreProperties>
</file>